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s/slide3.xml" ContentType="application/vnd.openxmlformats-officedocument.presentationml.slide+xml"/>
  <Override PartName="/ppt/charts/colors1.xml" ContentType="application/vnd.ms-office.chartcolorstyl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2.xml" ContentType="application/vnd.openxmlformats-officedocument.presentationml.slide+xml"/>
  <Override PartName="/docProps/core.xml" ContentType="application/vnd.openxmlformats-package.core-properties+xml"/>
  <Override PartName="/ppt/charts/style1.xml" ContentType="application/vnd.ms-office.chartstyle+xml"/>
  <Override PartName="/ppt/slideLayouts/slideLayout2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docProps/app.xml" ContentType="application/vnd.openxmlformats-officedocument.extended-properties+xml"/>
  <Override PartName="/ppt/slideLayouts/slideLayout8.xml" ContentType="application/vnd.openxmlformats-officedocument.presentationml.slideLayout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slideLayouts/slideLayout6.xml" ContentType="application/vnd.openxmlformats-officedocument.presentationml.slideLayout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4" d="100"/>
          <a:sy n="74" d="100"/>
        </p:scale>
        <p:origin x="-1092" y="-90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Style" Target="style1.xml" /><Relationship Id="rId3" Type="http://schemas.microsoft.com/office/2011/relationships/chartColorStyle" Target="colors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en-US"/>
  <c:roundedCorners val="0"/>
  <mc:AlternateContent>
    <mc:Choice Requires="c14">
      <c14:style val="102"/>
    </mc:Choice>
    <mc:Fallback>
      <c:style val="2"/>
    </mc:Fallback>
  </mc:AlternateContent>
  <c:chart>
    <c:title>
      <c:layout/>
      <c:overlay val="0"/>
      <c:spPr bwMode="auto">
        <a:prstGeom prst="rect">
          <a:avLst/>
        </a:prstGeom>
        <a:noFill/>
        <a:ln>
          <a:noFill/>
        </a:ln>
      </c:spPr>
      <c:txPr>
        <a:bodyPr/>
        <a:p>
          <a:pPr>
            <a:defRPr sz="2000" b="0" spc="0">
              <a:solidFill>
                <a:schemeClr val="bg1"/>
              </a:solidFill>
              <a:latin typeface="黑体"/>
              <a:ea typeface="黑体"/>
              <a:cs typeface="黑体"/>
            </a:defRPr>
          </a:pPr>
          <a:endParaRPr/>
        </a:p>
      </c:txPr>
    </c:title>
    <c:autoTitleDeleted val="0"/>
    <c:plotArea>
      <c:layout>
        <c:manualLayout/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Gold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4"/>
            </a:solidFill>
            <a:ln>
              <a:noFill/>
            </a:ln>
          </c:spPr>
          <c:invertIfNegative val="0"/>
          <c:dLbls>
            <c:dLblPos val="ctr"/>
            <c:showBubbleSize val="0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</c:spPr>
            <c:txPr>
              <a:bodyPr/>
              <a:p>
                <a:pPr>
                  <a:defRPr sz="9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/>
              </a:p>
            </c:txPr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CHN</c:v>
                </c:pt>
                <c:pt idx="2">
                  <c:v>RUS</c:v>
                </c:pt>
                <c:pt idx="3">
                  <c:v>GBR</c:v>
                </c:pt>
                <c:pt idx="4">
                  <c:v>GER</c:v>
                </c:pt>
                <c:pt idx="5">
                  <c:v>JPN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46</c:v>
                </c:pt>
                <c:pt idx="1">
                  <c:v>38</c:v>
                </c:pt>
                <c:pt idx="2">
                  <c:v>24</c:v>
                </c:pt>
                <c:pt idx="3">
                  <c:v>29</c:v>
                </c:pt>
                <c:pt idx="4">
                  <c:v>11</c:v>
                </c:pt>
                <c:pt idx="5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Silver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Pos val="ctr"/>
            <c:showBubbleSize val="0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</c:spPr>
            <c:txPr>
              <a:bodyPr/>
              <a:p>
                <a:pPr>
                  <a:defRPr sz="9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/>
              </a:p>
            </c:txPr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CHN</c:v>
                </c:pt>
                <c:pt idx="2">
                  <c:v>RUS</c:v>
                </c:pt>
                <c:pt idx="3">
                  <c:v>GBR</c:v>
                </c:pt>
                <c:pt idx="4">
                  <c:v>GER</c:v>
                </c:pt>
                <c:pt idx="5">
                  <c:v>JPN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29</c:v>
                </c:pt>
                <c:pt idx="1">
                  <c:v>27</c:v>
                </c:pt>
                <c:pt idx="2">
                  <c:v>26</c:v>
                </c:pt>
                <c:pt idx="3">
                  <c:v>17</c:v>
                </c:pt>
                <c:pt idx="4">
                  <c:v>19</c:v>
                </c:pt>
                <c:pt idx="5">
                  <c:v>14</c:v>
                </c:pt>
              </c:numCache>
            </c:numRef>
          </c:val>
        </c:ser>
        <c:dLbls>
          <c:dLblPos val="ctr"/>
          <c:showBubbleSize val="0"/>
          <c:showCatName val="0"/>
          <c:showLeaderLines val="0"/>
          <c:showLegendKey val="0"/>
          <c:showPercent val="0"/>
          <c:showSerName val="0"/>
          <c:showVal val="0"/>
          <c:spPr bwMode="auto">
            <a:prstGeom prst="rect">
              <a:avLst/>
            </a:prstGeom>
            <a:noFill/>
            <a:ln>
              <a:noFill/>
            </a:ln>
          </c:spPr>
          <c:txPr>
            <a:bodyPr/>
            <a:p>
              <a:pPr>
                <a:def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/>
            </a:p>
          </c:txPr>
        </c:dLbls>
        <c:gapWidth val="150"/>
        <c:axId val="1866169477"/>
        <c:axId val="186616947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Bronze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/>
            </a:solidFill>
            <a:ln w="28575" cap="rnd">
              <a:solidFill>
                <a:schemeClr val="accent3"/>
              </a:solidFill>
              <a:round/>
            </a:ln>
          </c:spPr>
          <c:marker>
            <c:symbol val="none"/>
          </c:marker>
          <c:dLbls>
            <c:dLblPos val="ctr"/>
            <c:showBubbleSize val="0"/>
            <c:showCatName val="0"/>
            <c:showLeaderLines val="0"/>
            <c:showLegendKey val="0"/>
            <c:showPercent val="0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</c:spPr>
            <c:txPr>
              <a:bodyPr/>
              <a:p>
                <a:pPr>
                  <a:defRPr sz="9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/>
              </a:p>
            </c:txPr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CHN</c:v>
                </c:pt>
                <c:pt idx="2">
                  <c:v>RUS</c:v>
                </c:pt>
                <c:pt idx="3">
                  <c:v>GBR</c:v>
                </c:pt>
                <c:pt idx="4">
                  <c:v>GER</c:v>
                </c:pt>
                <c:pt idx="5">
                  <c:v>JPN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29</c:v>
                </c:pt>
                <c:pt idx="1">
                  <c:v>23</c:v>
                </c:pt>
                <c:pt idx="2">
                  <c:v>32</c:v>
                </c:pt>
                <c:pt idx="3">
                  <c:v>19</c:v>
                </c:pt>
                <c:pt idx="4">
                  <c:v>14</c:v>
                </c:pt>
                <c:pt idx="5">
                  <c:v>17</c:v>
                </c:pt>
              </c:numCache>
            </c:numRef>
          </c:val>
          <c:smooth val="0"/>
        </c:ser>
        <c:dLbls>
          <c:dLblPos val="ctr"/>
          <c:showBubbleSize val="0"/>
          <c:showCatName val="0"/>
          <c:showLeaderLines val="0"/>
          <c:showLegendKey val="0"/>
          <c:showPercent val="0"/>
          <c:showSerName val="0"/>
          <c:showVal val="0"/>
          <c:spPr bwMode="auto">
            <a:prstGeom prst="rect">
              <a:avLst/>
            </a:prstGeom>
            <a:noFill/>
            <a:ln>
              <a:noFill/>
            </a:ln>
          </c:spPr>
          <c:txPr>
            <a:bodyPr/>
            <a:p>
              <a:pPr>
                <a:defRPr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/>
            </a:p>
          </c:txPr>
        </c:dLbls>
        <c:marker val="0"/>
        <c:smooth val="0"/>
        <c:axId val="1866169477"/>
        <c:axId val="1866169478"/>
      </c:lineChart>
      <c:catAx>
        <c:axId val="186616947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</c:spPr>
        <c:txPr>
          <a:bodyPr/>
          <a:p>
            <a:pPr>
              <a:defRPr sz="140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/>
          </a:p>
        </c:txPr>
        <c:crossAx val="1866169478"/>
        <c:crosses val="autoZero"/>
        <c:auto val="1"/>
        <c:lblAlgn val="ctr"/>
        <c:lblOffset val="100"/>
        <c:noMultiLvlLbl val="0"/>
      </c:catAx>
      <c:valAx>
        <c:axId val="1866169478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</c:spPr>
        <c:txPr>
          <a:bodyPr/>
          <a:p>
            <a:pPr>
              <a:defRPr sz="1400">
                <a:solidFill>
                  <a:schemeClr val="bg1"/>
                </a:solidFill>
                <a:latin typeface="Calibri"/>
                <a:ea typeface="Arial"/>
                <a:cs typeface="Arial"/>
              </a:defRPr>
            </a:pPr>
            <a:endParaRPr/>
          </a:p>
        </c:txPr>
        <c:crossAx val="1866169477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</c:spPr>
    </c:plotArea>
    <c:legend>
      <c:legendPos val="b"/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 bwMode="auto">
    <a:xfrm rot="0">
      <a:off x="777043" y="3010715"/>
      <a:ext cx="8996205" cy="5267514"/>
    </a:xfrm>
    <a:prstGeom prst="rect">
      <a:avLst/>
    </a:prstGeom>
    <a:noFill/>
    <a:ln w="9525" cap="flat" cmpd="sng" algn="ctr">
      <a:noFill/>
      <a:prstDash val="solid"/>
      <a:round/>
    </a:ln>
  </c:spPr>
  <c:txPr>
    <a:bodyPr/>
    <a:p>
      <a:pPr>
        <a:defRPr sz="1000">
          <a:solidFill>
            <a:schemeClr val="tx1"/>
          </a:solidFill>
          <a:latin typeface="+mn-lt"/>
          <a:ea typeface="+mn-ea"/>
          <a:cs typeface="+mn-cs"/>
        </a:defRPr>
      </a:pPr>
      <a:endParaRPr/>
    </a:p>
  </c:txPr>
  <c:externalData r:id="rId1">
    <c:autoUpdate val="1"/>
  </c:externalData>
  <c:printSettings>
    <c:headerFooter/>
    <c:pageMargins l="0.69999999999999996" r="0.69999999999999996" t="0.75" b="0.75" header="0.29999999999999999" footer="0.29999999999999999"/>
    <c:pageSetup/>
  </c:printSettings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embeddings/_rels/Microsoft_Excel_Worksheet1.xlsx.rels><?xml version="1.0" encoding="UTF-8" standalone="yes"?><Relationships xmlns="http://schemas.openxmlformats.org/package/2006/relationships"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558366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72251500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094108259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752258501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576446662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734797813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672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258360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589366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B9CEC5-391E-3B59-0E7D-1300BEC9404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36510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3816345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211228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B2196F-4DF5-CC18-D806-C3BCA8D7BA6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727191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852809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6986874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413DCA-5A17-5222-B454-CC5146CD054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064690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153235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872382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AB371AA-152F-44B5-A436-478F5095915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299409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36524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82831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4D5918-0880-2673-D1A3-7D1BBFBFEBC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763551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070003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382072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4EDADB-829C-271A-A798-C7B36D411AB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620811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324785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78972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285DF17-5335-F8F6-783F-70D28864368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073603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770180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95119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D407A7-28DB-2817-F18A-50798D0752A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23417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2049848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262671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8289A2-6DE0-DEEB-6970-3EEF45005F5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574708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11343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663322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03F0F66-23D1-36EA-FBE3-8576CDBC913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425075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854192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69699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0319A9-1C99-7999-51E2-3A102113CA6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784761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7801463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30136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A6703F2-FF9D-BE50-5CF3-E9C529B07B2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307990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658720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846772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9ACB596-C846-2EF7-EB51-3C682F7B3FB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733899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585460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552709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0D9DBD-CFAF-36D4-8E13-154C2F5B92B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8231848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18609234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8686563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78641538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0971276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97641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668458244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3649400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82459527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3519986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7272876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98881589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4739150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97918564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215099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086636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1354021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41311595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78165036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200922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9774576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5327427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4065757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26590483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664842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15826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4522193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15424808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28753807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43410957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4784565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993035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196408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4707097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8168280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1369282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525726745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85832561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671324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066823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65049200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48869049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855080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515670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007941277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29169397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3598691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26242707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48835004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4728898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40652226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8064228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8218498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09801544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073400557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2270464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02434748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75876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 rotWithShape="1">
          <a:blip r:embed="rId13">
            <a:alphaModFix amt="99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014648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951906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59711326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57700730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487720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469132" name="TextBox 3"/>
          <p:cNvSpPr txBox="1"/>
          <p:nvPr/>
        </p:nvSpPr>
        <p:spPr bwMode="auto">
          <a:xfrm rot="0">
            <a:off x="1346244" y="3663053"/>
            <a:ext cx="13205109" cy="19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3"/>
              </a:lnSpc>
              <a:spcBef>
                <a:spcPts val="0"/>
              </a:spcBef>
              <a:defRPr/>
            </a:pPr>
            <a:r>
              <a:rPr lang="en-US" sz="1115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项目复盘与经验分享</a:t>
            </a:r>
            <a:endParaRPr>
              <a:latin typeface="黑体"/>
              <a:cs typeface="黑体"/>
            </a:endParaRPr>
          </a:p>
        </p:txBody>
      </p:sp>
      <p:sp>
        <p:nvSpPr>
          <p:cNvPr id="1691871465" name="TextBox 4"/>
          <p:cNvSpPr txBox="1"/>
          <p:nvPr/>
        </p:nvSpPr>
        <p:spPr bwMode="auto">
          <a:xfrm rot="0">
            <a:off x="1346245" y="2150272"/>
            <a:ext cx="8946761" cy="140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ts val="0"/>
              </a:spcBef>
              <a:defRPr/>
            </a:pPr>
            <a:r>
              <a:rPr lang="en-US" sz="4000" spc="288">
                <a:solidFill>
                  <a:srgbClr val="FFFFFF"/>
                </a:solidFill>
                <a:latin typeface="Arial"/>
                <a:ea typeface="Arial"/>
                <a:cs typeface="Arial"/>
              </a:rPr>
              <a:t>PROJECT REVIEW AND EXPERIENCE SHARING</a:t>
            </a:r>
            <a:endParaRPr/>
          </a:p>
        </p:txBody>
      </p:sp>
      <p:sp>
        <p:nvSpPr>
          <p:cNvPr id="1714350219" name="AutoShape 5"/>
          <p:cNvSpPr/>
          <p:nvPr/>
        </p:nvSpPr>
        <p:spPr bwMode="auto">
          <a:xfrm flipV="1">
            <a:off x="1346245" y="6028085"/>
            <a:ext cx="1147804" cy="0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77611762" name="TextBox 6"/>
          <p:cNvSpPr txBox="1"/>
          <p:nvPr/>
        </p:nvSpPr>
        <p:spPr bwMode="auto">
          <a:xfrm rot="0" flipH="0" flipV="0">
            <a:off x="1346244" y="6399559"/>
            <a:ext cx="8182272" cy="43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8"/>
              </a:lnSpc>
              <a:defRPr/>
            </a:pPr>
            <a:r>
              <a:rPr lang="en-US" sz="19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做了什么 → 为什么成功/失败 → 可以沉淀什么方法 → 如何复制到未来</a:t>
            </a:r>
            <a:endParaRPr>
              <a:latin typeface="黑体"/>
              <a:cs typeface="黑体"/>
            </a:endParaRPr>
          </a:p>
        </p:txBody>
      </p:sp>
      <p:sp>
        <p:nvSpPr>
          <p:cNvPr id="268848337" name="TextBox 7"/>
          <p:cNvSpPr txBox="1"/>
          <p:nvPr/>
        </p:nvSpPr>
        <p:spPr bwMode="auto">
          <a:xfrm rot="0">
            <a:off x="1346244" y="8710929"/>
            <a:ext cx="3554651" cy="56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主讲人：XXX </a:t>
            </a:r>
            <a:endParaRPr>
              <a:latin typeface="黑体"/>
              <a:cs typeface="黑体"/>
            </a:endParaRPr>
          </a:p>
        </p:txBody>
      </p:sp>
      <p:pic>
        <p:nvPicPr>
          <p:cNvPr id="1594760031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5592424" y="842961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6172479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87787867" name="Group 4"/>
          <p:cNvGrpSpPr/>
          <p:nvPr/>
        </p:nvGrpSpPr>
        <p:grpSpPr bwMode="auto">
          <a:xfrm rot="0">
            <a:off x="6510139" y="3178126"/>
            <a:ext cx="5294868" cy="529486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7AB5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7"/>
                </a:lnSpc>
                <a:defRPr/>
              </a:pPr>
              <a:endParaRPr/>
            </a:p>
          </p:txBody>
        </p:sp>
      </p:grpSp>
      <p:grpSp>
        <p:nvGrpSpPr>
          <p:cNvPr id="375785111" name="Group 7"/>
          <p:cNvGrpSpPr/>
          <p:nvPr/>
        </p:nvGrpSpPr>
        <p:grpSpPr bwMode="auto">
          <a:xfrm rot="0">
            <a:off x="6947013" y="3615008"/>
            <a:ext cx="4421122" cy="442110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 fill="norm" stroke="1" extrusionOk="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3"/>
              <a:srcRect l="22102" t="0" r="11351" b="0"/>
              <a:stretch/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760148438" name="TextBox 9"/>
          <p:cNvSpPr txBox="1"/>
          <p:nvPr/>
        </p:nvSpPr>
        <p:spPr bwMode="auto">
          <a:xfrm rot="0">
            <a:off x="658730" y="430692"/>
            <a:ext cx="6760148" cy="82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思源黑体 1 Bold"/>
                <a:ea typeface="思源黑体 1 Bold"/>
                <a:cs typeface="思源黑体 1 Bold"/>
              </a:rPr>
              <a:t>问题与不足</a:t>
            </a:r>
            <a:endParaRPr/>
          </a:p>
        </p:txBody>
      </p:sp>
      <p:sp>
        <p:nvSpPr>
          <p:cNvPr id="1998288966" name="TextBox 10"/>
          <p:cNvSpPr txBox="1"/>
          <p:nvPr/>
        </p:nvSpPr>
        <p:spPr bwMode="auto">
          <a:xfrm rot="0">
            <a:off x="7418878" y="855507"/>
            <a:ext cx="10070660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PROBLEMS AND SHORTCOMINGS</a:t>
            </a:r>
            <a:endParaRPr/>
          </a:p>
        </p:txBody>
      </p:sp>
      <p:sp>
        <p:nvSpPr>
          <p:cNvPr id="174177624" name="TextBox 11"/>
          <p:cNvSpPr txBox="1"/>
          <p:nvPr/>
        </p:nvSpPr>
        <p:spPr bwMode="auto">
          <a:xfrm rot="0">
            <a:off x="1028700" y="3667520"/>
            <a:ext cx="4782457" cy="146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溯源</a:t>
            </a:r>
            <a:endParaRPr>
              <a:latin typeface="黑体"/>
              <a:cs typeface="黑体"/>
            </a:endParaRPr>
          </a:p>
          <a:p>
            <a:pPr algn="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追踪</a:t>
            </a:r>
            <a:endParaRPr>
              <a:latin typeface="黑体"/>
              <a:cs typeface="黑体"/>
            </a:endParaRPr>
          </a:p>
          <a:p>
            <a:pPr algn="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量化</a:t>
            </a:r>
            <a:endParaRPr>
              <a:latin typeface="黑体"/>
              <a:cs typeface="黑体"/>
            </a:endParaRPr>
          </a:p>
          <a:p>
            <a:pPr marL="0" lvl="0" indent="0"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预警</a:t>
            </a:r>
            <a:endParaRPr>
              <a:latin typeface="黑体"/>
              <a:cs typeface="黑体"/>
            </a:endParaRPr>
          </a:p>
        </p:txBody>
      </p:sp>
      <p:sp>
        <p:nvSpPr>
          <p:cNvPr id="237872099" name="TextBox 12"/>
          <p:cNvSpPr txBox="1"/>
          <p:nvPr/>
        </p:nvSpPr>
        <p:spPr bwMode="auto">
          <a:xfrm rot="0">
            <a:off x="1669855" y="2783981"/>
            <a:ext cx="4141301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某渠道ROI波动大</a:t>
            </a:r>
            <a:endParaRPr>
              <a:latin typeface="黑体"/>
              <a:cs typeface="黑体"/>
            </a:endParaRPr>
          </a:p>
        </p:txBody>
      </p:sp>
      <p:sp>
        <p:nvSpPr>
          <p:cNvPr id="1524705081" name="TextBox 13"/>
          <p:cNvSpPr txBox="1"/>
          <p:nvPr/>
        </p:nvSpPr>
        <p:spPr bwMode="auto">
          <a:xfrm rot="0">
            <a:off x="1028700" y="7221576"/>
            <a:ext cx="4782457" cy="183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信息不对称</a:t>
            </a:r>
            <a:endParaRPr>
              <a:latin typeface="黑体"/>
              <a:cs typeface="黑体"/>
            </a:endParaRPr>
          </a:p>
          <a:p>
            <a:pPr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系统不协同</a:t>
            </a:r>
            <a:endParaRPr>
              <a:latin typeface="黑体"/>
              <a:cs typeface="黑体"/>
            </a:endParaRPr>
          </a:p>
          <a:p>
            <a:pPr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库存管理不善</a:t>
            </a:r>
            <a:endParaRPr>
              <a:latin typeface="黑体"/>
              <a:cs typeface="黑体"/>
            </a:endParaRPr>
          </a:p>
          <a:p>
            <a:pPr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流程复杂</a:t>
            </a:r>
            <a:endParaRPr>
              <a:latin typeface="黑体"/>
              <a:cs typeface="黑体"/>
            </a:endParaRPr>
          </a:p>
          <a:p>
            <a:pPr marL="0" lvl="0" indent="0" algn="r">
              <a:lnSpc>
                <a:spcPts val="2887"/>
              </a:lnSpc>
              <a:spcBef>
                <a:spcPts val="0"/>
              </a:spcBef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612660827" name="TextBox 14"/>
          <p:cNvSpPr txBox="1"/>
          <p:nvPr/>
        </p:nvSpPr>
        <p:spPr bwMode="auto">
          <a:xfrm rot="0">
            <a:off x="1669855" y="6338037"/>
            <a:ext cx="4141301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供应链响应慢</a:t>
            </a:r>
            <a:endParaRPr>
              <a:latin typeface="黑体"/>
              <a:cs typeface="黑体"/>
            </a:endParaRPr>
          </a:p>
        </p:txBody>
      </p:sp>
      <p:sp>
        <p:nvSpPr>
          <p:cNvPr id="1587149038" name="TextBox 15"/>
          <p:cNvSpPr txBox="1"/>
          <p:nvPr/>
        </p:nvSpPr>
        <p:spPr bwMode="auto">
          <a:xfrm rot="0">
            <a:off x="12470445" y="3667520"/>
            <a:ext cx="4789212" cy="36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前期准备不充足</a:t>
            </a:r>
            <a:endParaRPr>
              <a:latin typeface="黑体"/>
              <a:cs typeface="黑体"/>
            </a:endParaRPr>
          </a:p>
        </p:txBody>
      </p:sp>
      <p:sp>
        <p:nvSpPr>
          <p:cNvPr id="371255620" name="TextBox 16"/>
          <p:cNvSpPr txBox="1"/>
          <p:nvPr/>
        </p:nvSpPr>
        <p:spPr bwMode="auto">
          <a:xfrm rot="0">
            <a:off x="12470445" y="2783981"/>
            <a:ext cx="4141301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素材准备不足</a:t>
            </a:r>
            <a:endParaRPr>
              <a:latin typeface="黑体"/>
              <a:cs typeface="黑体"/>
            </a:endParaRPr>
          </a:p>
        </p:txBody>
      </p:sp>
      <p:sp>
        <p:nvSpPr>
          <p:cNvPr id="484971061" name="TextBox 17"/>
          <p:cNvSpPr txBox="1"/>
          <p:nvPr/>
        </p:nvSpPr>
        <p:spPr bwMode="auto">
          <a:xfrm rot="0">
            <a:off x="12470445" y="7221575"/>
            <a:ext cx="4789931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点击率低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素材吸引力不足</a:t>
            </a:r>
            <a:endParaRPr>
              <a:latin typeface="黑体"/>
              <a:cs typeface="黑体"/>
            </a:endParaRPr>
          </a:p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用户画像不精准</a:t>
            </a:r>
            <a:endParaRPr>
              <a:latin typeface="黑体"/>
              <a:cs typeface="黑体"/>
            </a:endParaRPr>
          </a:p>
        </p:txBody>
      </p:sp>
      <p:sp>
        <p:nvSpPr>
          <p:cNvPr id="1339624409" name="TextBox 18"/>
          <p:cNvSpPr txBox="1"/>
          <p:nvPr/>
        </p:nvSpPr>
        <p:spPr bwMode="auto">
          <a:xfrm rot="0">
            <a:off x="12470445" y="6338037"/>
            <a:ext cx="4141301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ROI下降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0681473" name="TextBox 6"/>
          <p:cNvSpPr txBox="1"/>
          <p:nvPr/>
        </p:nvSpPr>
        <p:spPr bwMode="auto">
          <a:xfrm rot="0">
            <a:off x="1308712" y="5116458"/>
            <a:ext cx="9187107" cy="156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  <a:spcBef>
                <a:spcPts val="0"/>
              </a:spcBef>
              <a:defRPr/>
            </a:pPr>
            <a:r>
              <a:rPr lang="en-US" sz="8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未来优化</a:t>
            </a:r>
            <a:endParaRPr>
              <a:latin typeface="黑体"/>
              <a:cs typeface="黑体"/>
            </a:endParaRPr>
          </a:p>
        </p:txBody>
      </p:sp>
      <p:sp>
        <p:nvSpPr>
          <p:cNvPr id="1301152446" name="TextBox 7"/>
          <p:cNvSpPr txBox="1"/>
          <p:nvPr/>
        </p:nvSpPr>
        <p:spPr bwMode="auto">
          <a:xfrm rot="0">
            <a:off x="1308714" y="4087124"/>
            <a:ext cx="6541676" cy="99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ts val="0"/>
              </a:spcBef>
              <a:defRPr/>
            </a:pPr>
            <a:r>
              <a:rPr lang="en-US" sz="56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FOUR</a:t>
            </a:r>
            <a:endParaRPr/>
          </a:p>
        </p:txBody>
      </p:sp>
      <p:sp>
        <p:nvSpPr>
          <p:cNvPr id="231338823" name="TextBox 8"/>
          <p:cNvSpPr txBox="1"/>
          <p:nvPr/>
        </p:nvSpPr>
        <p:spPr bwMode="auto">
          <a:xfrm rot="0">
            <a:off x="11050314" y="-327591"/>
            <a:ext cx="7649394" cy="565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9"/>
              </a:lnSpc>
              <a:spcBef>
                <a:spcPts val="0"/>
              </a:spcBef>
              <a:defRPr/>
            </a:pPr>
            <a:r>
              <a:rPr lang="en-US" sz="324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</a:rPr>
              <a:t>04</a:t>
            </a:r>
            <a:endParaRPr/>
          </a:p>
        </p:txBody>
      </p:sp>
      <p:sp>
        <p:nvSpPr>
          <p:cNvPr id="1292502003" name="TextBox 9"/>
          <p:cNvSpPr txBox="1"/>
          <p:nvPr/>
        </p:nvSpPr>
        <p:spPr bwMode="auto">
          <a:xfrm rot="0">
            <a:off x="1308712" y="8250075"/>
            <a:ext cx="6542034" cy="4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8"/>
              </a:lnSpc>
              <a:defRPr/>
            </a:pP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目标：把一次项目变成</a:t>
            </a: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可复制经验</a:t>
            </a:r>
            <a:endParaRPr>
              <a:latin typeface="黑体"/>
              <a:cs typeface="黑体"/>
            </a:endParaRPr>
          </a:p>
        </p:txBody>
      </p:sp>
      <p:sp>
        <p:nvSpPr>
          <p:cNvPr id="1150534681" name="AutoShape 10"/>
          <p:cNvSpPr/>
          <p:nvPr/>
        </p:nvSpPr>
        <p:spPr bwMode="auto">
          <a:xfrm>
            <a:off x="1365864" y="6931290"/>
            <a:ext cx="0" cy="1097179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4883882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1233706" name="TextBox 4"/>
          <p:cNvSpPr txBox="1"/>
          <p:nvPr/>
        </p:nvSpPr>
        <p:spPr bwMode="auto">
          <a:xfrm rot="0">
            <a:off x="658729" y="430691"/>
            <a:ext cx="6760507" cy="85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方法论总结</a:t>
            </a:r>
            <a:endParaRPr>
              <a:latin typeface="黑体"/>
              <a:cs typeface="黑体"/>
            </a:endParaRPr>
          </a:p>
        </p:txBody>
      </p:sp>
      <p:sp>
        <p:nvSpPr>
          <p:cNvPr id="704768053" name="TextBox 5"/>
          <p:cNvSpPr txBox="1"/>
          <p:nvPr/>
        </p:nvSpPr>
        <p:spPr bwMode="auto">
          <a:xfrm rot="0">
            <a:off x="7418878" y="855507"/>
            <a:ext cx="10070660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FUTURE PROSPECTS</a:t>
            </a:r>
            <a:endParaRPr/>
          </a:p>
        </p:txBody>
      </p:sp>
      <p:grpSp>
        <p:nvGrpSpPr>
          <p:cNvPr id="1882663348" name="Group 6"/>
          <p:cNvGrpSpPr/>
          <p:nvPr/>
        </p:nvGrpSpPr>
        <p:grpSpPr bwMode="auto">
          <a:xfrm rot="0">
            <a:off x="1371968" y="2336602"/>
            <a:ext cx="5012587" cy="6692281"/>
            <a:chOff x="0" y="0"/>
            <a:chExt cx="14660215" cy="19572783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4660229" cy="19572777"/>
            </a:xfrm>
            <a:custGeom>
              <a:avLst/>
              <a:gdLst/>
              <a:ahLst/>
              <a:cxnLst/>
              <a:rect l="l" t="t" r="r" b="b"/>
              <a:pathLst>
                <a:path w="14660229" h="19572777" fill="norm" stroke="1" extrusionOk="0">
                  <a:moveTo>
                    <a:pt x="0" y="0"/>
                  </a:moveTo>
                  <a:lnTo>
                    <a:pt x="14660229" y="0"/>
                  </a:lnTo>
                  <a:lnTo>
                    <a:pt x="14660229" y="19572777"/>
                  </a:lnTo>
                  <a:lnTo>
                    <a:pt x="0" y="19572777"/>
                  </a:lnTo>
                </a:path>
              </a:pathLst>
            </a:custGeom>
            <a:blipFill rotWithShape="1">
              <a:blip r:embed="rId3"/>
              <a:srcRect l="21946" t="0" r="21944" b="0"/>
              <a:stretch/>
            </a:blipFill>
          </p:spPr>
        </p:sp>
      </p:grpSp>
      <p:grpSp>
        <p:nvGrpSpPr>
          <p:cNvPr id="1584790030" name="Group 8"/>
          <p:cNvGrpSpPr/>
          <p:nvPr/>
        </p:nvGrpSpPr>
        <p:grpSpPr bwMode="auto">
          <a:xfrm rot="0">
            <a:off x="7232280" y="2634231"/>
            <a:ext cx="4418013" cy="2745620"/>
            <a:chOff x="0" y="0"/>
            <a:chExt cx="1163592" cy="723126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1163592" cy="723126"/>
            </a:xfrm>
            <a:custGeom>
              <a:avLst/>
              <a:gdLst/>
              <a:ahLst/>
              <a:cxnLst/>
              <a:rect l="l" t="t" r="r" b="b"/>
              <a:pathLst>
                <a:path w="1163592" h="723126" fill="norm" stroke="1" extrusionOk="0">
                  <a:moveTo>
                    <a:pt x="17524" y="0"/>
                  </a:moveTo>
                  <a:lnTo>
                    <a:pt x="1146068" y="0"/>
                  </a:lnTo>
                  <a:cubicBezTo>
                    <a:pt x="1155746" y="0"/>
                    <a:pt x="1163592" y="7846"/>
                    <a:pt x="1163592" y="17524"/>
                  </a:cubicBezTo>
                  <a:lnTo>
                    <a:pt x="1163592" y="705603"/>
                  </a:lnTo>
                  <a:cubicBezTo>
                    <a:pt x="1163592" y="715281"/>
                    <a:pt x="1155746" y="723126"/>
                    <a:pt x="1146068" y="723126"/>
                  </a:cubicBezTo>
                  <a:lnTo>
                    <a:pt x="17524" y="723126"/>
                  </a:lnTo>
                  <a:cubicBezTo>
                    <a:pt x="7846" y="723126"/>
                    <a:pt x="0" y="715281"/>
                    <a:pt x="0" y="705603"/>
                  </a:cubicBezTo>
                  <a:lnTo>
                    <a:pt x="0" y="17524"/>
                  </a:lnTo>
                  <a:cubicBezTo>
                    <a:pt x="0" y="7846"/>
                    <a:pt x="7846" y="0"/>
                    <a:pt x="17524" y="0"/>
                  </a:cubicBezTo>
                  <a:close/>
                </a:path>
              </a:pathLst>
            </a:custGeom>
            <a:grpFill/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 bwMode="auto">
            <a:xfrm>
              <a:off x="0" y="-114300"/>
              <a:ext cx="1163592" cy="83742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230690235" name="TextBox 11"/>
          <p:cNvSpPr txBox="1"/>
          <p:nvPr/>
        </p:nvSpPr>
        <p:spPr bwMode="auto">
          <a:xfrm rot="0">
            <a:off x="7634865" y="2873194"/>
            <a:ext cx="280711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核心经验</a:t>
            </a:r>
            <a:r>
              <a:rPr lang="en-US" sz="3600" b="1" u="none" strike="noStrike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</a:t>
            </a:r>
            <a:endParaRPr>
              <a:latin typeface="黑体"/>
              <a:cs typeface="黑体"/>
            </a:endParaRPr>
          </a:p>
        </p:txBody>
      </p:sp>
      <p:sp>
        <p:nvSpPr>
          <p:cNvPr id="1996662677" name="TextBox 12"/>
          <p:cNvSpPr txBox="1"/>
          <p:nvPr/>
        </p:nvSpPr>
        <p:spPr bwMode="auto">
          <a:xfrm rot="0">
            <a:off x="7634865" y="3712874"/>
            <a:ext cx="3613201" cy="36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提前建立测试池</a:t>
            </a:r>
            <a:endParaRPr>
              <a:latin typeface="黑体"/>
              <a:cs typeface="黑体"/>
            </a:endParaRPr>
          </a:p>
        </p:txBody>
      </p:sp>
      <p:grpSp>
        <p:nvGrpSpPr>
          <p:cNvPr id="274273760" name="Group 13"/>
          <p:cNvGrpSpPr/>
          <p:nvPr/>
        </p:nvGrpSpPr>
        <p:grpSpPr bwMode="auto">
          <a:xfrm rot="0">
            <a:off x="12498018" y="2634231"/>
            <a:ext cx="4418013" cy="2751716"/>
            <a:chOff x="0" y="0"/>
            <a:chExt cx="1163592" cy="724732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1163592" cy="724732"/>
            </a:xfrm>
            <a:custGeom>
              <a:avLst/>
              <a:gdLst/>
              <a:ahLst/>
              <a:cxnLst/>
              <a:rect l="l" t="t" r="r" b="b"/>
              <a:pathLst>
                <a:path w="1163592" h="724732" fill="norm" stroke="1" extrusionOk="0">
                  <a:moveTo>
                    <a:pt x="17524" y="0"/>
                  </a:moveTo>
                  <a:lnTo>
                    <a:pt x="1146068" y="0"/>
                  </a:lnTo>
                  <a:cubicBezTo>
                    <a:pt x="1155746" y="0"/>
                    <a:pt x="1163592" y="7846"/>
                    <a:pt x="1163592" y="17524"/>
                  </a:cubicBezTo>
                  <a:lnTo>
                    <a:pt x="1163592" y="707208"/>
                  </a:lnTo>
                  <a:cubicBezTo>
                    <a:pt x="1163592" y="716886"/>
                    <a:pt x="1155746" y="724732"/>
                    <a:pt x="1146068" y="724732"/>
                  </a:cubicBezTo>
                  <a:lnTo>
                    <a:pt x="17524" y="724732"/>
                  </a:lnTo>
                  <a:cubicBezTo>
                    <a:pt x="12876" y="724732"/>
                    <a:pt x="8419" y="722886"/>
                    <a:pt x="5133" y="719599"/>
                  </a:cubicBezTo>
                  <a:cubicBezTo>
                    <a:pt x="1846" y="716313"/>
                    <a:pt x="0" y="711856"/>
                    <a:pt x="0" y="707208"/>
                  </a:cubicBezTo>
                  <a:lnTo>
                    <a:pt x="0" y="17524"/>
                  </a:lnTo>
                  <a:cubicBezTo>
                    <a:pt x="0" y="7846"/>
                    <a:pt x="7846" y="0"/>
                    <a:pt x="17524" y="0"/>
                  </a:cubicBezTo>
                  <a:close/>
                </a:path>
              </a:pathLst>
            </a:custGeom>
            <a:grpFill/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0" y="-114300"/>
              <a:ext cx="1163592" cy="83903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2417065" name="TextBox 16"/>
          <p:cNvSpPr txBox="1"/>
          <p:nvPr/>
        </p:nvSpPr>
        <p:spPr bwMode="auto">
          <a:xfrm rot="0">
            <a:off x="12900603" y="2873194"/>
            <a:ext cx="280711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核心经验</a:t>
            </a:r>
            <a:r>
              <a:rPr lang="en-US" sz="3600" b="1" u="none" strike="noStrike">
                <a:solidFill>
                  <a:srgbClr val="FFFFFF"/>
                </a:solidFill>
                <a:latin typeface="黑体"/>
                <a:ea typeface="黑体"/>
                <a:cs typeface="黑体"/>
              </a:rPr>
              <a:t>2</a:t>
            </a:r>
            <a:endParaRPr>
              <a:latin typeface="黑体"/>
              <a:cs typeface="黑体"/>
            </a:endParaRPr>
          </a:p>
        </p:txBody>
      </p:sp>
      <p:sp>
        <p:nvSpPr>
          <p:cNvPr id="1205260496" name="TextBox 17"/>
          <p:cNvSpPr txBox="1"/>
          <p:nvPr/>
        </p:nvSpPr>
        <p:spPr bwMode="auto">
          <a:xfrm rot="0">
            <a:off x="12900603" y="3718971"/>
            <a:ext cx="3613201" cy="36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保持30%预算灵活调整</a:t>
            </a:r>
            <a:endParaRPr>
              <a:latin typeface="黑体"/>
              <a:cs typeface="黑体"/>
            </a:endParaRPr>
          </a:p>
        </p:txBody>
      </p:sp>
      <p:grpSp>
        <p:nvGrpSpPr>
          <p:cNvPr id="152164235" name="Group 18"/>
          <p:cNvGrpSpPr/>
          <p:nvPr/>
        </p:nvGrpSpPr>
        <p:grpSpPr bwMode="auto">
          <a:xfrm rot="0">
            <a:off x="7232280" y="5979538"/>
            <a:ext cx="4418013" cy="2751716"/>
            <a:chOff x="0" y="0"/>
            <a:chExt cx="1163592" cy="724732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1163592" cy="724732"/>
            </a:xfrm>
            <a:custGeom>
              <a:avLst/>
              <a:gdLst/>
              <a:ahLst/>
              <a:cxnLst/>
              <a:rect l="l" t="t" r="r" b="b"/>
              <a:pathLst>
                <a:path w="1163592" h="724732" fill="norm" stroke="1" extrusionOk="0">
                  <a:moveTo>
                    <a:pt x="17524" y="0"/>
                  </a:moveTo>
                  <a:lnTo>
                    <a:pt x="1146068" y="0"/>
                  </a:lnTo>
                  <a:cubicBezTo>
                    <a:pt x="1155746" y="0"/>
                    <a:pt x="1163592" y="7846"/>
                    <a:pt x="1163592" y="17524"/>
                  </a:cubicBezTo>
                  <a:lnTo>
                    <a:pt x="1163592" y="707208"/>
                  </a:lnTo>
                  <a:cubicBezTo>
                    <a:pt x="1163592" y="716886"/>
                    <a:pt x="1155746" y="724732"/>
                    <a:pt x="1146068" y="724732"/>
                  </a:cubicBezTo>
                  <a:lnTo>
                    <a:pt x="17524" y="724732"/>
                  </a:lnTo>
                  <a:cubicBezTo>
                    <a:pt x="12876" y="724732"/>
                    <a:pt x="8419" y="722886"/>
                    <a:pt x="5133" y="719599"/>
                  </a:cubicBezTo>
                  <a:cubicBezTo>
                    <a:pt x="1846" y="716313"/>
                    <a:pt x="0" y="711856"/>
                    <a:pt x="0" y="707208"/>
                  </a:cubicBezTo>
                  <a:lnTo>
                    <a:pt x="0" y="17524"/>
                  </a:lnTo>
                  <a:cubicBezTo>
                    <a:pt x="0" y="7846"/>
                    <a:pt x="7846" y="0"/>
                    <a:pt x="17524" y="0"/>
                  </a:cubicBezTo>
                  <a:close/>
                </a:path>
              </a:pathLst>
            </a:custGeom>
            <a:grpFill/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114300"/>
              <a:ext cx="1163592" cy="83903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31222069" name="TextBox 21"/>
          <p:cNvSpPr txBox="1"/>
          <p:nvPr/>
        </p:nvSpPr>
        <p:spPr bwMode="auto">
          <a:xfrm rot="0">
            <a:off x="7634865" y="6218501"/>
            <a:ext cx="280711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核心经验</a:t>
            </a:r>
            <a:r>
              <a:rPr lang="en-US" sz="3600" b="1" u="none" strike="noStrike">
                <a:solidFill>
                  <a:srgbClr val="FFFFFF"/>
                </a:solidFill>
                <a:latin typeface="黑体"/>
                <a:ea typeface="黑体"/>
                <a:cs typeface="黑体"/>
              </a:rPr>
              <a:t>3</a:t>
            </a:r>
            <a:endParaRPr>
              <a:latin typeface="黑体"/>
              <a:cs typeface="黑体"/>
            </a:endParaRPr>
          </a:p>
        </p:txBody>
      </p:sp>
      <p:sp>
        <p:nvSpPr>
          <p:cNvPr id="1158719980" name="TextBox 22"/>
          <p:cNvSpPr txBox="1"/>
          <p:nvPr/>
        </p:nvSpPr>
        <p:spPr bwMode="auto">
          <a:xfrm rot="0">
            <a:off x="7634865" y="7064276"/>
            <a:ext cx="3613201" cy="36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先验证模型再放量</a:t>
            </a:r>
            <a:endParaRPr>
              <a:latin typeface="黑体"/>
              <a:cs typeface="黑体"/>
            </a:endParaRPr>
          </a:p>
        </p:txBody>
      </p:sp>
      <p:grpSp>
        <p:nvGrpSpPr>
          <p:cNvPr id="617557771" name="Group 23"/>
          <p:cNvGrpSpPr/>
          <p:nvPr/>
        </p:nvGrpSpPr>
        <p:grpSpPr bwMode="auto">
          <a:xfrm rot="0">
            <a:off x="12498018" y="5979538"/>
            <a:ext cx="4418013" cy="2751716"/>
            <a:chOff x="0" y="0"/>
            <a:chExt cx="1163592" cy="724732"/>
          </a:xfrm>
        </p:grpSpPr>
        <p:sp>
          <p:nvSpPr>
            <p:cNvPr id="24" name="Freeform 24"/>
            <p:cNvSpPr/>
            <p:nvPr/>
          </p:nvSpPr>
          <p:spPr bwMode="auto">
            <a:xfrm rot="0" flipH="0" flipV="0">
              <a:off x="0" y="0"/>
              <a:ext cx="1163592" cy="724732"/>
            </a:xfrm>
            <a:custGeom>
              <a:avLst/>
              <a:gdLst/>
              <a:ahLst/>
              <a:cxnLst/>
              <a:rect l="l" t="t" r="r" b="b"/>
              <a:pathLst>
                <a:path w="1163592" h="724732" fill="norm" stroke="1" extrusionOk="0">
                  <a:moveTo>
                    <a:pt x="17524" y="0"/>
                  </a:moveTo>
                  <a:lnTo>
                    <a:pt x="1146068" y="0"/>
                  </a:lnTo>
                  <a:cubicBezTo>
                    <a:pt x="1155746" y="0"/>
                    <a:pt x="1163592" y="7846"/>
                    <a:pt x="1163592" y="17524"/>
                  </a:cubicBezTo>
                  <a:lnTo>
                    <a:pt x="1163592" y="707208"/>
                  </a:lnTo>
                  <a:cubicBezTo>
                    <a:pt x="1163592" y="716886"/>
                    <a:pt x="1155746" y="724732"/>
                    <a:pt x="1146068" y="724732"/>
                  </a:cubicBezTo>
                  <a:lnTo>
                    <a:pt x="17524" y="724732"/>
                  </a:lnTo>
                  <a:cubicBezTo>
                    <a:pt x="12876" y="724732"/>
                    <a:pt x="8419" y="722886"/>
                    <a:pt x="5133" y="719599"/>
                  </a:cubicBezTo>
                  <a:cubicBezTo>
                    <a:pt x="1846" y="716313"/>
                    <a:pt x="0" y="711856"/>
                    <a:pt x="0" y="707208"/>
                  </a:cubicBezTo>
                  <a:lnTo>
                    <a:pt x="0" y="17524"/>
                  </a:lnTo>
                  <a:cubicBezTo>
                    <a:pt x="0" y="7846"/>
                    <a:pt x="7846" y="0"/>
                    <a:pt x="17524" y="0"/>
                  </a:cubicBezTo>
                  <a:close/>
                </a:path>
              </a:pathLst>
            </a:custGeom>
            <a:grpFill/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 bwMode="auto">
            <a:xfrm>
              <a:off x="0" y="-114300"/>
              <a:ext cx="1163592" cy="83903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32221579" name="TextBox 26"/>
          <p:cNvSpPr txBox="1"/>
          <p:nvPr/>
        </p:nvSpPr>
        <p:spPr bwMode="auto">
          <a:xfrm rot="0">
            <a:off x="12900603" y="6218501"/>
            <a:ext cx="280711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核心经验</a:t>
            </a:r>
            <a:r>
              <a:rPr lang="en-US" sz="3600" b="1" u="none" strike="noStrike">
                <a:solidFill>
                  <a:srgbClr val="FFFFFF"/>
                </a:solidFill>
                <a:latin typeface="黑体"/>
                <a:ea typeface="黑体"/>
                <a:cs typeface="黑体"/>
              </a:rPr>
              <a:t>4</a:t>
            </a:r>
            <a:endParaRPr>
              <a:latin typeface="黑体"/>
              <a:cs typeface="黑体"/>
            </a:endParaRPr>
          </a:p>
        </p:txBody>
      </p:sp>
      <p:sp>
        <p:nvSpPr>
          <p:cNvPr id="40587721" name="TextBox 27"/>
          <p:cNvSpPr txBox="1"/>
          <p:nvPr/>
        </p:nvSpPr>
        <p:spPr bwMode="auto">
          <a:xfrm rot="0">
            <a:off x="12900603" y="7064276"/>
            <a:ext cx="3613201" cy="36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建立每日数据复盘机制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853929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12221380" name="AutoShape 4"/>
          <p:cNvSpPr/>
          <p:nvPr/>
        </p:nvSpPr>
        <p:spPr bwMode="auto">
          <a:xfrm>
            <a:off x="1042274" y="7561414"/>
            <a:ext cx="952576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73181404" name="Freeform 5"/>
          <p:cNvSpPr/>
          <p:nvPr/>
        </p:nvSpPr>
        <p:spPr bwMode="auto">
          <a:xfrm rot="0" flipH="0" flipV="0">
            <a:off x="1028700" y="2162945"/>
            <a:ext cx="11039819" cy="5009869"/>
          </a:xfrm>
          <a:custGeom>
            <a:avLst/>
            <a:gdLst/>
            <a:ahLst/>
            <a:cxnLst/>
            <a:rect l="l" t="t" r="r" b="b"/>
            <a:pathLst>
              <a:path w="11039819" h="5009869" fill="norm" stroke="1" extrusionOk="0">
                <a:moveTo>
                  <a:pt x="0" y="0"/>
                </a:moveTo>
                <a:lnTo>
                  <a:pt x="11039819" y="0"/>
                </a:lnTo>
                <a:lnTo>
                  <a:pt x="11039819" y="5009869"/>
                </a:lnTo>
                <a:lnTo>
                  <a:pt x="0" y="5009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31929"/>
            <a:stretch/>
          </a:blipFill>
        </p:spPr>
      </p:sp>
      <p:sp>
        <p:nvSpPr>
          <p:cNvPr id="1693946805" name="TextBox 6"/>
          <p:cNvSpPr txBox="1"/>
          <p:nvPr/>
        </p:nvSpPr>
        <p:spPr bwMode="auto">
          <a:xfrm rot="0">
            <a:off x="658729" y="430691"/>
            <a:ext cx="6760507" cy="85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下一步优化方向</a:t>
            </a:r>
            <a:endParaRPr>
              <a:latin typeface="黑体"/>
              <a:cs typeface="黑体"/>
            </a:endParaRPr>
          </a:p>
        </p:txBody>
      </p:sp>
      <p:sp>
        <p:nvSpPr>
          <p:cNvPr id="2024405807" name="TextBox 7"/>
          <p:cNvSpPr txBox="1"/>
          <p:nvPr/>
        </p:nvSpPr>
        <p:spPr bwMode="auto">
          <a:xfrm rot="0">
            <a:off x="7418878" y="855507"/>
            <a:ext cx="10070660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NEXT OPTIMIZATION DIRECTION</a:t>
            </a:r>
            <a:endParaRPr/>
          </a:p>
        </p:txBody>
      </p:sp>
      <p:sp>
        <p:nvSpPr>
          <p:cNvPr id="103570231" name="TextBox 8"/>
          <p:cNvSpPr txBox="1"/>
          <p:nvPr/>
        </p:nvSpPr>
        <p:spPr bwMode="auto">
          <a:xfrm rot="0">
            <a:off x="1028700" y="7761437"/>
            <a:ext cx="7698367" cy="146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提升复购率至35%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降低获客成本10%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扩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展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高ROI渠道</a:t>
            </a:r>
            <a:endParaRPr>
              <a:latin typeface="黑体"/>
              <a:cs typeface="黑体"/>
            </a:endParaRPr>
          </a:p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0025107" name="TextBox 3"/>
          <p:cNvSpPr txBox="1"/>
          <p:nvPr/>
        </p:nvSpPr>
        <p:spPr bwMode="auto">
          <a:xfrm rot="0">
            <a:off x="1346244" y="3663053"/>
            <a:ext cx="11269806" cy="19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3"/>
              </a:lnSpc>
              <a:spcBef>
                <a:spcPts val="0"/>
              </a:spcBef>
              <a:defRPr/>
            </a:pPr>
            <a:r>
              <a:rPr lang="en-US" sz="1115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感谢您的观看</a:t>
            </a:r>
            <a:endParaRPr>
              <a:latin typeface="黑体"/>
              <a:cs typeface="黑体"/>
            </a:endParaRPr>
          </a:p>
        </p:txBody>
      </p:sp>
      <p:sp>
        <p:nvSpPr>
          <p:cNvPr id="1687377153" name="TextBox 4"/>
          <p:cNvSpPr txBox="1"/>
          <p:nvPr/>
        </p:nvSpPr>
        <p:spPr bwMode="auto">
          <a:xfrm rot="0">
            <a:off x="1346244" y="2150271"/>
            <a:ext cx="5995017" cy="1422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defRPr/>
            </a:pPr>
            <a:r>
              <a:rPr lang="en-US" sz="4000" spc="288">
                <a:solidFill>
                  <a:srgbClr val="FFFFFF"/>
                </a:solidFill>
                <a:latin typeface="Arial"/>
                <a:ea typeface="Arial"/>
                <a:cs typeface="Arial"/>
              </a:rPr>
              <a:t>THANK YOU FOR</a:t>
            </a:r>
            <a:endParaRPr/>
          </a:p>
          <a:p>
            <a:pPr algn="l">
              <a:lnSpc>
                <a:spcPts val="5600"/>
              </a:lnSpc>
              <a:spcBef>
                <a:spcPts val="0"/>
              </a:spcBef>
              <a:defRPr/>
            </a:pPr>
            <a:r>
              <a:rPr lang="en-US" sz="4000" spc="288">
                <a:solidFill>
                  <a:srgbClr val="FFFFFF"/>
                </a:solidFill>
                <a:latin typeface="Arial"/>
                <a:ea typeface="Arial"/>
                <a:cs typeface="Arial"/>
              </a:rPr>
              <a:t>WATCHING</a:t>
            </a:r>
            <a:endParaRPr/>
          </a:p>
        </p:txBody>
      </p:sp>
      <p:sp>
        <p:nvSpPr>
          <p:cNvPr id="2027094528" name="AutoShape 5"/>
          <p:cNvSpPr/>
          <p:nvPr/>
        </p:nvSpPr>
        <p:spPr bwMode="auto">
          <a:xfrm flipV="1">
            <a:off x="1346245" y="6028085"/>
            <a:ext cx="1147804" cy="0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14777976" name="TextBox 6"/>
          <p:cNvSpPr txBox="1"/>
          <p:nvPr/>
        </p:nvSpPr>
        <p:spPr bwMode="auto">
          <a:xfrm rot="0">
            <a:off x="1346244" y="6399559"/>
            <a:ext cx="7526676" cy="8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8"/>
              </a:lnSpc>
              <a:defRPr/>
            </a:pPr>
            <a:r>
              <a:rPr lang="en-US" sz="19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项目结束，但方法留下。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3428"/>
              </a:lnSpc>
              <a:defRPr/>
            </a:pPr>
            <a:r>
              <a:rPr lang="en-US" sz="19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结果重要，能力更重要。</a:t>
            </a:r>
            <a:endParaRPr>
              <a:latin typeface="黑体"/>
              <a:cs typeface="黑体"/>
            </a:endParaRPr>
          </a:p>
        </p:txBody>
      </p:sp>
      <p:pic>
        <p:nvPicPr>
          <p:cNvPr id="2105683391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5592424" y="842962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 rotWithShape="1">
          <a:blip r:embed="rId3">
            <a:alphaModFix amt="99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7587835" name="AutoShape 6"/>
          <p:cNvSpPr/>
          <p:nvPr/>
        </p:nvSpPr>
        <p:spPr bwMode="auto">
          <a:xfrm flipV="1">
            <a:off x="3061739" y="4069044"/>
            <a:ext cx="263413" cy="1292284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39409163" name="AutoShape 7"/>
          <p:cNvSpPr/>
          <p:nvPr/>
        </p:nvSpPr>
        <p:spPr bwMode="auto">
          <a:xfrm flipV="1">
            <a:off x="3057072" y="6683955"/>
            <a:ext cx="263413" cy="1292284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5489224" name="AutoShape 8"/>
          <p:cNvSpPr/>
          <p:nvPr/>
        </p:nvSpPr>
        <p:spPr bwMode="auto">
          <a:xfrm flipV="1">
            <a:off x="10697183" y="6684906"/>
            <a:ext cx="263413" cy="1292284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62763012" name="AutoShape 9"/>
          <p:cNvSpPr/>
          <p:nvPr/>
        </p:nvSpPr>
        <p:spPr bwMode="auto">
          <a:xfrm flipV="1">
            <a:off x="10706708" y="4069044"/>
            <a:ext cx="263413" cy="1292284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99133150" name="Group 10"/>
          <p:cNvGrpSpPr/>
          <p:nvPr/>
        </p:nvGrpSpPr>
        <p:grpSpPr bwMode="auto">
          <a:xfrm rot="0">
            <a:off x="1350517" y="2823575"/>
            <a:ext cx="1883376" cy="114132"/>
            <a:chOff x="0" y="0"/>
            <a:chExt cx="496033" cy="3006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496033" cy="30060"/>
            </a:xfrm>
            <a:custGeom>
              <a:avLst/>
              <a:gdLst/>
              <a:ahLst/>
              <a:cxnLst/>
              <a:rect l="l" t="t" r="r" b="b"/>
              <a:pathLst>
                <a:path w="496033" h="30060" fill="norm" stroke="1" extrusionOk="0">
                  <a:moveTo>
                    <a:pt x="0" y="0"/>
                  </a:moveTo>
                  <a:lnTo>
                    <a:pt x="496033" y="0"/>
                  </a:lnTo>
                  <a:lnTo>
                    <a:pt x="496033" y="30060"/>
                  </a:lnTo>
                  <a:lnTo>
                    <a:pt x="0" y="30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0" y="-28575"/>
              <a:ext cx="496033" cy="5863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8"/>
                </a:lnSpc>
                <a:defRPr/>
              </a:pPr>
              <a:endParaRPr/>
            </a:p>
          </p:txBody>
        </p:sp>
      </p:grpSp>
      <p:sp>
        <p:nvSpPr>
          <p:cNvPr id="1919790636" name="TextBox 13"/>
          <p:cNvSpPr txBox="1"/>
          <p:nvPr/>
        </p:nvSpPr>
        <p:spPr bwMode="auto">
          <a:xfrm rot="0">
            <a:off x="1310997" y="1130156"/>
            <a:ext cx="9367136" cy="143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23"/>
              </a:lnSpc>
              <a:spcBef>
                <a:spcPts val="0"/>
              </a:spcBef>
              <a:defRPr/>
            </a:pPr>
            <a:r>
              <a:rPr lang="en-US" sz="8250" b="1" spc="592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CONTENTS</a:t>
            </a:r>
            <a:endParaRPr/>
          </a:p>
        </p:txBody>
      </p:sp>
      <p:sp>
        <p:nvSpPr>
          <p:cNvPr id="1289379635" name="TextBox 14"/>
          <p:cNvSpPr txBox="1"/>
          <p:nvPr/>
        </p:nvSpPr>
        <p:spPr bwMode="auto">
          <a:xfrm rot="0">
            <a:off x="3522317" y="3983319"/>
            <a:ext cx="4579969" cy="81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项目回顾</a:t>
            </a:r>
            <a:endParaRPr>
              <a:latin typeface="黑体"/>
              <a:cs typeface="黑体"/>
            </a:endParaRPr>
          </a:p>
        </p:txBody>
      </p:sp>
      <p:sp>
        <p:nvSpPr>
          <p:cNvPr id="578806831" name="TextBox 15"/>
          <p:cNvSpPr txBox="1"/>
          <p:nvPr/>
        </p:nvSpPr>
        <p:spPr bwMode="auto">
          <a:xfrm rot="0">
            <a:off x="1629406" y="3775907"/>
            <a:ext cx="1427666" cy="173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ts val="0"/>
              </a:spcBef>
              <a:defRPr/>
            </a:pPr>
            <a:r>
              <a:rPr lang="en-US" sz="10000">
                <a:solidFill>
                  <a:srgbClr val="FFFFFF"/>
                </a:solidFill>
                <a:latin typeface="Arial"/>
                <a:ea typeface="Arial"/>
                <a:cs typeface="Arial"/>
              </a:rPr>
              <a:t>01</a:t>
            </a:r>
            <a:endParaRPr/>
          </a:p>
        </p:txBody>
      </p:sp>
      <p:sp>
        <p:nvSpPr>
          <p:cNvPr id="1769829936" name="TextBox 16"/>
          <p:cNvSpPr txBox="1"/>
          <p:nvPr/>
        </p:nvSpPr>
        <p:spPr bwMode="auto">
          <a:xfrm rot="0">
            <a:off x="1629406" y="6355418"/>
            <a:ext cx="1427666" cy="173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999"/>
              </a:lnSpc>
              <a:spcBef>
                <a:spcPts val="0"/>
              </a:spcBef>
              <a:defRPr/>
            </a:pPr>
            <a:r>
              <a:rPr lang="en-US" sz="10000" i="1" u="none" strike="noStrike">
                <a:solidFill>
                  <a:srgbClr val="FFFFFF"/>
                </a:solidFill>
                <a:latin typeface="Arial Italics"/>
                <a:ea typeface="Arial Italics"/>
                <a:cs typeface="Arial Italics"/>
              </a:rPr>
              <a:t>03</a:t>
            </a:r>
            <a:endParaRPr/>
          </a:p>
        </p:txBody>
      </p:sp>
      <p:sp>
        <p:nvSpPr>
          <p:cNvPr id="165868306" name="TextBox 17"/>
          <p:cNvSpPr txBox="1"/>
          <p:nvPr/>
        </p:nvSpPr>
        <p:spPr bwMode="auto">
          <a:xfrm rot="0">
            <a:off x="9271077" y="3782553"/>
            <a:ext cx="1435631" cy="173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999"/>
              </a:lnSpc>
              <a:spcBef>
                <a:spcPts val="0"/>
              </a:spcBef>
              <a:defRPr/>
            </a:pPr>
            <a:r>
              <a:rPr lang="en-US" sz="10000" i="1" u="none" strike="noStrike">
                <a:solidFill>
                  <a:srgbClr val="FFFFFF"/>
                </a:solidFill>
                <a:latin typeface="Arial Italics"/>
                <a:ea typeface="Arial Italics"/>
                <a:cs typeface="Arial Italics"/>
              </a:rPr>
              <a:t>02</a:t>
            </a:r>
            <a:endParaRPr/>
          </a:p>
        </p:txBody>
      </p:sp>
      <p:sp>
        <p:nvSpPr>
          <p:cNvPr id="1480116896" name="TextBox 18"/>
          <p:cNvSpPr txBox="1"/>
          <p:nvPr/>
        </p:nvSpPr>
        <p:spPr bwMode="auto">
          <a:xfrm rot="0">
            <a:off x="9271077" y="6355418"/>
            <a:ext cx="1435631" cy="173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999"/>
              </a:lnSpc>
              <a:spcBef>
                <a:spcPts val="0"/>
              </a:spcBef>
              <a:defRPr/>
            </a:pPr>
            <a:r>
              <a:rPr lang="en-US" sz="10000" i="1" u="none" strike="noStrike">
                <a:solidFill>
                  <a:srgbClr val="FFFFFF"/>
                </a:solidFill>
                <a:latin typeface="Arial Italics"/>
                <a:ea typeface="Arial Italics"/>
                <a:cs typeface="Arial Italics"/>
              </a:rPr>
              <a:t>04</a:t>
            </a:r>
            <a:endParaRPr/>
          </a:p>
        </p:txBody>
      </p:sp>
      <p:sp>
        <p:nvSpPr>
          <p:cNvPr id="473042689" name="TextBox 19"/>
          <p:cNvSpPr txBox="1"/>
          <p:nvPr/>
        </p:nvSpPr>
        <p:spPr bwMode="auto">
          <a:xfrm rot="0">
            <a:off x="3522317" y="6559505"/>
            <a:ext cx="5196668" cy="81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关键成功因素</a:t>
            </a:r>
            <a:endParaRPr>
              <a:latin typeface="黑体"/>
              <a:cs typeface="黑体"/>
            </a:endParaRPr>
          </a:p>
        </p:txBody>
      </p:sp>
      <p:sp>
        <p:nvSpPr>
          <p:cNvPr id="2144558246" name="TextBox 20"/>
          <p:cNvSpPr txBox="1"/>
          <p:nvPr/>
        </p:nvSpPr>
        <p:spPr bwMode="auto">
          <a:xfrm rot="0">
            <a:off x="11144332" y="3983319"/>
            <a:ext cx="4852411" cy="81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数据复盘</a:t>
            </a:r>
            <a:endParaRPr>
              <a:latin typeface="黑体"/>
              <a:cs typeface="黑体"/>
            </a:endParaRPr>
          </a:p>
        </p:txBody>
      </p:sp>
      <p:sp>
        <p:nvSpPr>
          <p:cNvPr id="803019714" name="TextBox 21"/>
          <p:cNvSpPr txBox="1"/>
          <p:nvPr/>
        </p:nvSpPr>
        <p:spPr bwMode="auto">
          <a:xfrm rot="0">
            <a:off x="11144332" y="6559505"/>
            <a:ext cx="4112730" cy="81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未来优化</a:t>
            </a:r>
            <a:endParaRPr>
              <a:latin typeface="黑体"/>
              <a:cs typeface="黑体"/>
            </a:endParaRPr>
          </a:p>
        </p:txBody>
      </p:sp>
      <p:sp>
        <p:nvSpPr>
          <p:cNvPr id="28527937" name="TextBox 22"/>
          <p:cNvSpPr txBox="1"/>
          <p:nvPr/>
        </p:nvSpPr>
        <p:spPr bwMode="auto">
          <a:xfrm rot="0">
            <a:off x="3522318" y="5007813"/>
            <a:ext cx="4941451" cy="32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ts val="0"/>
              </a:spcBef>
              <a:defRPr/>
            </a:pPr>
            <a:r>
              <a:rPr lang="en-US" sz="1800" spc="129">
                <a:solidFill>
                  <a:srgbClr val="FFFFFF"/>
                </a:solidFill>
                <a:latin typeface="Arial"/>
                <a:ea typeface="Arial"/>
                <a:cs typeface="Arial"/>
              </a:rPr>
              <a:t>PROJECT REVIEW</a:t>
            </a:r>
            <a:endParaRPr/>
          </a:p>
        </p:txBody>
      </p:sp>
      <p:sp>
        <p:nvSpPr>
          <p:cNvPr id="1745880779" name="TextBox 23"/>
          <p:cNvSpPr txBox="1"/>
          <p:nvPr/>
        </p:nvSpPr>
        <p:spPr bwMode="auto">
          <a:xfrm rot="0">
            <a:off x="3522318" y="7584000"/>
            <a:ext cx="5196309" cy="32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ts val="0"/>
              </a:spcBef>
              <a:defRPr/>
            </a:pPr>
            <a:r>
              <a:rPr lang="en-US" sz="1800" spc="129">
                <a:solidFill>
                  <a:srgbClr val="FFFFFF"/>
                </a:solidFill>
                <a:latin typeface="Arial"/>
                <a:ea typeface="Arial"/>
                <a:cs typeface="Arial"/>
              </a:rPr>
              <a:t>KEY SUCCESS FACTORS</a:t>
            </a:r>
            <a:endParaRPr/>
          </a:p>
        </p:txBody>
      </p:sp>
      <p:sp>
        <p:nvSpPr>
          <p:cNvPr id="1850784710" name="TextBox 24"/>
          <p:cNvSpPr txBox="1"/>
          <p:nvPr/>
        </p:nvSpPr>
        <p:spPr bwMode="auto">
          <a:xfrm rot="0">
            <a:off x="11144333" y="5007813"/>
            <a:ext cx="5446720" cy="32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ts val="0"/>
              </a:spcBef>
              <a:defRPr/>
            </a:pPr>
            <a:r>
              <a:rPr lang="en-US" sz="1800" spc="129">
                <a:solidFill>
                  <a:srgbClr val="FFFFFF"/>
                </a:solidFill>
                <a:latin typeface="Arial"/>
                <a:ea typeface="Arial"/>
                <a:cs typeface="Arial"/>
              </a:rPr>
              <a:t>DATA REVIEW</a:t>
            </a:r>
            <a:endParaRPr/>
          </a:p>
        </p:txBody>
      </p:sp>
      <p:sp>
        <p:nvSpPr>
          <p:cNvPr id="2060899666" name="TextBox 25"/>
          <p:cNvSpPr txBox="1"/>
          <p:nvPr/>
        </p:nvSpPr>
        <p:spPr bwMode="auto">
          <a:xfrm rot="0">
            <a:off x="11144333" y="7584000"/>
            <a:ext cx="4852052" cy="32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ts val="0"/>
              </a:spcBef>
              <a:defRPr/>
            </a:pPr>
            <a:r>
              <a:rPr lang="en-US" sz="1800" spc="129">
                <a:solidFill>
                  <a:srgbClr val="FFFFFF"/>
                </a:solidFill>
                <a:latin typeface="Arial"/>
                <a:ea typeface="Arial"/>
                <a:cs typeface="Arial"/>
              </a:rPr>
              <a:t>FUTURE OPTIMIZATION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9581089" name="TextBox 6"/>
          <p:cNvSpPr txBox="1"/>
          <p:nvPr/>
        </p:nvSpPr>
        <p:spPr bwMode="auto">
          <a:xfrm rot="0">
            <a:off x="1308712" y="5116458"/>
            <a:ext cx="9187107" cy="156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  <a:spcBef>
                <a:spcPts val="0"/>
              </a:spcBef>
              <a:defRPr/>
            </a:pPr>
            <a:r>
              <a:rPr lang="en-US" sz="8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项目回顾</a:t>
            </a:r>
            <a:endParaRPr>
              <a:latin typeface="黑体"/>
              <a:cs typeface="黑体"/>
            </a:endParaRPr>
          </a:p>
        </p:txBody>
      </p:sp>
      <p:sp>
        <p:nvSpPr>
          <p:cNvPr id="1510638668" name="TextBox 7"/>
          <p:cNvSpPr txBox="1"/>
          <p:nvPr/>
        </p:nvSpPr>
        <p:spPr bwMode="auto">
          <a:xfrm rot="0">
            <a:off x="1308714" y="4087124"/>
            <a:ext cx="4903683" cy="99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ts val="0"/>
              </a:spcBef>
              <a:defRPr/>
            </a:pPr>
            <a:r>
              <a:rPr lang="en-US" sz="56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ONE</a:t>
            </a:r>
            <a:endParaRPr/>
          </a:p>
        </p:txBody>
      </p:sp>
      <p:sp>
        <p:nvSpPr>
          <p:cNvPr id="243351450" name="TextBox 8"/>
          <p:cNvSpPr txBox="1"/>
          <p:nvPr/>
        </p:nvSpPr>
        <p:spPr bwMode="auto">
          <a:xfrm rot="0">
            <a:off x="11050314" y="-327591"/>
            <a:ext cx="7649394" cy="565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9"/>
              </a:lnSpc>
              <a:spcBef>
                <a:spcPts val="0"/>
              </a:spcBef>
              <a:defRPr/>
            </a:pPr>
            <a:r>
              <a:rPr lang="en-US" sz="324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</a:rPr>
              <a:t>01</a:t>
            </a:r>
            <a:endParaRPr/>
          </a:p>
        </p:txBody>
      </p:sp>
      <p:sp>
        <p:nvSpPr>
          <p:cNvPr id="534626415" name="TextBox 9"/>
          <p:cNvSpPr txBox="1"/>
          <p:nvPr/>
        </p:nvSpPr>
        <p:spPr bwMode="auto">
          <a:xfrm rot="0">
            <a:off x="1308712" y="8250075"/>
            <a:ext cx="6542034" cy="4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8"/>
              </a:lnSpc>
              <a:defRPr/>
            </a:pP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目标：统一认知</a:t>
            </a: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，快速回顾项目全貌</a:t>
            </a:r>
            <a:endParaRPr>
              <a:latin typeface="黑体"/>
              <a:cs typeface="黑体"/>
            </a:endParaRPr>
          </a:p>
        </p:txBody>
      </p:sp>
      <p:sp>
        <p:nvSpPr>
          <p:cNvPr id="486723405" name="AutoShape 10"/>
          <p:cNvSpPr/>
          <p:nvPr/>
        </p:nvSpPr>
        <p:spPr bwMode="auto">
          <a:xfrm>
            <a:off x="1365864" y="6931290"/>
            <a:ext cx="0" cy="1097179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2054346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43522649" name="Group 4"/>
          <p:cNvGrpSpPr/>
          <p:nvPr/>
        </p:nvGrpSpPr>
        <p:grpSpPr bwMode="auto">
          <a:xfrm rot="0">
            <a:off x="9299373" y="2141526"/>
            <a:ext cx="7790644" cy="3422705"/>
            <a:chOff x="0" y="0"/>
            <a:chExt cx="1206974" cy="530267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1206974" cy="530267"/>
            </a:xfrm>
            <a:custGeom>
              <a:avLst/>
              <a:gdLst/>
              <a:ahLst/>
              <a:cxnLst/>
              <a:rect l="l" t="t" r="r" b="b"/>
              <a:pathLst>
                <a:path w="1206975" h="530267" fill="norm" stroke="1" extrusionOk="0">
                  <a:moveTo>
                    <a:pt x="0" y="0"/>
                  </a:moveTo>
                  <a:lnTo>
                    <a:pt x="1206975" y="0"/>
                  </a:lnTo>
                  <a:lnTo>
                    <a:pt x="1206975" y="530267"/>
                  </a:lnTo>
                  <a:lnTo>
                    <a:pt x="0" y="530267"/>
                  </a:lnTo>
                  <a:close/>
                </a:path>
              </a:pathLst>
            </a:custGeom>
            <a:blipFill rotWithShape="1">
              <a:blip r:embed="rId3"/>
              <a:srcRect l="0" t="16899" r="0" b="16899"/>
              <a:stretch/>
            </a:blipFill>
          </p:spPr>
        </p:sp>
      </p:grpSp>
      <p:grpSp>
        <p:nvGrpSpPr>
          <p:cNvPr id="1273142844" name="Group 6"/>
          <p:cNvGrpSpPr/>
          <p:nvPr/>
        </p:nvGrpSpPr>
        <p:grpSpPr bwMode="auto">
          <a:xfrm rot="0">
            <a:off x="9299373" y="5792831"/>
            <a:ext cx="7790644" cy="3422705"/>
            <a:chOff x="0" y="0"/>
            <a:chExt cx="1206974" cy="530267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206974" cy="530267"/>
            </a:xfrm>
            <a:custGeom>
              <a:avLst/>
              <a:gdLst/>
              <a:ahLst/>
              <a:cxnLst/>
              <a:rect l="l" t="t" r="r" b="b"/>
              <a:pathLst>
                <a:path w="1206975" h="530267" fill="norm" stroke="1" extrusionOk="0">
                  <a:moveTo>
                    <a:pt x="0" y="0"/>
                  </a:moveTo>
                  <a:lnTo>
                    <a:pt x="1206975" y="0"/>
                  </a:lnTo>
                  <a:lnTo>
                    <a:pt x="1206975" y="530267"/>
                  </a:lnTo>
                  <a:lnTo>
                    <a:pt x="0" y="530267"/>
                  </a:lnTo>
                  <a:close/>
                </a:path>
              </a:pathLst>
            </a:custGeom>
            <a:blipFill rotWithShape="1">
              <a:blip r:embed="rId4"/>
              <a:srcRect l="0" t="16989" r="0" b="16989"/>
              <a:stretch/>
            </a:blipFill>
          </p:spPr>
        </p:sp>
      </p:grpSp>
      <p:sp>
        <p:nvSpPr>
          <p:cNvPr id="1081702969" name="TextBox 8"/>
          <p:cNvSpPr txBox="1"/>
          <p:nvPr/>
        </p:nvSpPr>
        <p:spPr bwMode="auto">
          <a:xfrm rot="0">
            <a:off x="658729" y="430691"/>
            <a:ext cx="5194606" cy="85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项目回顾</a:t>
            </a:r>
            <a:endParaRPr>
              <a:latin typeface="黑体"/>
              <a:cs typeface="黑体"/>
            </a:endParaRPr>
          </a:p>
        </p:txBody>
      </p:sp>
      <p:sp>
        <p:nvSpPr>
          <p:cNvPr id="872634497" name="TextBox 9"/>
          <p:cNvSpPr txBox="1"/>
          <p:nvPr/>
        </p:nvSpPr>
        <p:spPr bwMode="auto">
          <a:xfrm rot="0">
            <a:off x="9849306" y="855507"/>
            <a:ext cx="7640233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PROJECT REVIEW</a:t>
            </a:r>
            <a:endParaRPr/>
          </a:p>
        </p:txBody>
      </p:sp>
      <p:sp>
        <p:nvSpPr>
          <p:cNvPr id="1750905842" name="TextBox 10"/>
          <p:cNvSpPr txBox="1"/>
          <p:nvPr/>
        </p:nvSpPr>
        <p:spPr bwMode="auto">
          <a:xfrm rot="0">
            <a:off x="1157494" y="3047870"/>
            <a:ext cx="7600024" cy="146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项目名称：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启动</a:t>
            </a: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时间：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项目周期：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目标设定：</a:t>
            </a:r>
            <a:endParaRPr>
              <a:latin typeface="黑体"/>
              <a:cs typeface="黑体"/>
            </a:endParaRPr>
          </a:p>
        </p:txBody>
      </p:sp>
      <p:sp>
        <p:nvSpPr>
          <p:cNvPr id="1223340593" name="TextBox 11"/>
          <p:cNvSpPr txBox="1"/>
          <p:nvPr/>
        </p:nvSpPr>
        <p:spPr bwMode="auto">
          <a:xfrm rot="0">
            <a:off x="1157494" y="2206501"/>
            <a:ext cx="4003416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8"/>
              </a:lnSpc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01.项目背景与目标</a:t>
            </a:r>
            <a:endParaRPr>
              <a:latin typeface="黑体"/>
              <a:cs typeface="黑体"/>
            </a:endParaRPr>
          </a:p>
        </p:txBody>
      </p:sp>
      <p:sp>
        <p:nvSpPr>
          <p:cNvPr id="1050752098" name="TextBox 12"/>
          <p:cNvSpPr txBox="1"/>
          <p:nvPr/>
        </p:nvSpPr>
        <p:spPr bwMode="auto">
          <a:xfrm rot="0">
            <a:off x="1157494" y="5521579"/>
            <a:ext cx="7600024" cy="146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核心定位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关键打法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资源配置逻辑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阶段节奏安排</a:t>
            </a:r>
            <a:endParaRPr>
              <a:latin typeface="黑体"/>
              <a:cs typeface="黑体"/>
            </a:endParaRPr>
          </a:p>
        </p:txBody>
      </p:sp>
      <p:sp>
        <p:nvSpPr>
          <p:cNvPr id="217174608" name="TextBox 13"/>
          <p:cNvSpPr txBox="1"/>
          <p:nvPr/>
        </p:nvSpPr>
        <p:spPr bwMode="auto">
          <a:xfrm rot="0">
            <a:off x="1157494" y="4680211"/>
            <a:ext cx="384214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8"/>
              </a:lnSpc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02.项目核心策略</a:t>
            </a:r>
            <a:endParaRPr>
              <a:latin typeface="黑体"/>
              <a:cs typeface="黑体"/>
            </a:endParaRPr>
          </a:p>
        </p:txBody>
      </p:sp>
      <p:sp>
        <p:nvSpPr>
          <p:cNvPr id="295493001" name="TextBox 14"/>
          <p:cNvSpPr txBox="1"/>
          <p:nvPr/>
        </p:nvSpPr>
        <p:spPr bwMode="auto">
          <a:xfrm rot="0">
            <a:off x="1157494" y="7995288"/>
            <a:ext cx="7600024" cy="146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筹备期（XX天）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预热期（XX天）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引爆期（XX天）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收尾期（XX天）</a:t>
            </a:r>
            <a:endParaRPr>
              <a:latin typeface="黑体"/>
              <a:cs typeface="黑体"/>
            </a:endParaRPr>
          </a:p>
        </p:txBody>
      </p:sp>
      <p:sp>
        <p:nvSpPr>
          <p:cNvPr id="1648101495" name="TextBox 15"/>
          <p:cNvSpPr txBox="1"/>
          <p:nvPr/>
        </p:nvSpPr>
        <p:spPr bwMode="auto">
          <a:xfrm rot="0">
            <a:off x="1157494" y="7153920"/>
            <a:ext cx="4003416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8"/>
              </a:lnSpc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03.执行过程时间线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2586701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56009594" name="TextBox 4"/>
          <p:cNvSpPr txBox="1"/>
          <p:nvPr/>
        </p:nvSpPr>
        <p:spPr bwMode="auto">
          <a:xfrm rot="0">
            <a:off x="658729" y="430691"/>
            <a:ext cx="6760507" cy="85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执行过程时间线</a:t>
            </a:r>
            <a:endParaRPr>
              <a:latin typeface="黑体"/>
              <a:cs typeface="黑体"/>
            </a:endParaRPr>
          </a:p>
        </p:txBody>
      </p:sp>
      <p:sp>
        <p:nvSpPr>
          <p:cNvPr id="2085658180" name="TextBox 5"/>
          <p:cNvSpPr txBox="1"/>
          <p:nvPr/>
        </p:nvSpPr>
        <p:spPr bwMode="auto">
          <a:xfrm rot="0">
            <a:off x="7418878" y="855507"/>
            <a:ext cx="10070660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RELEASE PLAN</a:t>
            </a:r>
            <a:endParaRPr/>
          </a:p>
        </p:txBody>
      </p:sp>
      <p:sp>
        <p:nvSpPr>
          <p:cNvPr id="1501535052" name="AutoShape 6"/>
          <p:cNvSpPr/>
          <p:nvPr/>
        </p:nvSpPr>
        <p:spPr bwMode="auto">
          <a:xfrm>
            <a:off x="7880830" y="3459661"/>
            <a:ext cx="1981373" cy="117991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75718706" name="AutoShape 7"/>
          <p:cNvSpPr/>
          <p:nvPr/>
        </p:nvSpPr>
        <p:spPr bwMode="auto">
          <a:xfrm>
            <a:off x="7880830" y="6698667"/>
            <a:ext cx="1981373" cy="117991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9135290" name="AutoShape 8"/>
          <p:cNvSpPr/>
          <p:nvPr/>
        </p:nvSpPr>
        <p:spPr bwMode="auto">
          <a:xfrm flipV="1">
            <a:off x="8408981" y="5324429"/>
            <a:ext cx="1473452" cy="99957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3353895" name="Group 9"/>
          <p:cNvGrpSpPr/>
          <p:nvPr/>
        </p:nvGrpSpPr>
        <p:grpSpPr bwMode="auto">
          <a:xfrm rot="0">
            <a:off x="7242680" y="2842051"/>
            <a:ext cx="1276301" cy="127630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7AB5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76200" y="0"/>
              <a:ext cx="660400" cy="7366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  <a:defRPr/>
              </a:pPr>
              <a:endParaRPr/>
            </a:p>
          </p:txBody>
        </p:sp>
      </p:grpSp>
      <p:grpSp>
        <p:nvGrpSpPr>
          <p:cNvPr id="606141303" name="Group 12"/>
          <p:cNvGrpSpPr/>
          <p:nvPr/>
        </p:nvGrpSpPr>
        <p:grpSpPr bwMode="auto">
          <a:xfrm rot="0">
            <a:off x="9772432" y="4327985"/>
            <a:ext cx="1276301" cy="12763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7AB5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0"/>
              <a:ext cx="660400" cy="7366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  <a:defRPr/>
              </a:pPr>
              <a:endParaRPr/>
            </a:p>
          </p:txBody>
        </p:sp>
      </p:grpSp>
      <p:grpSp>
        <p:nvGrpSpPr>
          <p:cNvPr id="621927793" name="Group 15"/>
          <p:cNvGrpSpPr/>
          <p:nvPr/>
        </p:nvGrpSpPr>
        <p:grpSpPr bwMode="auto">
          <a:xfrm rot="0">
            <a:off x="9772432" y="7343112"/>
            <a:ext cx="1276301" cy="127630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7AB5"/>
            </a:solidFill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76200" y="0"/>
              <a:ext cx="660400" cy="7366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  <a:defRPr/>
              </a:pPr>
              <a:endParaRPr/>
            </a:p>
          </p:txBody>
        </p:sp>
      </p:grpSp>
      <p:grpSp>
        <p:nvGrpSpPr>
          <p:cNvPr id="192145488" name="Group 18"/>
          <p:cNvGrpSpPr/>
          <p:nvPr/>
        </p:nvGrpSpPr>
        <p:grpSpPr bwMode="auto">
          <a:xfrm rot="0">
            <a:off x="7242680" y="6044149"/>
            <a:ext cx="1276301" cy="127630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7AB5"/>
            </a:solidFill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76200" y="0"/>
              <a:ext cx="660400" cy="7366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  <a:defRPr/>
              </a:pPr>
              <a:endParaRPr/>
            </a:p>
          </p:txBody>
        </p:sp>
      </p:grpSp>
      <p:sp>
        <p:nvSpPr>
          <p:cNvPr id="310093625" name="TextBox 21"/>
          <p:cNvSpPr txBox="1"/>
          <p:nvPr/>
        </p:nvSpPr>
        <p:spPr bwMode="auto">
          <a:xfrm rot="0">
            <a:off x="2823095" y="2458766"/>
            <a:ext cx="3892655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筹备期</a:t>
            </a:r>
            <a:endParaRPr>
              <a:latin typeface="黑体"/>
              <a:cs typeface="黑体"/>
            </a:endParaRPr>
          </a:p>
        </p:txBody>
      </p:sp>
      <p:sp>
        <p:nvSpPr>
          <p:cNvPr id="1067723123" name="TextBox 22"/>
          <p:cNvSpPr txBox="1"/>
          <p:nvPr/>
        </p:nvSpPr>
        <p:spPr bwMode="auto">
          <a:xfrm rot="0">
            <a:off x="2823095" y="5739919"/>
            <a:ext cx="3892655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引</a:t>
            </a:r>
            <a:r>
              <a:rPr lang="en-US" sz="3600" b="1" u="none" strike="noStrike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爆期</a:t>
            </a:r>
            <a:endParaRPr>
              <a:latin typeface="黑体"/>
              <a:cs typeface="黑体"/>
            </a:endParaRPr>
          </a:p>
        </p:txBody>
      </p:sp>
      <p:sp>
        <p:nvSpPr>
          <p:cNvPr id="443388661" name="TextBox 23"/>
          <p:cNvSpPr txBox="1"/>
          <p:nvPr/>
        </p:nvSpPr>
        <p:spPr bwMode="auto">
          <a:xfrm rot="0">
            <a:off x="11572607" y="3944701"/>
            <a:ext cx="3892655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预热期</a:t>
            </a:r>
            <a:endParaRPr>
              <a:latin typeface="黑体"/>
              <a:cs typeface="黑体"/>
            </a:endParaRPr>
          </a:p>
        </p:txBody>
      </p:sp>
      <p:sp>
        <p:nvSpPr>
          <p:cNvPr id="1796643613" name="TextBox 24"/>
          <p:cNvSpPr txBox="1"/>
          <p:nvPr/>
        </p:nvSpPr>
        <p:spPr bwMode="auto">
          <a:xfrm rot="0">
            <a:off x="11572607" y="6959827"/>
            <a:ext cx="3892655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收尾期</a:t>
            </a:r>
            <a:endParaRPr>
              <a:latin typeface="黑体"/>
              <a:cs typeface="黑体"/>
            </a:endParaRPr>
          </a:p>
        </p:txBody>
      </p:sp>
      <p:sp>
        <p:nvSpPr>
          <p:cNvPr id="2082507044" name="TextBox 25"/>
          <p:cNvSpPr txBox="1"/>
          <p:nvPr/>
        </p:nvSpPr>
        <p:spPr bwMode="auto">
          <a:xfrm rot="0">
            <a:off x="1598850" y="3319776"/>
            <a:ext cx="5116901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筹备期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是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企业或项目从批准筹建到正式投入生产、经营或建设前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的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准备阶段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涵盖规划、资源整合及开办费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等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工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作。</a:t>
            </a:r>
            <a:endParaRPr>
              <a:latin typeface="黑体"/>
              <a:cs typeface="黑体"/>
            </a:endParaRPr>
          </a:p>
        </p:txBody>
      </p:sp>
      <p:sp>
        <p:nvSpPr>
          <p:cNvPr id="427330229" name="TextBox 26"/>
          <p:cNvSpPr txBox="1"/>
          <p:nvPr/>
        </p:nvSpPr>
        <p:spPr bwMode="auto">
          <a:xfrm rot="0">
            <a:off x="1598850" y="6600928"/>
            <a:ext cx="5116901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引爆期通常指某个事件或过程开始迅速发展并达到高潮的时期，可以用于市场、科技、社会运动等多个领域。</a:t>
            </a:r>
            <a:endParaRPr>
              <a:latin typeface="黑体"/>
              <a:cs typeface="黑体"/>
            </a:endParaRPr>
          </a:p>
        </p:txBody>
      </p:sp>
      <p:sp>
        <p:nvSpPr>
          <p:cNvPr id="1366677523" name="TextBox 27"/>
          <p:cNvSpPr txBox="1"/>
          <p:nvPr/>
        </p:nvSpPr>
        <p:spPr bwMode="auto">
          <a:xfrm rot="0">
            <a:off x="11572607" y="4805709"/>
            <a:ext cx="5208585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预热期间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是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活动正式开始前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的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一段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时间，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通过各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种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营销手段吸引潜在客户的关注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增加活动的参与度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和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销售额。</a:t>
            </a:r>
            <a:endParaRPr>
              <a:latin typeface="黑体"/>
              <a:cs typeface="黑体"/>
            </a:endParaRPr>
          </a:p>
        </p:txBody>
      </p:sp>
      <p:sp>
        <p:nvSpPr>
          <p:cNvPr id="605348014" name="TextBox 28"/>
          <p:cNvSpPr txBox="1"/>
          <p:nvPr/>
        </p:nvSpPr>
        <p:spPr bwMode="auto">
          <a:xfrm rot="0">
            <a:off x="11572607" y="7820836"/>
            <a:ext cx="5208585" cy="36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 项目收尾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是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项目管理最终阶段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。</a:t>
            </a:r>
            <a:endParaRPr>
              <a:latin typeface="黑体"/>
              <a:cs typeface="黑体"/>
            </a:endParaRPr>
          </a:p>
        </p:txBody>
      </p:sp>
      <p:sp>
        <p:nvSpPr>
          <p:cNvPr id="762339706" name="TextBox 29"/>
          <p:cNvSpPr txBox="1"/>
          <p:nvPr/>
        </p:nvSpPr>
        <p:spPr bwMode="auto">
          <a:xfrm rot="0">
            <a:off x="7427238" y="2831322"/>
            <a:ext cx="907183" cy="108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0"/>
              </a:lnSpc>
              <a:spcBef>
                <a:spcPts val="0"/>
              </a:spcBef>
              <a:defRPr/>
            </a:pPr>
            <a:r>
              <a:rPr lang="en-US" sz="6250" u="none" strike="noStrike">
                <a:solidFill>
                  <a:srgbClr val="FFFFFF"/>
                </a:solidFill>
                <a:latin typeface="Arial"/>
                <a:ea typeface="Arial"/>
                <a:cs typeface="Arial"/>
              </a:rPr>
              <a:t>01</a:t>
            </a:r>
            <a:endParaRPr/>
          </a:p>
        </p:txBody>
      </p:sp>
      <p:sp>
        <p:nvSpPr>
          <p:cNvPr id="1991604255" name="TextBox 30"/>
          <p:cNvSpPr txBox="1"/>
          <p:nvPr/>
        </p:nvSpPr>
        <p:spPr bwMode="auto">
          <a:xfrm rot="0">
            <a:off x="7427238" y="6001728"/>
            <a:ext cx="907183" cy="108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0"/>
              </a:lnSpc>
              <a:spcBef>
                <a:spcPts val="0"/>
              </a:spcBef>
              <a:defRPr/>
            </a:pPr>
            <a:r>
              <a:rPr lang="en-US" sz="6250">
                <a:solidFill>
                  <a:srgbClr val="FFFFFF"/>
                </a:solidFill>
                <a:latin typeface="Arial"/>
                <a:ea typeface="Arial"/>
                <a:cs typeface="Arial"/>
              </a:rPr>
              <a:t>03</a:t>
            </a:r>
            <a:endParaRPr/>
          </a:p>
        </p:txBody>
      </p:sp>
      <p:sp>
        <p:nvSpPr>
          <p:cNvPr id="919579033" name="TextBox 31"/>
          <p:cNvSpPr txBox="1"/>
          <p:nvPr/>
        </p:nvSpPr>
        <p:spPr bwMode="auto">
          <a:xfrm rot="0">
            <a:off x="9956990" y="4297527"/>
            <a:ext cx="907183" cy="108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0"/>
              </a:lnSpc>
              <a:spcBef>
                <a:spcPts val="0"/>
              </a:spcBef>
              <a:defRPr/>
            </a:pPr>
            <a:r>
              <a:rPr lang="en-US" sz="6250">
                <a:solidFill>
                  <a:srgbClr val="FFFFFF"/>
                </a:solidFill>
                <a:latin typeface="Arial"/>
                <a:ea typeface="Arial"/>
                <a:cs typeface="Arial"/>
              </a:rPr>
              <a:t>02</a:t>
            </a:r>
            <a:endParaRPr/>
          </a:p>
        </p:txBody>
      </p:sp>
      <p:sp>
        <p:nvSpPr>
          <p:cNvPr id="2024857416" name="TextBox 32"/>
          <p:cNvSpPr txBox="1"/>
          <p:nvPr/>
        </p:nvSpPr>
        <p:spPr bwMode="auto">
          <a:xfrm rot="0">
            <a:off x="9956990" y="7324254"/>
            <a:ext cx="907183" cy="108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0"/>
              </a:lnSpc>
              <a:spcBef>
                <a:spcPts val="0"/>
              </a:spcBef>
              <a:defRPr/>
            </a:pPr>
            <a:r>
              <a:rPr lang="en-US" sz="6250">
                <a:solidFill>
                  <a:srgbClr val="FFFFFF"/>
                </a:solidFill>
                <a:latin typeface="Arial"/>
                <a:ea typeface="Arial"/>
                <a:cs typeface="Arial"/>
              </a:rPr>
              <a:t>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7938452" name="TextBox 6"/>
          <p:cNvSpPr txBox="1"/>
          <p:nvPr/>
        </p:nvSpPr>
        <p:spPr bwMode="auto">
          <a:xfrm rot="0">
            <a:off x="1308712" y="5116458"/>
            <a:ext cx="9187107" cy="156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  <a:spcBef>
                <a:spcPts val="0"/>
              </a:spcBef>
              <a:defRPr/>
            </a:pPr>
            <a:r>
              <a:rPr lang="en-US" sz="8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数据复盘</a:t>
            </a:r>
            <a:endParaRPr>
              <a:latin typeface="黑体"/>
              <a:cs typeface="黑体"/>
            </a:endParaRPr>
          </a:p>
        </p:txBody>
      </p:sp>
      <p:sp>
        <p:nvSpPr>
          <p:cNvPr id="431664854" name="TextBox 7"/>
          <p:cNvSpPr txBox="1"/>
          <p:nvPr/>
        </p:nvSpPr>
        <p:spPr bwMode="auto">
          <a:xfrm rot="0">
            <a:off x="1308714" y="4087124"/>
            <a:ext cx="4903683" cy="99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ts val="0"/>
              </a:spcBef>
              <a:defRPr/>
            </a:pPr>
            <a:r>
              <a:rPr lang="en-US" sz="56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TWO</a:t>
            </a:r>
            <a:endParaRPr/>
          </a:p>
        </p:txBody>
      </p:sp>
      <p:sp>
        <p:nvSpPr>
          <p:cNvPr id="1315981432" name="TextBox 8"/>
          <p:cNvSpPr txBox="1"/>
          <p:nvPr/>
        </p:nvSpPr>
        <p:spPr bwMode="auto">
          <a:xfrm rot="0">
            <a:off x="11050314" y="-327591"/>
            <a:ext cx="7649394" cy="565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9"/>
              </a:lnSpc>
              <a:spcBef>
                <a:spcPts val="0"/>
              </a:spcBef>
              <a:defRPr/>
            </a:pPr>
            <a:r>
              <a:rPr lang="en-US" sz="324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</a:rPr>
              <a:t>02</a:t>
            </a:r>
            <a:endParaRPr/>
          </a:p>
        </p:txBody>
      </p:sp>
      <p:sp>
        <p:nvSpPr>
          <p:cNvPr id="1590072414" name="TextBox 9"/>
          <p:cNvSpPr txBox="1"/>
          <p:nvPr/>
        </p:nvSpPr>
        <p:spPr bwMode="auto">
          <a:xfrm rot="0">
            <a:off x="1308712" y="8250075"/>
            <a:ext cx="6542034" cy="4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8"/>
              </a:lnSpc>
              <a:defRPr/>
            </a:pP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目标：</a:t>
            </a: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用数据说话，避免情绪化评价</a:t>
            </a:r>
            <a:endParaRPr>
              <a:latin typeface="黑体"/>
              <a:cs typeface="黑体"/>
            </a:endParaRPr>
          </a:p>
        </p:txBody>
      </p:sp>
      <p:sp>
        <p:nvSpPr>
          <p:cNvPr id="1169997605" name="AutoShape 10"/>
          <p:cNvSpPr/>
          <p:nvPr/>
        </p:nvSpPr>
        <p:spPr bwMode="auto">
          <a:xfrm>
            <a:off x="1365864" y="6931290"/>
            <a:ext cx="0" cy="1097179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7745018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43169083" name="TextBox 4"/>
          <p:cNvSpPr txBox="1"/>
          <p:nvPr/>
        </p:nvSpPr>
        <p:spPr bwMode="auto">
          <a:xfrm rot="0">
            <a:off x="658729" y="430691"/>
            <a:ext cx="6760507" cy="85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关键结果数据</a:t>
            </a:r>
            <a:endParaRPr>
              <a:latin typeface="黑体"/>
              <a:cs typeface="黑体"/>
            </a:endParaRPr>
          </a:p>
        </p:txBody>
      </p:sp>
      <p:sp>
        <p:nvSpPr>
          <p:cNvPr id="582796411" name="TextBox 5"/>
          <p:cNvSpPr txBox="1"/>
          <p:nvPr/>
        </p:nvSpPr>
        <p:spPr bwMode="auto">
          <a:xfrm rot="0">
            <a:off x="7418878" y="855507"/>
            <a:ext cx="10070660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KEY RESULT DATA</a:t>
            </a:r>
            <a:endParaRPr/>
          </a:p>
        </p:txBody>
      </p:sp>
      <p:sp>
        <p:nvSpPr>
          <p:cNvPr id="2116303262" name="TextBox 6"/>
          <p:cNvSpPr txBox="1"/>
          <p:nvPr/>
        </p:nvSpPr>
        <p:spPr bwMode="auto">
          <a:xfrm rot="0">
            <a:off x="11128484" y="3444218"/>
            <a:ext cx="6131173" cy="220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曝光 → 点击 → 访问 → 下单 → 复购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曝光：1,200万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点击率：2.5%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转化率：3.2%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复购率：28%</a:t>
            </a:r>
            <a:endParaRPr>
              <a:latin typeface="黑体"/>
              <a:cs typeface="黑体"/>
            </a:endParaRPr>
          </a:p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068196639" name="TextBox 7"/>
          <p:cNvSpPr txBox="1"/>
          <p:nvPr/>
        </p:nvSpPr>
        <p:spPr bwMode="auto">
          <a:xfrm rot="0">
            <a:off x="11128484" y="7450492"/>
            <a:ext cx="6131173" cy="146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CPA：¥85（低于行业均值¥100）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CPM：¥28</a:t>
            </a:r>
            <a:endParaRPr>
              <a:latin typeface="黑体"/>
              <a:cs typeface="黑体"/>
            </a:endParaRPr>
          </a:p>
          <a:p>
            <a:pPr marL="389658" lvl="1" indent="-194829" algn="l">
              <a:lnSpc>
                <a:spcPts val="2887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投产比：2.8</a:t>
            </a:r>
            <a:endParaRPr>
              <a:latin typeface="黑体"/>
              <a:cs typeface="黑体"/>
            </a:endParaRPr>
          </a:p>
          <a:p>
            <a:pPr marL="0" lvl="0" indent="0" algn="l">
              <a:lnSpc>
                <a:spcPts val="2887"/>
              </a:lnSpc>
              <a:spcBef>
                <a:spcPts val="0"/>
              </a:spcBef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423011553" name="TextBox 8"/>
          <p:cNvSpPr txBox="1"/>
          <p:nvPr/>
        </p:nvSpPr>
        <p:spPr bwMode="auto">
          <a:xfrm rot="0">
            <a:off x="11128484" y="2510811"/>
            <a:ext cx="573000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01.漏斗分析</a:t>
            </a:r>
            <a:endParaRPr>
              <a:latin typeface="黑体"/>
              <a:cs typeface="黑体"/>
            </a:endParaRPr>
          </a:p>
        </p:txBody>
      </p:sp>
      <p:sp>
        <p:nvSpPr>
          <p:cNvPr id="1328714413" name="TextBox 9"/>
          <p:cNvSpPr txBox="1"/>
          <p:nvPr/>
        </p:nvSpPr>
        <p:spPr bwMode="auto">
          <a:xfrm rot="0">
            <a:off x="11128484" y="6517085"/>
            <a:ext cx="5730000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02.成本与效率复盘</a:t>
            </a:r>
            <a:endParaRPr>
              <a:latin typeface="黑体"/>
              <a:cs typeface="黑体"/>
            </a:endParaRPr>
          </a:p>
        </p:txBody>
      </p:sp>
      <p:sp>
        <p:nvSpPr>
          <p:cNvPr id="1904536421" name="AutoShape 10"/>
          <p:cNvSpPr/>
          <p:nvPr/>
        </p:nvSpPr>
        <p:spPr bwMode="auto">
          <a:xfrm>
            <a:off x="11128486" y="5746211"/>
            <a:ext cx="6130813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815541406" name=""/>
          <p:cNvGraphicFramePr>
            <a:graphicFrameLocks xmlns:a="http://schemas.openxmlformats.org/drawingml/2006/main"/>
          </p:cNvGraphicFramePr>
          <p:nvPr/>
        </p:nvGraphicFramePr>
        <p:xfrm rot="0">
          <a:off x="777043" y="3010715"/>
          <a:ext cx="8996205" cy="526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4068374" name="TextBox 6"/>
          <p:cNvSpPr txBox="1"/>
          <p:nvPr/>
        </p:nvSpPr>
        <p:spPr bwMode="auto">
          <a:xfrm rot="0">
            <a:off x="1308712" y="5116458"/>
            <a:ext cx="9187107" cy="156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  <a:spcBef>
                <a:spcPts val="0"/>
              </a:spcBef>
              <a:defRPr/>
            </a:pPr>
            <a:r>
              <a:rPr lang="en-US" sz="8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关键成功因素</a:t>
            </a:r>
            <a:endParaRPr>
              <a:latin typeface="黑体"/>
              <a:cs typeface="黑体"/>
            </a:endParaRPr>
          </a:p>
        </p:txBody>
      </p:sp>
      <p:sp>
        <p:nvSpPr>
          <p:cNvPr id="309287555" name="TextBox 7"/>
          <p:cNvSpPr txBox="1"/>
          <p:nvPr/>
        </p:nvSpPr>
        <p:spPr bwMode="auto">
          <a:xfrm rot="0">
            <a:off x="1308714" y="4087124"/>
            <a:ext cx="6541676" cy="99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ts val="0"/>
              </a:spcBef>
              <a:defRPr/>
            </a:pPr>
            <a:r>
              <a:rPr lang="en-US" sz="56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THREE</a:t>
            </a:r>
            <a:endParaRPr/>
          </a:p>
        </p:txBody>
      </p:sp>
      <p:sp>
        <p:nvSpPr>
          <p:cNvPr id="393831117" name="TextBox 8"/>
          <p:cNvSpPr txBox="1"/>
          <p:nvPr/>
        </p:nvSpPr>
        <p:spPr bwMode="auto">
          <a:xfrm rot="0">
            <a:off x="11050314" y="-327591"/>
            <a:ext cx="7649394" cy="565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9"/>
              </a:lnSpc>
              <a:spcBef>
                <a:spcPts val="0"/>
              </a:spcBef>
              <a:defRPr/>
            </a:pPr>
            <a:r>
              <a:rPr lang="en-US" sz="324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</a:rPr>
              <a:t>03</a:t>
            </a:r>
            <a:endParaRPr/>
          </a:p>
        </p:txBody>
      </p:sp>
      <p:sp>
        <p:nvSpPr>
          <p:cNvPr id="901448420" name="TextBox 9"/>
          <p:cNvSpPr txBox="1"/>
          <p:nvPr/>
        </p:nvSpPr>
        <p:spPr bwMode="auto">
          <a:xfrm rot="0">
            <a:off x="1308712" y="8250075"/>
            <a:ext cx="6542034" cy="4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8"/>
              </a:lnSpc>
              <a:defRPr/>
            </a:pP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复盘最有价值</a:t>
            </a:r>
            <a:r>
              <a:rPr lang="en-US" sz="17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的部分</a:t>
            </a:r>
            <a:endParaRPr>
              <a:latin typeface="黑体"/>
              <a:cs typeface="黑体"/>
            </a:endParaRPr>
          </a:p>
        </p:txBody>
      </p:sp>
      <p:sp>
        <p:nvSpPr>
          <p:cNvPr id="1657611012" name="AutoShape 10"/>
          <p:cNvSpPr/>
          <p:nvPr/>
        </p:nvSpPr>
        <p:spPr bwMode="auto">
          <a:xfrm>
            <a:off x="1365864" y="6931290"/>
            <a:ext cx="0" cy="1097179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4455375" name="AutoShape 3"/>
          <p:cNvSpPr/>
          <p:nvPr/>
        </p:nvSpPr>
        <p:spPr bwMode="auto">
          <a:xfrm>
            <a:off x="658730" y="1502883"/>
            <a:ext cx="1683080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11488131" name="TextBox 4"/>
          <p:cNvSpPr txBox="1"/>
          <p:nvPr/>
        </p:nvSpPr>
        <p:spPr bwMode="auto">
          <a:xfrm rot="0">
            <a:off x="658729" y="430691"/>
            <a:ext cx="5194606" cy="85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ts val="0"/>
              </a:spcBef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成功因素分析</a:t>
            </a:r>
            <a:endParaRPr>
              <a:latin typeface="黑体"/>
              <a:cs typeface="黑体"/>
            </a:endParaRPr>
          </a:p>
        </p:txBody>
      </p:sp>
      <p:sp>
        <p:nvSpPr>
          <p:cNvPr id="639545421" name="TextBox 5"/>
          <p:cNvSpPr txBox="1"/>
          <p:nvPr/>
        </p:nvSpPr>
        <p:spPr bwMode="auto">
          <a:xfrm rot="0">
            <a:off x="9849306" y="855507"/>
            <a:ext cx="7640233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ts val="0"/>
              </a:spcBef>
              <a:defRPr/>
            </a:pPr>
            <a:r>
              <a:rPr lang="en-US" sz="2400" spc="172">
                <a:solidFill>
                  <a:srgbClr val="FFFFFF"/>
                </a:solidFill>
                <a:latin typeface="Arial"/>
                <a:ea typeface="Arial"/>
                <a:cs typeface="Arial"/>
              </a:rPr>
              <a:t>ANALYSIS OF SUCCESS FACTORS</a:t>
            </a:r>
            <a:endParaRPr/>
          </a:p>
        </p:txBody>
      </p:sp>
      <p:grpSp>
        <p:nvGrpSpPr>
          <p:cNvPr id="1600970099" name="Group 6"/>
          <p:cNvGrpSpPr/>
          <p:nvPr/>
        </p:nvGrpSpPr>
        <p:grpSpPr bwMode="auto">
          <a:xfrm rot="0">
            <a:off x="1252764" y="2271658"/>
            <a:ext cx="4685616" cy="3406509"/>
            <a:chOff x="0" y="0"/>
            <a:chExt cx="2113895" cy="153683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2113895" cy="1536830"/>
            </a:xfrm>
            <a:custGeom>
              <a:avLst/>
              <a:gdLst/>
              <a:ahLst/>
              <a:cxnLst/>
              <a:rect l="l" t="t" r="r" b="b"/>
              <a:pathLst>
                <a:path w="2113895" h="1536831" fill="norm" stroke="1" extrusionOk="0">
                  <a:moveTo>
                    <a:pt x="0" y="0"/>
                  </a:moveTo>
                  <a:lnTo>
                    <a:pt x="2113895" y="0"/>
                  </a:lnTo>
                  <a:lnTo>
                    <a:pt x="2113895" y="1536831"/>
                  </a:lnTo>
                  <a:lnTo>
                    <a:pt x="0" y="1536831"/>
                  </a:lnTo>
                  <a:close/>
                </a:path>
              </a:pathLst>
            </a:custGeom>
            <a:blipFill rotWithShape="1">
              <a:blip r:embed="rId3"/>
              <a:srcRect l="4233" t="0" r="4233" b="0"/>
              <a:stretch/>
            </a:blipFill>
          </p:spPr>
        </p:sp>
      </p:grpSp>
      <p:grpSp>
        <p:nvGrpSpPr>
          <p:cNvPr id="1752747564" name="Group 8"/>
          <p:cNvGrpSpPr/>
          <p:nvPr/>
        </p:nvGrpSpPr>
        <p:grpSpPr bwMode="auto">
          <a:xfrm rot="0">
            <a:off x="6801192" y="2271658"/>
            <a:ext cx="4685616" cy="3406509"/>
            <a:chOff x="0" y="0"/>
            <a:chExt cx="2113895" cy="1536830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113895" cy="1536830"/>
            </a:xfrm>
            <a:custGeom>
              <a:avLst/>
              <a:gdLst/>
              <a:ahLst/>
              <a:cxnLst/>
              <a:rect l="l" t="t" r="r" b="b"/>
              <a:pathLst>
                <a:path w="2113895" h="1536831" fill="norm" stroke="1" extrusionOk="0">
                  <a:moveTo>
                    <a:pt x="0" y="0"/>
                  </a:moveTo>
                  <a:lnTo>
                    <a:pt x="2113895" y="0"/>
                  </a:lnTo>
                  <a:lnTo>
                    <a:pt x="2113895" y="1536831"/>
                  </a:lnTo>
                  <a:lnTo>
                    <a:pt x="0" y="1536831"/>
                  </a:lnTo>
                  <a:close/>
                </a:path>
              </a:pathLst>
            </a:custGeom>
            <a:blipFill rotWithShape="1">
              <a:blip r:embed="rId4"/>
              <a:srcRect l="0" t="1473" r="0" b="1471"/>
              <a:stretch/>
            </a:blipFill>
          </p:spPr>
        </p:sp>
      </p:grpSp>
      <p:grpSp>
        <p:nvGrpSpPr>
          <p:cNvPr id="1909624326" name="Group 10"/>
          <p:cNvGrpSpPr/>
          <p:nvPr/>
        </p:nvGrpSpPr>
        <p:grpSpPr bwMode="auto">
          <a:xfrm rot="0">
            <a:off x="12349620" y="2271658"/>
            <a:ext cx="4685616" cy="3406509"/>
            <a:chOff x="0" y="0"/>
            <a:chExt cx="2113895" cy="153683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113895" cy="1536830"/>
            </a:xfrm>
            <a:custGeom>
              <a:avLst/>
              <a:gdLst/>
              <a:ahLst/>
              <a:cxnLst/>
              <a:rect l="l" t="t" r="r" b="b"/>
              <a:pathLst>
                <a:path w="2113895" h="1536831" fill="norm" stroke="1" extrusionOk="0">
                  <a:moveTo>
                    <a:pt x="0" y="0"/>
                  </a:moveTo>
                  <a:lnTo>
                    <a:pt x="2113895" y="0"/>
                  </a:lnTo>
                  <a:lnTo>
                    <a:pt x="2113895" y="1536831"/>
                  </a:lnTo>
                  <a:lnTo>
                    <a:pt x="0" y="1536831"/>
                  </a:lnTo>
                  <a:close/>
                </a:path>
              </a:pathLst>
            </a:custGeom>
            <a:blipFill rotWithShape="1">
              <a:blip r:embed="rId5"/>
              <a:srcRect l="0" t="1473" r="0" b="1471"/>
              <a:stretch/>
            </a:blipFill>
          </p:spPr>
        </p:sp>
      </p:grpSp>
      <p:sp>
        <p:nvSpPr>
          <p:cNvPr id="355388619" name="TextBox 12"/>
          <p:cNvSpPr txBox="1"/>
          <p:nvPr/>
        </p:nvSpPr>
        <p:spPr bwMode="auto">
          <a:xfrm rot="0">
            <a:off x="1597902" y="7073537"/>
            <a:ext cx="3995696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精准定位</a:t>
            </a:r>
            <a:endParaRPr>
              <a:latin typeface="黑体"/>
              <a:cs typeface="黑体"/>
            </a:endParaRPr>
          </a:p>
          <a:p>
            <a:pPr algn="ct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切中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户痛点</a:t>
            </a:r>
            <a:endParaRPr>
              <a:latin typeface="黑体"/>
              <a:cs typeface="黑体"/>
            </a:endParaRPr>
          </a:p>
          <a:p>
            <a:pPr algn="ctr">
              <a:lnSpc>
                <a:spcPts val="2887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6655953" name="TextBox 13"/>
          <p:cNvSpPr txBox="1"/>
          <p:nvPr/>
        </p:nvSpPr>
        <p:spPr bwMode="auto">
          <a:xfrm rot="0">
            <a:off x="7146330" y="7073537"/>
            <a:ext cx="3995696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节奏把控清晰</a:t>
            </a:r>
            <a:endParaRPr>
              <a:latin typeface="黑体"/>
              <a:cs typeface="黑体"/>
            </a:endParaRPr>
          </a:p>
          <a:p>
            <a:pPr algn="ctr">
              <a:lnSpc>
                <a:spcPts val="2887"/>
              </a:lnSpc>
              <a:defRPr/>
            </a:pPr>
            <a:r>
              <a:rPr lang="en-US" sz="1800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部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门配合顺畅</a:t>
            </a:r>
            <a:endParaRPr>
              <a:latin typeface="黑体"/>
              <a:cs typeface="黑体"/>
            </a:endParaRPr>
          </a:p>
          <a:p>
            <a:pPr algn="ctr">
              <a:lnSpc>
                <a:spcPts val="2887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317720549" name="TextBox 14"/>
          <p:cNvSpPr txBox="1"/>
          <p:nvPr/>
        </p:nvSpPr>
        <p:spPr bwMode="auto">
          <a:xfrm rot="0">
            <a:off x="12694759" y="7073537"/>
            <a:ext cx="3995696" cy="11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7"/>
              </a:lnSpc>
              <a:defRPr/>
            </a:pP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实时</a:t>
            </a: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调整投放素材</a:t>
            </a:r>
            <a:endParaRPr>
              <a:latin typeface="黑体"/>
              <a:cs typeface="黑体"/>
            </a:endParaRPr>
          </a:p>
          <a:p>
            <a:pPr algn="ctr">
              <a:lnSpc>
                <a:spcPts val="2887"/>
              </a:lnSpc>
              <a:defRPr/>
            </a:pPr>
            <a:r>
              <a:rPr lang="en-US" sz="1800" u="none" strike="noStrike">
                <a:solidFill>
                  <a:srgbClr val="D9D9D9"/>
                </a:solidFill>
                <a:latin typeface="黑体"/>
                <a:ea typeface="黑体"/>
                <a:cs typeface="黑体"/>
              </a:rPr>
              <a:t>快速优化转化页面</a:t>
            </a:r>
            <a:endParaRPr>
              <a:latin typeface="黑体"/>
              <a:cs typeface="黑体"/>
            </a:endParaRPr>
          </a:p>
          <a:p>
            <a:pPr algn="ctr">
              <a:lnSpc>
                <a:spcPts val="2887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561465862" name="TextBox 15"/>
          <p:cNvSpPr txBox="1"/>
          <p:nvPr/>
        </p:nvSpPr>
        <p:spPr bwMode="auto">
          <a:xfrm rot="0">
            <a:off x="1597902" y="6140129"/>
            <a:ext cx="3995696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策略正确</a:t>
            </a:r>
            <a:endParaRPr>
              <a:latin typeface="黑体"/>
              <a:cs typeface="黑体"/>
            </a:endParaRPr>
          </a:p>
        </p:txBody>
      </p:sp>
      <p:sp>
        <p:nvSpPr>
          <p:cNvPr id="49940533" name="TextBox 16"/>
          <p:cNvSpPr txBox="1"/>
          <p:nvPr/>
        </p:nvSpPr>
        <p:spPr bwMode="auto">
          <a:xfrm rot="0">
            <a:off x="7146330" y="6140129"/>
            <a:ext cx="3995696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执行到位</a:t>
            </a:r>
            <a:endParaRPr>
              <a:latin typeface="黑体"/>
              <a:cs typeface="黑体"/>
            </a:endParaRPr>
          </a:p>
        </p:txBody>
      </p:sp>
      <p:sp>
        <p:nvSpPr>
          <p:cNvPr id="773817228" name="TextBox 17"/>
          <p:cNvSpPr txBox="1"/>
          <p:nvPr/>
        </p:nvSpPr>
        <p:spPr bwMode="auto">
          <a:xfrm rot="0">
            <a:off x="12694759" y="6140129"/>
            <a:ext cx="3995696" cy="7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8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数据驱动优化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onlyoffice/9.3.1.8</Application>
  <PresentationFormat>On-screen Show (4:3)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蓝紫色简约科技风产品发布会演示文稿</dc:title>
  <dc:identifier>DAHCmH0Qo1A</dc:identifier>
  <cp:lastModifiedBy/>
  <cp:revision>6</cp:revision>
  <dcterms:created xsi:type="dcterms:W3CDTF">2006-08-16T00:00:00Z</dcterms:created>
  <dcterms:modified xsi:type="dcterms:W3CDTF">2026-03-12T12:38:45Z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{"Label":"1","ContentProducer":"001191110105MA01AN806X00000","ProduceID":"DAHCmH0Qo1A","ReservedCode1":"","ContentPropagator":"001191110105MA01AN806X00000","PropagateID":"DAHCmH0Qo1A","ReservedCode2":""}</vt:lpwstr>
  </property>
</Properties>
</file>