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wmf" ContentType="image/x-wmf"/>
  <Default Extension="bin" ContentType="application/vnd.openxmlformats-officedocument.oleObject"/>
  <Default Extension="rels" ContentType="application/vnd.openxmlformats-package.relationships+xml"/>
  <Default Extension="jpeg" ContentType="image/jpeg"/>
  <Default Extension="png" ContentType="image/png"/>
  <Override PartName="/ppt/notesSlides/notesSlide2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slides/slide9.xml" ContentType="application/vnd.openxmlformats-officedocument.presentationml.slide+xml"/>
  <Override PartName="/ppt/slides/slide20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5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2.xml" ContentType="application/vnd.openxmlformats-officedocument.presentationml.slide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17.xml" ContentType="application/vnd.openxmlformats-officedocument.presentationml.slide+xml"/>
  <Override PartName="/ppt/viewProps.xml" ContentType="application/vnd.openxmlformats-officedocument.presentationml.viewProps+xml"/>
  <Override PartName="/ppt/slideLayouts/slideLayout2.xml" ContentType="application/vnd.openxmlformats-officedocument.presentationml.slideLayout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theme/theme1.xml" ContentType="application/vnd.openxmlformats-officedocument.them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8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4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23.xml" ContentType="application/vnd.openxmlformats-officedocument.presentationml.slide+xml"/>
  <Override PartName="/ppt/tableStyles.xml" ContentType="application/vnd.openxmlformats-officedocument.presentationml.tableStyles+xml"/>
  <Override PartName="/ppt/notesSlides/notesSlide4.xml" ContentType="application/vnd.openxmlformats-officedocument.presentationml.notesSlide+xml"/>
  <Override PartName="/ppt/presentation.xml" ContentType="application/vnd.openxmlformats-officedocument.presentationml.presentation.main+xml"/>
  <Override PartName="/ppt/notesSlides/notesSlide7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0.xml" ContentType="application/vnd.openxmlformats-officedocument.presentationml.notesSlide+xml"/>
  <Override PartName="/ppt/slides/slide21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1.xml" ContentType="application/vnd.openxmlformats-officedocument.presentationml.notesSlide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 embedTrueTypeFonts="1" saveSubsetFonts="1">
  <p:sldMasterIdLst>
    <p:sldMasterId id="2147483648" r:id="rId1"/>
  </p:sldMasterIdLst>
  <p:notesMasterIdLst>
    <p:notesMasterId r:id="rId2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12192000" cy="6858000"/>
  <p:notesSz cx="6858000" cy="12192000"/>
  <p:defaultTextStyle>
    <a:defPPr>
      <a:defRPr lang="zh-CN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>
        <p:guide pos="524"/>
        <p:guide pos="287" orient="horz"/>
        <p:guide pos="592"/>
        <p:guide pos="387" orient="horz"/>
        <p:guide pos="544" orient="horz"/>
        <p:guide pos="0"/>
        <p:guide pos="0"/>
        <p:guide pos="0"/>
        <p:guide pos="0"/>
      </p:guideLst>
    </p:cSldViewPr>
  </p:slideViewPr>
  <p:gridSpacing cx="76200" cy="76200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notesMaster" Target="notesMasters/notesMaster1.xml"/><Relationship Id="rId27" Type="http://schemas.openxmlformats.org/officeDocument/2006/relationships/presProps" Target="presProps.xml" /><Relationship Id="rId28" Type="http://schemas.openxmlformats.org/officeDocument/2006/relationships/tableStyles" Target="tableStyles.xml" /><Relationship Id="rId29" Type="http://schemas.openxmlformats.org/officeDocument/2006/relationships/viewProps" Target="viewProps.xml" /></Relationship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8557474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3505635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1840854119" name="Slide Image Placeholder 3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en-US"/>
          </a:p>
        </p:txBody>
      </p:sp>
      <p:sp>
        <p:nvSpPr>
          <p:cNvPr id="181856269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501364301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7123183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 ?>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 ?>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 ?>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 ?>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 ?>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 ?>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 ?>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 ?>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 ?>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 ?>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 ?>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 ?>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 ?>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 ?>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 ?>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 ?>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 ?>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 ?>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 ?>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4332609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95026806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6856274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7021451-1387-4CA6-816F-3879F97B5CBC}" type="slidenum">
              <a:rPr lang="en-US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99404827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5071036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788950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7021451-1387-4CA6-816F-3879F97B5CBC}" type="slidenum">
              <a:rPr lang="en-US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18092558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75098723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5016931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C290152-C62E-4891-2540-DCF2F71AC65D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77189224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07122524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5459205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7021451-1387-4CA6-816F-3879F97B5CBC}" type="slidenum">
              <a:rPr lang="en-US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02158075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202851091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7342564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7021451-1387-4CA6-816F-3879F97B5CBC}" type="slidenum">
              <a:rPr lang="en-US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08116381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209877216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5279399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5A0F246-10AF-F2A0-B080-DB20E2286ECC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31217523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47328294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6918421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7021451-1387-4CA6-816F-3879F97B5CBC}" type="slidenum">
              <a:rPr lang="en-US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3011653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5979050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480420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7021451-1387-4CA6-816F-3879F97B5CBC}" type="slidenum">
              <a:rPr lang="en-US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03855864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48928479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6979974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7021451-1387-4CA6-816F-3879F97B5CBC}" type="slidenum">
              <a:rPr lang="en-US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2485446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94064150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5654553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176AE19-ABCC-71AF-FA36-E04F0C8CCB5F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39822100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95755798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2001443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7021451-1387-4CA6-816F-3879F97B5CBC}" type="slidenum">
              <a:rPr lang="en-US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82658606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51409206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5128198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7021451-1387-4CA6-816F-3879F97B5CBC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67115159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93871273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7654036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0CAEA79-587B-A246-25A3-5D159E85536F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6049517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08970135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7288931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7021451-1387-4CA6-816F-3879F97B5CBC}" type="slidenum">
              <a:rPr lang="en-US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5986791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53944273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5916773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7021451-1387-4CA6-816F-3879F97B5CBC}" type="slidenum">
              <a:rPr lang="en-US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0724549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15392264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1736095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7021451-1387-4CA6-816F-3879F97B5CBC}" type="slidenum">
              <a:rPr lang="en-US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12660613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90188384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2760157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7021451-1387-4CA6-816F-3879F97B5CBC}" type="slidenum">
              <a:rPr lang="en-US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00502463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20106451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3985917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7021451-1387-4CA6-816F-3879F97B5CBC}" type="slidenum">
              <a:rPr lang="en-US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50499501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77830866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7252817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7021451-1387-4CA6-816F-3879F97B5CBC}" type="slidenum">
              <a:rPr lang="en-US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1523388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31483054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2746219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7021451-1387-4CA6-816F-3879F97B5CBC}" type="slidenum">
              <a:rPr lang="en-US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1439523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86499832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4952541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0A2BA63-3BB9-D876-F183-5099EDD2ADC2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33303516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47110901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488915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7021451-1387-4CA6-816F-3879F97B5CBC}" type="slidenum">
              <a:rPr lang="en-US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65209774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94489942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0380769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7021451-1387-4CA6-816F-3879F97B5CBC}" type="slidenum">
              <a:rPr lang="en-US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PPTIST_MAST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rgbClr val="49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dt="0" ftr="0" hdr="0" sldNum="0"/>
  <p:txStyles>
    <p:titleStyle>
      <a:lvl1pPr algn="ctr" defTabSz="914400" rtl="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14.png"/><Relationship Id="rId5" Type="http://schemas.openxmlformats.org/officeDocument/2006/relationships/image" Target="../media/image6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jpg"/><Relationship Id="rId4" Type="http://schemas.openxmlformats.org/officeDocument/2006/relationships/image" Target="../media/image3.png"/><Relationship Id="rId5" Type="http://schemas.openxmlformats.org/officeDocument/2006/relationships/image" Target="../media/image5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Relationship Id="rId4" Type="http://schemas.openxmlformats.org/officeDocument/2006/relationships/image" Target="../media/image8.png"/><Relationship Id="rId5" Type="http://schemas.openxmlformats.org/officeDocument/2006/relationships/image" Target="../media/image6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Relationship Id="rId4" Type="http://schemas.openxmlformats.org/officeDocument/2006/relationships/image" Target="../media/image6.png"/><Relationship Id="rId5" Type="http://schemas.openxmlformats.org/officeDocument/2006/relationships/image" Target="../media/image8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jpg"/><Relationship Id="rId4" Type="http://schemas.openxmlformats.org/officeDocument/2006/relationships/image" Target="../media/image3.png"/><Relationship Id="rId5" Type="http://schemas.openxmlformats.org/officeDocument/2006/relationships/image" Target="../media/image5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jpg"/><Relationship Id="rId4" Type="http://schemas.openxmlformats.org/officeDocument/2006/relationships/image" Target="../media/image19.png"/><Relationship Id="rId5" Type="http://schemas.openxmlformats.org/officeDocument/2006/relationships/image" Target="../media/image20.jpg"/><Relationship Id="rId6" Type="http://schemas.openxmlformats.org/officeDocument/2006/relationships/image" Target="../media/image21.png"/><Relationship Id="rId7" Type="http://schemas.openxmlformats.org/officeDocument/2006/relationships/image" Target="../media/image6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jpg"/><Relationship Id="rId4" Type="http://schemas.openxmlformats.org/officeDocument/2006/relationships/image" Target="../media/image3.png"/><Relationship Id="rId5" Type="http://schemas.openxmlformats.org/officeDocument/2006/relationships/image" Target="../media/image5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Relationship Id="rId4" Type="http://schemas.openxmlformats.org/officeDocument/2006/relationships/image" Target="../media/image6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jpg"/><Relationship Id="rId4" Type="http://schemas.openxmlformats.org/officeDocument/2006/relationships/image" Target="../media/image3.png"/><Relationship Id="rId5" Type="http://schemas.openxmlformats.org/officeDocument/2006/relationships/image" Target="../media/image5.pn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.pn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.pn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jp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5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Relationship Id="rId4" Type="http://schemas.openxmlformats.org/officeDocument/2006/relationships/image" Target="../media/image3.png"/><Relationship Id="rId5" Type="http://schemas.openxmlformats.org/officeDocument/2006/relationships/image" Target="../media/image5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6" Type="http://schemas.openxmlformats.org/officeDocument/2006/relationships/image" Target="../media/image13.png"/><Relationship Id="rId7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Slide 1">
    <p:bg>
      <p:bgPr shadeToTitle="0">
        <a:blipFill rotWithShape="1">
          <a:blip r:embed="rId3"/>
          <a:tile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25023487" name=""/>
          <p:cNvSpPr/>
          <p:nvPr/>
        </p:nvSpPr>
        <p:spPr bwMode="auto">
          <a:xfrm rot="0" flipH="0" flipV="0">
            <a:off x="-12062" y="0"/>
            <a:ext cx="12212949" cy="6858000"/>
          </a:xfrm>
          <a:prstGeom prst="rect">
            <a:avLst/>
          </a:prstGeom>
          <a:solidFill>
            <a:schemeClr val="tx1">
              <a:alpha val="24999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32761214" name=""/>
          <p:cNvSpPr/>
          <p:nvPr/>
        </p:nvSpPr>
        <p:spPr bwMode="auto">
          <a:xfrm rot="0" flipH="0" flipV="0">
            <a:off x="3652876" y="1347107"/>
            <a:ext cx="4883068" cy="4440233"/>
          </a:xfrm>
          <a:prstGeom prst="rect">
            <a:avLst/>
          </a:prstGeom>
          <a:solidFill>
            <a:schemeClr val="tx1">
              <a:alpha val="80000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17010641" name="Text 3"/>
          <p:cNvSpPr/>
          <p:nvPr/>
        </p:nvSpPr>
        <p:spPr bwMode="auto">
          <a:xfrm>
            <a:off x="3903661" y="1868018"/>
            <a:ext cx="4381500" cy="1143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  <a:defRPr/>
            </a:pPr>
            <a:r>
              <a:rPr lang="zh-CN" sz="7200" b="1">
                <a:solidFill>
                  <a:srgbClr val="EAE3D9"/>
                </a:solidFill>
                <a:latin typeface="宋体"/>
                <a:ea typeface="宋体"/>
                <a:cs typeface="宋体"/>
              </a:rPr>
              <a:t>新岁流金</a:t>
            </a:r>
            <a:endParaRPr lang="zh-CN" sz="1600"/>
          </a:p>
        </p:txBody>
      </p:sp>
      <p:sp>
        <p:nvSpPr>
          <p:cNvPr id="840305933" name="Text 5"/>
          <p:cNvSpPr/>
          <p:nvPr/>
        </p:nvSpPr>
        <p:spPr bwMode="auto">
          <a:xfrm>
            <a:off x="4046536" y="3582518"/>
            <a:ext cx="409575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  <a:defRPr/>
            </a:pPr>
            <a:r>
              <a:rPr lang="zh-CN" sz="2700" b="1" spc="68">
                <a:solidFill>
                  <a:srgbClr val="C8A876"/>
                </a:solidFill>
                <a:latin typeface="宋体"/>
                <a:ea typeface="宋体"/>
                <a:cs typeface="宋体"/>
              </a:rPr>
              <a:t>2026新年主题活动策划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461573521" name="Text 6"/>
          <p:cNvSpPr/>
          <p:nvPr/>
        </p:nvSpPr>
        <p:spPr bwMode="auto">
          <a:xfrm>
            <a:off x="4075111" y="4420718"/>
            <a:ext cx="4038600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40000"/>
              </a:lnSpc>
              <a:defRPr/>
            </a:pPr>
            <a:r>
              <a:rPr lang="zh-CN" sz="1800">
                <a:solidFill>
                  <a:srgbClr val="EAE3D9">
                    <a:alpha val="80000"/>
                  </a:srgbClr>
                </a:solidFill>
                <a:latin typeface="宋体"/>
                <a:ea typeface="宋体"/>
                <a:cs typeface="宋体"/>
              </a:rPr>
              <a:t>以传统为根,以创新为翼</a:t>
            </a:r>
            <a:endParaRPr sz="1600">
              <a:latin typeface="宋体"/>
              <a:cs typeface="宋体"/>
            </a:endParaRPr>
          </a:p>
          <a:p>
            <a:pPr algn="ctr">
              <a:lnSpc>
                <a:spcPct val="140000"/>
              </a:lnSpc>
              <a:defRPr/>
            </a:pPr>
            <a:r>
              <a:rPr lang="zh-CN" sz="1800">
                <a:solidFill>
                  <a:srgbClr val="EAE3D9">
                    <a:alpha val="80000"/>
                  </a:srgbClr>
                </a:solidFill>
                <a:latin typeface="宋体"/>
                <a:ea typeface="宋体"/>
                <a:cs typeface="宋体"/>
              </a:rPr>
              <a:t>打造一场温暖而精致的新春盛宴</a:t>
            </a:r>
            <a:endParaRPr sz="1600">
              <a:latin typeface="宋体"/>
              <a:cs typeface="宋体"/>
            </a:endParaRPr>
          </a:p>
        </p:txBody>
      </p:sp>
      <p:cxnSp>
        <p:nvCxnSpPr>
          <p:cNvPr id="952572405" name=""/>
          <p:cNvCxnSpPr/>
          <p:nvPr/>
        </p:nvCxnSpPr>
        <p:spPr bwMode="auto">
          <a:xfrm flipH="0" flipV="0">
            <a:off x="4902012" y="3178730"/>
            <a:ext cx="2411392" cy="0"/>
          </a:xfrm>
          <a:prstGeom prst="line">
            <a:avLst/>
          </a:prstGeom>
          <a:ln w="12699" cap="flat" cmpd="sng" algn="ctr">
            <a:solidFill>
              <a:srgbClr val="C8A876"/>
            </a:solidFill>
            <a:prstDash val="solid"/>
            <a:miter lim="800000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7645435" name="Text 2"/>
          <p:cNvSpPr/>
          <p:nvPr/>
        </p:nvSpPr>
        <p:spPr bwMode="auto">
          <a:xfrm>
            <a:off x="4408488" y="1601318"/>
            <a:ext cx="33718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  <a:defRPr/>
            </a:pPr>
            <a:r>
              <a:rPr lang="zh-CN" sz="1600" b="1" spc="150">
                <a:solidFill>
                  <a:srgbClr val="C8A876"/>
                </a:solidFill>
                <a:latin typeface="宋体"/>
                <a:ea typeface="宋体"/>
                <a:cs typeface="宋体"/>
              </a:rPr>
              <a:t>2026 NEW YEAR CELEBRATION</a:t>
            </a:r>
            <a:endParaRPr lang="zh-CN" sz="160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Slide 10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78743303" name=""/>
          <p:cNvPicPr>
            <a:picLocks noChangeAspect="1"/>
          </p:cNvPicPr>
          <p:nvPr/>
        </p:nvPicPr>
        <p:blipFill rotWithShape="1">
          <a:blip r:embed="rId3"/>
          <a:srcRect l="0" t="0" r="0" b="38651"/>
          <a:stretch/>
        </p:blipFill>
        <p:spPr bwMode="auto">
          <a:xfrm flipH="0" flipV="0">
            <a:off x="5713" y="5914479"/>
            <a:ext cx="1574361" cy="943518"/>
          </a:xfrm>
          <a:prstGeom prst="rect">
            <a:avLst/>
          </a:prstGeom>
        </p:spPr>
      </p:pic>
      <p:sp>
        <p:nvSpPr>
          <p:cNvPr id="1208694560" name="Shape 0"/>
          <p:cNvSpPr/>
          <p:nvPr/>
        </p:nvSpPr>
        <p:spPr bwMode="auto">
          <a:xfrm flipH="0" flipV="0">
            <a:off x="431799" y="457200"/>
            <a:ext cx="406399" cy="406399"/>
          </a:xfrm>
          <a:custGeom>
            <a:avLst/>
            <a:gdLst/>
            <a:ahLst/>
            <a:cxnLst/>
            <a:rect l="l" t="t" r="r" b="b"/>
            <a:pathLst>
              <a:path w="457200" h="457200" fill="norm" stroke="1" extrusionOk="0">
                <a:moveTo>
                  <a:pt x="228600" y="0"/>
                </a:moveTo>
                <a:lnTo>
                  <a:pt x="228600" y="0"/>
                </a:lnTo>
                <a:cubicBezTo>
                  <a:pt x="354768" y="0"/>
                  <a:pt x="457200" y="102432"/>
                  <a:pt x="457200" y="228600"/>
                </a:cubicBezTo>
                <a:lnTo>
                  <a:pt x="457200" y="228600"/>
                </a:lnTo>
                <a:cubicBezTo>
                  <a:pt x="457200" y="354768"/>
                  <a:pt x="354768" y="457200"/>
                  <a:pt x="228600" y="457200"/>
                </a:cubicBezTo>
                <a:lnTo>
                  <a:pt x="228600" y="457200"/>
                </a:lnTo>
                <a:cubicBezTo>
                  <a:pt x="102432" y="457200"/>
                  <a:pt x="0" y="354768"/>
                  <a:pt x="0" y="228600"/>
                </a:cubicBezTo>
                <a:lnTo>
                  <a:pt x="0" y="228600"/>
                </a:lnTo>
                <a:cubicBezTo>
                  <a:pt x="0" y="102432"/>
                  <a:pt x="102432" y="0"/>
                  <a:pt x="228600" y="0"/>
                </a:cubicBezTo>
                <a:close/>
              </a:path>
            </a:pathLst>
          </a:custGeom>
          <a:solidFill>
            <a:srgbClr val="A42A28"/>
          </a:solidFill>
          <a:ln/>
        </p:spPr>
      </p:sp>
      <p:sp>
        <p:nvSpPr>
          <p:cNvPr id="1387353378" name="Shape 1"/>
          <p:cNvSpPr/>
          <p:nvPr/>
        </p:nvSpPr>
        <p:spPr bwMode="auto">
          <a:xfrm flipH="0" flipV="0">
            <a:off x="538956" y="549727"/>
            <a:ext cx="192086" cy="219528"/>
          </a:xfrm>
          <a:custGeom>
            <a:avLst/>
            <a:gdLst/>
            <a:ahLst/>
            <a:cxnLst/>
            <a:rect l="l" t="t" r="r" b="b"/>
            <a:pathLst>
              <a:path w="166688" h="190500" fill="norm" stroke="1" extrusionOk="0">
                <a:moveTo>
                  <a:pt x="47625" y="0"/>
                </a:moveTo>
                <a:cubicBezTo>
                  <a:pt x="54211" y="0"/>
                  <a:pt x="59531" y="5321"/>
                  <a:pt x="59531" y="11906"/>
                </a:cubicBezTo>
                <a:lnTo>
                  <a:pt x="59531" y="23812"/>
                </a:lnTo>
                <a:lnTo>
                  <a:pt x="107156" y="23812"/>
                </a:lnTo>
                <a:lnTo>
                  <a:pt x="107156" y="11906"/>
                </a:lnTo>
                <a:cubicBezTo>
                  <a:pt x="107156" y="5321"/>
                  <a:pt x="112477" y="0"/>
                  <a:pt x="119063" y="0"/>
                </a:cubicBezTo>
                <a:cubicBezTo>
                  <a:pt x="125648" y="0"/>
                  <a:pt x="130969" y="5321"/>
                  <a:pt x="130969" y="11906"/>
                </a:cubicBezTo>
                <a:lnTo>
                  <a:pt x="130969" y="23812"/>
                </a:lnTo>
                <a:lnTo>
                  <a:pt x="142875" y="23812"/>
                </a:lnTo>
                <a:cubicBezTo>
                  <a:pt x="156009" y="23812"/>
                  <a:pt x="166688" y="34491"/>
                  <a:pt x="166688" y="47625"/>
                </a:cubicBezTo>
                <a:lnTo>
                  <a:pt x="166688" y="154781"/>
                </a:lnTo>
                <a:cubicBezTo>
                  <a:pt x="166688" y="167915"/>
                  <a:pt x="156009" y="178594"/>
                  <a:pt x="142875" y="178594"/>
                </a:cubicBezTo>
                <a:lnTo>
                  <a:pt x="23812" y="178594"/>
                </a:lnTo>
                <a:cubicBezTo>
                  <a:pt x="10678" y="178594"/>
                  <a:pt x="0" y="167915"/>
                  <a:pt x="0" y="154781"/>
                </a:cubicBezTo>
                <a:lnTo>
                  <a:pt x="0" y="47625"/>
                </a:lnTo>
                <a:cubicBezTo>
                  <a:pt x="0" y="34491"/>
                  <a:pt x="10678" y="23812"/>
                  <a:pt x="23812" y="23812"/>
                </a:cubicBezTo>
                <a:lnTo>
                  <a:pt x="35719" y="23812"/>
                </a:lnTo>
                <a:lnTo>
                  <a:pt x="35719" y="11906"/>
                </a:lnTo>
                <a:cubicBezTo>
                  <a:pt x="35719" y="5321"/>
                  <a:pt x="41039" y="0"/>
                  <a:pt x="47625" y="0"/>
                </a:cubicBezTo>
                <a:close/>
                <a:moveTo>
                  <a:pt x="23812" y="89297"/>
                </a:moveTo>
                <a:lnTo>
                  <a:pt x="23812" y="101203"/>
                </a:lnTo>
                <a:cubicBezTo>
                  <a:pt x="23812" y="104477"/>
                  <a:pt x="26491" y="107156"/>
                  <a:pt x="29766" y="107156"/>
                </a:cubicBezTo>
                <a:lnTo>
                  <a:pt x="41672" y="107156"/>
                </a:lnTo>
                <a:cubicBezTo>
                  <a:pt x="44946" y="107156"/>
                  <a:pt x="47625" y="104477"/>
                  <a:pt x="47625" y="101203"/>
                </a:cubicBezTo>
                <a:lnTo>
                  <a:pt x="47625" y="89297"/>
                </a:lnTo>
                <a:cubicBezTo>
                  <a:pt x="47625" y="86023"/>
                  <a:pt x="44946" y="83344"/>
                  <a:pt x="41672" y="83344"/>
                </a:cubicBezTo>
                <a:lnTo>
                  <a:pt x="29766" y="83344"/>
                </a:lnTo>
                <a:cubicBezTo>
                  <a:pt x="26491" y="83344"/>
                  <a:pt x="23812" y="86023"/>
                  <a:pt x="23812" y="89297"/>
                </a:cubicBezTo>
                <a:close/>
                <a:moveTo>
                  <a:pt x="71438" y="89297"/>
                </a:moveTo>
                <a:lnTo>
                  <a:pt x="71438" y="101203"/>
                </a:lnTo>
                <a:cubicBezTo>
                  <a:pt x="71438" y="104477"/>
                  <a:pt x="74116" y="107156"/>
                  <a:pt x="77391" y="107156"/>
                </a:cubicBezTo>
                <a:lnTo>
                  <a:pt x="89297" y="107156"/>
                </a:lnTo>
                <a:cubicBezTo>
                  <a:pt x="92571" y="107156"/>
                  <a:pt x="95250" y="104477"/>
                  <a:pt x="95250" y="101203"/>
                </a:cubicBezTo>
                <a:lnTo>
                  <a:pt x="95250" y="89297"/>
                </a:lnTo>
                <a:cubicBezTo>
                  <a:pt x="95250" y="86023"/>
                  <a:pt x="92571" y="83344"/>
                  <a:pt x="89297" y="83344"/>
                </a:cubicBezTo>
                <a:lnTo>
                  <a:pt x="77391" y="83344"/>
                </a:lnTo>
                <a:cubicBezTo>
                  <a:pt x="74116" y="83344"/>
                  <a:pt x="71438" y="86023"/>
                  <a:pt x="71438" y="89297"/>
                </a:cubicBezTo>
                <a:close/>
                <a:moveTo>
                  <a:pt x="125016" y="83344"/>
                </a:moveTo>
                <a:cubicBezTo>
                  <a:pt x="121741" y="83344"/>
                  <a:pt x="119063" y="86023"/>
                  <a:pt x="119063" y="89297"/>
                </a:cubicBezTo>
                <a:lnTo>
                  <a:pt x="119063" y="101203"/>
                </a:lnTo>
                <a:cubicBezTo>
                  <a:pt x="119063" y="104477"/>
                  <a:pt x="121741" y="107156"/>
                  <a:pt x="125016" y="107156"/>
                </a:cubicBezTo>
                <a:lnTo>
                  <a:pt x="136922" y="107156"/>
                </a:lnTo>
                <a:cubicBezTo>
                  <a:pt x="140196" y="107156"/>
                  <a:pt x="142875" y="104477"/>
                  <a:pt x="142875" y="101203"/>
                </a:cubicBezTo>
                <a:lnTo>
                  <a:pt x="142875" y="89297"/>
                </a:lnTo>
                <a:cubicBezTo>
                  <a:pt x="142875" y="86023"/>
                  <a:pt x="140196" y="83344"/>
                  <a:pt x="136922" y="83344"/>
                </a:cubicBezTo>
                <a:lnTo>
                  <a:pt x="125016" y="83344"/>
                </a:lnTo>
                <a:close/>
                <a:moveTo>
                  <a:pt x="23812" y="136922"/>
                </a:moveTo>
                <a:lnTo>
                  <a:pt x="23812" y="148828"/>
                </a:lnTo>
                <a:cubicBezTo>
                  <a:pt x="23812" y="152102"/>
                  <a:pt x="26491" y="154781"/>
                  <a:pt x="29766" y="154781"/>
                </a:cubicBezTo>
                <a:lnTo>
                  <a:pt x="41672" y="154781"/>
                </a:lnTo>
                <a:cubicBezTo>
                  <a:pt x="44946" y="154781"/>
                  <a:pt x="47625" y="152102"/>
                  <a:pt x="47625" y="148828"/>
                </a:cubicBezTo>
                <a:lnTo>
                  <a:pt x="47625" y="136922"/>
                </a:lnTo>
                <a:cubicBezTo>
                  <a:pt x="47625" y="133648"/>
                  <a:pt x="44946" y="130969"/>
                  <a:pt x="41672" y="130969"/>
                </a:cubicBezTo>
                <a:lnTo>
                  <a:pt x="29766" y="130969"/>
                </a:lnTo>
                <a:cubicBezTo>
                  <a:pt x="26491" y="130969"/>
                  <a:pt x="23812" y="133648"/>
                  <a:pt x="23812" y="136922"/>
                </a:cubicBezTo>
                <a:close/>
                <a:moveTo>
                  <a:pt x="77391" y="130969"/>
                </a:moveTo>
                <a:cubicBezTo>
                  <a:pt x="74116" y="130969"/>
                  <a:pt x="71438" y="133648"/>
                  <a:pt x="71438" y="136922"/>
                </a:cubicBezTo>
                <a:lnTo>
                  <a:pt x="71438" y="148828"/>
                </a:lnTo>
                <a:cubicBezTo>
                  <a:pt x="71438" y="152102"/>
                  <a:pt x="74116" y="154781"/>
                  <a:pt x="77391" y="154781"/>
                </a:cubicBezTo>
                <a:lnTo>
                  <a:pt x="89297" y="154781"/>
                </a:lnTo>
                <a:cubicBezTo>
                  <a:pt x="92571" y="154781"/>
                  <a:pt x="95250" y="152102"/>
                  <a:pt x="95250" y="148828"/>
                </a:cubicBezTo>
                <a:lnTo>
                  <a:pt x="95250" y="136922"/>
                </a:lnTo>
                <a:cubicBezTo>
                  <a:pt x="95250" y="133648"/>
                  <a:pt x="92571" y="130969"/>
                  <a:pt x="89297" y="130969"/>
                </a:cubicBezTo>
                <a:lnTo>
                  <a:pt x="77391" y="130969"/>
                </a:lnTo>
                <a:close/>
                <a:moveTo>
                  <a:pt x="119063" y="136922"/>
                </a:moveTo>
                <a:lnTo>
                  <a:pt x="119063" y="148828"/>
                </a:lnTo>
                <a:cubicBezTo>
                  <a:pt x="119063" y="152102"/>
                  <a:pt x="121741" y="154781"/>
                  <a:pt x="125016" y="154781"/>
                </a:cubicBezTo>
                <a:lnTo>
                  <a:pt x="136922" y="154781"/>
                </a:lnTo>
                <a:cubicBezTo>
                  <a:pt x="140196" y="154781"/>
                  <a:pt x="142875" y="152102"/>
                  <a:pt x="142875" y="148828"/>
                </a:cubicBezTo>
                <a:lnTo>
                  <a:pt x="142875" y="136922"/>
                </a:lnTo>
                <a:cubicBezTo>
                  <a:pt x="142875" y="133648"/>
                  <a:pt x="140196" y="130969"/>
                  <a:pt x="136922" y="130969"/>
                </a:cubicBezTo>
                <a:lnTo>
                  <a:pt x="125016" y="130969"/>
                </a:lnTo>
                <a:cubicBezTo>
                  <a:pt x="121741" y="130969"/>
                  <a:pt x="119063" y="133648"/>
                  <a:pt x="119063" y="136922"/>
                </a:cubicBezTo>
                <a:close/>
              </a:path>
            </a:pathLst>
          </a:custGeom>
          <a:solidFill>
            <a:srgbClr val="EAE3D9"/>
          </a:solidFill>
          <a:ln/>
        </p:spPr>
      </p:sp>
      <p:sp>
        <p:nvSpPr>
          <p:cNvPr id="1594685291" name="Text 2"/>
          <p:cNvSpPr/>
          <p:nvPr/>
        </p:nvSpPr>
        <p:spPr bwMode="auto">
          <a:xfrm>
            <a:off x="990599" y="312964"/>
            <a:ext cx="31623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100" spc="60">
                <a:solidFill>
                  <a:srgbClr val="C8A876"/>
                </a:solidFill>
                <a:latin typeface="MiSans"/>
                <a:ea typeface="MiSans"/>
                <a:cs typeface="MiSans"/>
              </a:rPr>
              <a:t>NEW YEAR CUSTOMS</a:t>
            </a:r>
            <a:endParaRPr sz="1100"/>
          </a:p>
        </p:txBody>
      </p:sp>
      <p:sp>
        <p:nvSpPr>
          <p:cNvPr id="2047447401" name="Text 3"/>
          <p:cNvSpPr/>
          <p:nvPr/>
        </p:nvSpPr>
        <p:spPr bwMode="auto">
          <a:xfrm>
            <a:off x="956581" y="541564"/>
            <a:ext cx="325755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  <a:defRPr/>
            </a:pPr>
            <a:r>
              <a:rPr lang="en-US" sz="2200" b="1">
                <a:solidFill>
                  <a:srgbClr val="EAE3D9"/>
                </a:solidFill>
                <a:latin typeface="思源宋体"/>
                <a:ea typeface="思源宋体"/>
                <a:cs typeface="思源宋体"/>
              </a:rPr>
              <a:t>年俗文化的创意呈现</a:t>
            </a:r>
            <a:endParaRPr sz="2200"/>
          </a:p>
        </p:txBody>
      </p:sp>
      <p:sp>
        <p:nvSpPr>
          <p:cNvPr id="882348371" name="Shape 5"/>
          <p:cNvSpPr/>
          <p:nvPr/>
        </p:nvSpPr>
        <p:spPr bwMode="auto">
          <a:xfrm>
            <a:off x="384174" y="1254205"/>
            <a:ext cx="3673475" cy="5435600"/>
          </a:xfrm>
          <a:custGeom>
            <a:avLst/>
            <a:gdLst/>
            <a:ahLst/>
            <a:cxnLst/>
            <a:rect l="l" t="t" r="r" b="b"/>
            <a:pathLst>
              <a:path w="3673475" h="5435600" fill="norm" stroke="1" extrusionOk="0">
                <a:moveTo>
                  <a:pt x="152412" y="0"/>
                </a:moveTo>
                <a:lnTo>
                  <a:pt x="3521063" y="0"/>
                </a:lnTo>
                <a:cubicBezTo>
                  <a:pt x="3605238" y="0"/>
                  <a:pt x="3673475" y="68237"/>
                  <a:pt x="3673475" y="152412"/>
                </a:cubicBezTo>
                <a:lnTo>
                  <a:pt x="3673475" y="5283188"/>
                </a:lnTo>
                <a:cubicBezTo>
                  <a:pt x="3673475" y="5367363"/>
                  <a:pt x="3605238" y="5435600"/>
                  <a:pt x="3521063" y="5435600"/>
                </a:cubicBezTo>
                <a:lnTo>
                  <a:pt x="152412" y="5435600"/>
                </a:lnTo>
                <a:cubicBezTo>
                  <a:pt x="68237" y="5435600"/>
                  <a:pt x="0" y="5367363"/>
                  <a:pt x="0" y="5283188"/>
                </a:cubicBezTo>
                <a:lnTo>
                  <a:pt x="0" y="152412"/>
                </a:lnTo>
                <a:cubicBezTo>
                  <a:pt x="0" y="68237"/>
                  <a:pt x="68237" y="0"/>
                  <a:pt x="152412" y="0"/>
                </a:cubicBezTo>
                <a:close/>
              </a:path>
            </a:pathLst>
          </a:custGeom>
          <a:solidFill>
            <a:srgbClr val="4A676B">
              <a:alpha val="40000"/>
            </a:srgbClr>
          </a:solidFill>
          <a:ln w="8467">
            <a:solidFill>
              <a:srgbClr val="C8A876">
                <a:alpha val="30192"/>
              </a:srgbClr>
            </a:solidFill>
            <a:prstDash val="solid"/>
          </a:ln>
        </p:spPr>
      </p:sp>
      <p:sp>
        <p:nvSpPr>
          <p:cNvPr id="1451766770" name="Shape 6"/>
          <p:cNvSpPr/>
          <p:nvPr/>
        </p:nvSpPr>
        <p:spPr bwMode="auto">
          <a:xfrm>
            <a:off x="577848" y="1447878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 fill="norm" stroke="1" extrusionOk="0">
                <a:moveTo>
                  <a:pt x="114300" y="0"/>
                </a:moveTo>
                <a:lnTo>
                  <a:pt x="342900" y="0"/>
                </a:lnTo>
                <a:cubicBezTo>
                  <a:pt x="405984" y="0"/>
                  <a:pt x="457200" y="51216"/>
                  <a:pt x="457200" y="114300"/>
                </a:cubicBezTo>
                <a:lnTo>
                  <a:pt x="457200" y="342900"/>
                </a:lnTo>
                <a:cubicBezTo>
                  <a:pt x="457200" y="405984"/>
                  <a:pt x="405984" y="457200"/>
                  <a:pt x="342900" y="457200"/>
                </a:cubicBezTo>
                <a:lnTo>
                  <a:pt x="114300" y="457200"/>
                </a:lnTo>
                <a:cubicBezTo>
                  <a:pt x="51216" y="457200"/>
                  <a:pt x="0" y="405984"/>
                  <a:pt x="0" y="342900"/>
                </a:cubicBezTo>
                <a:lnTo>
                  <a:pt x="0" y="114300"/>
                </a:lnTo>
                <a:cubicBezTo>
                  <a:pt x="0" y="51216"/>
                  <a:pt x="51216" y="0"/>
                  <a:pt x="114300" y="0"/>
                </a:cubicBezTo>
                <a:close/>
              </a:path>
            </a:pathLst>
          </a:custGeom>
          <a:solidFill>
            <a:srgbClr val="A42A28"/>
          </a:solidFill>
          <a:ln/>
        </p:spPr>
      </p:sp>
      <p:sp>
        <p:nvSpPr>
          <p:cNvPr id="2144446755" name="Shape 7"/>
          <p:cNvSpPr/>
          <p:nvPr/>
        </p:nvSpPr>
        <p:spPr bwMode="auto">
          <a:xfrm>
            <a:off x="692149" y="1562178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 fill="norm" stroke="1" extrusionOk="0">
                <a:moveTo>
                  <a:pt x="166762" y="12100"/>
                </a:moveTo>
                <a:cubicBezTo>
                  <a:pt x="173459" y="4420"/>
                  <a:pt x="183148" y="0"/>
                  <a:pt x="193372" y="0"/>
                </a:cubicBezTo>
                <a:cubicBezTo>
                  <a:pt x="212839" y="0"/>
                  <a:pt x="228645" y="15806"/>
                  <a:pt x="228645" y="35272"/>
                </a:cubicBezTo>
                <a:cubicBezTo>
                  <a:pt x="228645" y="45452"/>
                  <a:pt x="224224" y="55185"/>
                  <a:pt x="216545" y="61883"/>
                </a:cubicBezTo>
                <a:lnTo>
                  <a:pt x="126668" y="140107"/>
                </a:lnTo>
                <a:lnTo>
                  <a:pt x="121890" y="135285"/>
                </a:lnTo>
                <a:lnTo>
                  <a:pt x="93315" y="106710"/>
                </a:lnTo>
                <a:lnTo>
                  <a:pt x="88493" y="101932"/>
                </a:lnTo>
                <a:lnTo>
                  <a:pt x="166762" y="12100"/>
                </a:lnTo>
                <a:close/>
                <a:moveTo>
                  <a:pt x="71929" y="115639"/>
                </a:moveTo>
                <a:cubicBezTo>
                  <a:pt x="72330" y="116086"/>
                  <a:pt x="83939" y="127695"/>
                  <a:pt x="106710" y="150465"/>
                </a:cubicBezTo>
                <a:lnTo>
                  <a:pt x="112916" y="156671"/>
                </a:lnTo>
                <a:lnTo>
                  <a:pt x="105281" y="189801"/>
                </a:lnTo>
                <a:cubicBezTo>
                  <a:pt x="103540" y="197435"/>
                  <a:pt x="97735" y="203508"/>
                  <a:pt x="90190" y="205606"/>
                </a:cubicBezTo>
                <a:lnTo>
                  <a:pt x="14377" y="226814"/>
                </a:lnTo>
                <a:lnTo>
                  <a:pt x="55587" y="185604"/>
                </a:lnTo>
                <a:cubicBezTo>
                  <a:pt x="56123" y="185648"/>
                  <a:pt x="56614" y="185693"/>
                  <a:pt x="57150" y="185693"/>
                </a:cubicBezTo>
                <a:cubicBezTo>
                  <a:pt x="65053" y="185693"/>
                  <a:pt x="71438" y="179308"/>
                  <a:pt x="71438" y="171405"/>
                </a:cubicBezTo>
                <a:cubicBezTo>
                  <a:pt x="71438" y="163503"/>
                  <a:pt x="65053" y="157118"/>
                  <a:pt x="57150" y="157118"/>
                </a:cubicBezTo>
                <a:cubicBezTo>
                  <a:pt x="49247" y="157118"/>
                  <a:pt x="42863" y="163503"/>
                  <a:pt x="42863" y="171405"/>
                </a:cubicBezTo>
                <a:cubicBezTo>
                  <a:pt x="42863" y="171941"/>
                  <a:pt x="42907" y="172477"/>
                  <a:pt x="42952" y="172968"/>
                </a:cubicBezTo>
                <a:lnTo>
                  <a:pt x="1741" y="214223"/>
                </a:lnTo>
                <a:lnTo>
                  <a:pt x="22994" y="138410"/>
                </a:lnTo>
                <a:cubicBezTo>
                  <a:pt x="25092" y="130865"/>
                  <a:pt x="31165" y="125060"/>
                  <a:pt x="38799" y="123319"/>
                </a:cubicBezTo>
                <a:lnTo>
                  <a:pt x="71929" y="115639"/>
                </a:lnTo>
                <a:close/>
              </a:path>
            </a:pathLst>
          </a:custGeom>
          <a:solidFill>
            <a:srgbClr val="EAE3D9"/>
          </a:solidFill>
          <a:ln/>
        </p:spPr>
      </p:sp>
      <p:sp>
        <p:nvSpPr>
          <p:cNvPr id="1485734971" name="Text 8"/>
          <p:cNvSpPr/>
          <p:nvPr/>
        </p:nvSpPr>
        <p:spPr bwMode="auto">
          <a:xfrm>
            <a:off x="1149349" y="1524078"/>
            <a:ext cx="8001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  <a:defRPr/>
            </a:pPr>
            <a:r>
              <a:rPr lang="en-US" sz="1800" b="1">
                <a:solidFill>
                  <a:srgbClr val="EAE3D9"/>
                </a:solidFill>
                <a:latin typeface="思源宋体"/>
                <a:ea typeface="思源宋体"/>
                <a:cs typeface="思源宋体"/>
              </a:rPr>
              <a:t>写春联</a:t>
            </a:r>
            <a:endParaRPr lang="en-US" sz="1600"/>
          </a:p>
        </p:txBody>
      </p:sp>
      <p:sp>
        <p:nvSpPr>
          <p:cNvPr id="307297001" name="Shape 9"/>
          <p:cNvSpPr/>
          <p:nvPr/>
        </p:nvSpPr>
        <p:spPr bwMode="auto">
          <a:xfrm>
            <a:off x="587374" y="2067003"/>
            <a:ext cx="3267075" cy="895350"/>
          </a:xfrm>
          <a:custGeom>
            <a:avLst/>
            <a:gdLst/>
            <a:ahLst/>
            <a:cxnLst/>
            <a:rect l="l" t="t" r="r" b="b"/>
            <a:pathLst>
              <a:path w="3267075" h="895350" fill="norm" stroke="1" extrusionOk="0">
                <a:moveTo>
                  <a:pt x="114300" y="0"/>
                </a:moveTo>
                <a:lnTo>
                  <a:pt x="3152775" y="0"/>
                </a:lnTo>
                <a:cubicBezTo>
                  <a:pt x="3215901" y="0"/>
                  <a:pt x="3267075" y="51174"/>
                  <a:pt x="3267075" y="114300"/>
                </a:cubicBezTo>
                <a:lnTo>
                  <a:pt x="3267075" y="781050"/>
                </a:lnTo>
                <a:cubicBezTo>
                  <a:pt x="3267075" y="844176"/>
                  <a:pt x="3215901" y="895350"/>
                  <a:pt x="3152775" y="895350"/>
                </a:cubicBezTo>
                <a:lnTo>
                  <a:pt x="114300" y="895350"/>
                </a:lnTo>
                <a:cubicBezTo>
                  <a:pt x="51174" y="895350"/>
                  <a:pt x="0" y="844176"/>
                  <a:pt x="0" y="781050"/>
                </a:cubicBezTo>
                <a:lnTo>
                  <a:pt x="0" y="114300"/>
                </a:lnTo>
                <a:cubicBezTo>
                  <a:pt x="0" y="51216"/>
                  <a:pt x="51216" y="0"/>
                  <a:pt x="1143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C8A876">
                <a:alpha val="30192"/>
              </a:srgbClr>
            </a:solidFill>
            <a:prstDash val="solid"/>
          </a:ln>
        </p:spPr>
      </p:sp>
      <p:pic>
        <p:nvPicPr>
          <p:cNvPr id="954956599" name="Image 0" descr="https://kimi-web-img.moonshot.cn/img/www.hnziyang.gov.cn/a971f00f96e608d37dec1c3cc8c9aaf8c465a465.png"/>
          <p:cNvPicPr>
            <a:picLocks noChangeAspect="1"/>
          </p:cNvPicPr>
          <p:nvPr/>
        </p:nvPicPr>
        <p:blipFill rotWithShape="1">
          <a:blip r:embed="rId4"/>
          <a:srcRect l="0" t="25983" r="0" b="25983"/>
          <a:stretch/>
        </p:blipFill>
        <p:spPr bwMode="auto">
          <a:xfrm>
            <a:off x="596899" y="2076528"/>
            <a:ext cx="3248025" cy="876299"/>
          </a:xfrm>
          <a:prstGeom prst="roundRect">
            <a:avLst>
              <a:gd name="adj" fmla="val 13043"/>
            </a:avLst>
          </a:prstGeom>
        </p:spPr>
      </p:pic>
      <p:sp>
        <p:nvSpPr>
          <p:cNvPr id="771989748" name="Text 10"/>
          <p:cNvSpPr/>
          <p:nvPr/>
        </p:nvSpPr>
        <p:spPr bwMode="auto">
          <a:xfrm>
            <a:off x="577848" y="3086178"/>
            <a:ext cx="3362324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rgbClr val="EAE3D9">
                    <a:alpha val="90000"/>
                  </a:srgbClr>
                </a:solidFill>
                <a:latin typeface="MiSans"/>
                <a:ea typeface="MiSans"/>
                <a:cs typeface="MiSans"/>
              </a:rPr>
              <a:t>无联不成春，有联春更浓。设置"挥墨迎新春"互动区，邀请书法老师现场指导，员工可亲笔书写春联和福字。</a:t>
            </a:r>
            <a:endParaRPr lang="en-US" sz="1600"/>
          </a:p>
        </p:txBody>
      </p:sp>
      <p:sp>
        <p:nvSpPr>
          <p:cNvPr id="1952989471" name="Shape 11"/>
          <p:cNvSpPr/>
          <p:nvPr/>
        </p:nvSpPr>
        <p:spPr bwMode="auto">
          <a:xfrm>
            <a:off x="577848" y="4019628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 fill="norm" stroke="1" extrusionOk="0">
                <a:moveTo>
                  <a:pt x="38100" y="0"/>
                </a:moveTo>
                <a:lnTo>
                  <a:pt x="38100" y="0"/>
                </a:lnTo>
                <a:cubicBezTo>
                  <a:pt x="59128" y="0"/>
                  <a:pt x="76200" y="17072"/>
                  <a:pt x="76200" y="38100"/>
                </a:cubicBezTo>
                <a:lnTo>
                  <a:pt x="76200" y="38100"/>
                </a:lnTo>
                <a:cubicBezTo>
                  <a:pt x="76200" y="59128"/>
                  <a:pt x="59128" y="76200"/>
                  <a:pt x="38100" y="76200"/>
                </a:cubicBezTo>
                <a:lnTo>
                  <a:pt x="38100" y="76200"/>
                </a:lnTo>
                <a:cubicBezTo>
                  <a:pt x="17072" y="76200"/>
                  <a:pt x="0" y="59128"/>
                  <a:pt x="0" y="381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C8A876"/>
          </a:solidFill>
          <a:ln/>
        </p:spPr>
      </p:sp>
      <p:sp>
        <p:nvSpPr>
          <p:cNvPr id="1396964455" name="Text 12"/>
          <p:cNvSpPr/>
          <p:nvPr/>
        </p:nvSpPr>
        <p:spPr bwMode="auto">
          <a:xfrm>
            <a:off x="730249" y="3943428"/>
            <a:ext cx="19050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200">
                <a:solidFill>
                  <a:srgbClr val="EAE3D9">
                    <a:alpha val="80000"/>
                  </a:srgbClr>
                </a:solidFill>
                <a:latin typeface="MiSans"/>
                <a:ea typeface="MiSans"/>
                <a:cs typeface="MiSans"/>
              </a:rPr>
              <a:t>创意春联内容融入企业文化</a:t>
            </a:r>
            <a:endParaRPr lang="en-US" sz="1600"/>
          </a:p>
        </p:txBody>
      </p:sp>
      <p:sp>
        <p:nvSpPr>
          <p:cNvPr id="1711490778" name="Shape 13"/>
          <p:cNvSpPr/>
          <p:nvPr/>
        </p:nvSpPr>
        <p:spPr bwMode="auto">
          <a:xfrm>
            <a:off x="577848" y="4324428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 fill="norm" stroke="1" extrusionOk="0">
                <a:moveTo>
                  <a:pt x="38100" y="0"/>
                </a:moveTo>
                <a:lnTo>
                  <a:pt x="38100" y="0"/>
                </a:lnTo>
                <a:cubicBezTo>
                  <a:pt x="59128" y="0"/>
                  <a:pt x="76200" y="17072"/>
                  <a:pt x="76200" y="38100"/>
                </a:cubicBezTo>
                <a:lnTo>
                  <a:pt x="76200" y="38100"/>
                </a:lnTo>
                <a:cubicBezTo>
                  <a:pt x="76200" y="59128"/>
                  <a:pt x="59128" y="76200"/>
                  <a:pt x="38100" y="76200"/>
                </a:cubicBezTo>
                <a:lnTo>
                  <a:pt x="38100" y="76200"/>
                </a:lnTo>
                <a:cubicBezTo>
                  <a:pt x="17072" y="76200"/>
                  <a:pt x="0" y="59128"/>
                  <a:pt x="0" y="381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C8A876"/>
          </a:solidFill>
          <a:ln/>
        </p:spPr>
      </p:sp>
      <p:sp>
        <p:nvSpPr>
          <p:cNvPr id="234214310" name="Text 14"/>
          <p:cNvSpPr/>
          <p:nvPr/>
        </p:nvSpPr>
        <p:spPr bwMode="auto">
          <a:xfrm>
            <a:off x="730249" y="4248228"/>
            <a:ext cx="1600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200">
                <a:solidFill>
                  <a:srgbClr val="EAE3D9">
                    <a:alpha val="80000"/>
                  </a:srgbClr>
                </a:solidFill>
                <a:latin typeface="MiSans"/>
                <a:ea typeface="MiSans"/>
                <a:cs typeface="MiSans"/>
              </a:rPr>
              <a:t>提供多种书法字体模板</a:t>
            </a:r>
            <a:endParaRPr lang="en-US" sz="1600"/>
          </a:p>
        </p:txBody>
      </p:sp>
      <p:sp>
        <p:nvSpPr>
          <p:cNvPr id="956116590" name="Shape 15"/>
          <p:cNvSpPr/>
          <p:nvPr/>
        </p:nvSpPr>
        <p:spPr bwMode="auto">
          <a:xfrm>
            <a:off x="577848" y="4629228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 fill="norm" stroke="1" extrusionOk="0">
                <a:moveTo>
                  <a:pt x="38100" y="0"/>
                </a:moveTo>
                <a:lnTo>
                  <a:pt x="38100" y="0"/>
                </a:lnTo>
                <a:cubicBezTo>
                  <a:pt x="59128" y="0"/>
                  <a:pt x="76200" y="17072"/>
                  <a:pt x="76200" y="38100"/>
                </a:cubicBezTo>
                <a:lnTo>
                  <a:pt x="76200" y="38100"/>
                </a:lnTo>
                <a:cubicBezTo>
                  <a:pt x="76200" y="59128"/>
                  <a:pt x="59128" y="76200"/>
                  <a:pt x="38100" y="76200"/>
                </a:cubicBezTo>
                <a:lnTo>
                  <a:pt x="38100" y="76200"/>
                </a:lnTo>
                <a:cubicBezTo>
                  <a:pt x="17072" y="76200"/>
                  <a:pt x="0" y="59128"/>
                  <a:pt x="0" y="381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C8A876"/>
          </a:solidFill>
          <a:ln/>
        </p:spPr>
      </p:sp>
      <p:sp>
        <p:nvSpPr>
          <p:cNvPr id="450927088" name="Text 16"/>
          <p:cNvSpPr/>
          <p:nvPr/>
        </p:nvSpPr>
        <p:spPr bwMode="auto">
          <a:xfrm>
            <a:off x="730249" y="4553028"/>
            <a:ext cx="1600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200">
                <a:solidFill>
                  <a:srgbClr val="EAE3D9">
                    <a:alpha val="80000"/>
                  </a:srgbClr>
                </a:solidFill>
                <a:latin typeface="MiSans"/>
                <a:ea typeface="MiSans"/>
                <a:cs typeface="MiSans"/>
              </a:rPr>
              <a:t>作品可带走或现场展示</a:t>
            </a:r>
            <a:endParaRPr lang="en-US" sz="1600"/>
          </a:p>
        </p:txBody>
      </p:sp>
      <p:sp>
        <p:nvSpPr>
          <p:cNvPr id="424839471" name="Shape 17"/>
          <p:cNvSpPr/>
          <p:nvPr/>
        </p:nvSpPr>
        <p:spPr bwMode="auto">
          <a:xfrm>
            <a:off x="4257675" y="1254205"/>
            <a:ext cx="3673475" cy="5435600"/>
          </a:xfrm>
          <a:custGeom>
            <a:avLst/>
            <a:gdLst/>
            <a:ahLst/>
            <a:cxnLst/>
            <a:rect l="l" t="t" r="r" b="b"/>
            <a:pathLst>
              <a:path w="3673475" h="5435600" fill="norm" stroke="1" extrusionOk="0">
                <a:moveTo>
                  <a:pt x="152412" y="0"/>
                </a:moveTo>
                <a:lnTo>
                  <a:pt x="3521063" y="0"/>
                </a:lnTo>
                <a:cubicBezTo>
                  <a:pt x="3605238" y="0"/>
                  <a:pt x="3673475" y="68237"/>
                  <a:pt x="3673475" y="152412"/>
                </a:cubicBezTo>
                <a:lnTo>
                  <a:pt x="3673475" y="5283188"/>
                </a:lnTo>
                <a:cubicBezTo>
                  <a:pt x="3673475" y="5367363"/>
                  <a:pt x="3605238" y="5435600"/>
                  <a:pt x="3521063" y="5435600"/>
                </a:cubicBezTo>
                <a:lnTo>
                  <a:pt x="152412" y="5435600"/>
                </a:lnTo>
                <a:cubicBezTo>
                  <a:pt x="68237" y="5435600"/>
                  <a:pt x="0" y="5367363"/>
                  <a:pt x="0" y="5283188"/>
                </a:cubicBezTo>
                <a:lnTo>
                  <a:pt x="0" y="152412"/>
                </a:lnTo>
                <a:cubicBezTo>
                  <a:pt x="0" y="68237"/>
                  <a:pt x="68237" y="0"/>
                  <a:pt x="152412" y="0"/>
                </a:cubicBezTo>
                <a:close/>
              </a:path>
            </a:pathLst>
          </a:custGeom>
          <a:solidFill>
            <a:srgbClr val="BFBFBF">
              <a:alpha val="15000"/>
            </a:srgbClr>
          </a:solidFill>
          <a:ln w="8467">
            <a:solidFill>
              <a:srgbClr val="C8A876">
                <a:alpha val="30192"/>
              </a:srgbClr>
            </a:solidFill>
            <a:prstDash val="solid"/>
          </a:ln>
        </p:spPr>
      </p:sp>
      <p:sp>
        <p:nvSpPr>
          <p:cNvPr id="9582816" name="Shape 18"/>
          <p:cNvSpPr/>
          <p:nvPr/>
        </p:nvSpPr>
        <p:spPr bwMode="auto">
          <a:xfrm>
            <a:off x="4451349" y="1447878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 fill="norm" stroke="1" extrusionOk="0">
                <a:moveTo>
                  <a:pt x="114300" y="0"/>
                </a:moveTo>
                <a:lnTo>
                  <a:pt x="342900" y="0"/>
                </a:lnTo>
                <a:cubicBezTo>
                  <a:pt x="405984" y="0"/>
                  <a:pt x="457200" y="51216"/>
                  <a:pt x="457200" y="114300"/>
                </a:cubicBezTo>
                <a:lnTo>
                  <a:pt x="457200" y="342900"/>
                </a:lnTo>
                <a:cubicBezTo>
                  <a:pt x="457200" y="405984"/>
                  <a:pt x="405984" y="457200"/>
                  <a:pt x="342900" y="457200"/>
                </a:cubicBezTo>
                <a:lnTo>
                  <a:pt x="114300" y="457200"/>
                </a:lnTo>
                <a:cubicBezTo>
                  <a:pt x="51216" y="457200"/>
                  <a:pt x="0" y="405984"/>
                  <a:pt x="0" y="342900"/>
                </a:cubicBezTo>
                <a:lnTo>
                  <a:pt x="0" y="114300"/>
                </a:lnTo>
                <a:cubicBezTo>
                  <a:pt x="0" y="51216"/>
                  <a:pt x="51216" y="0"/>
                  <a:pt x="114300" y="0"/>
                </a:cubicBezTo>
                <a:close/>
              </a:path>
            </a:pathLst>
          </a:custGeom>
          <a:solidFill>
            <a:srgbClr val="C8A876"/>
          </a:solidFill>
          <a:ln/>
        </p:spPr>
      </p:sp>
      <p:sp>
        <p:nvSpPr>
          <p:cNvPr id="1277392158" name="Shape 19"/>
          <p:cNvSpPr/>
          <p:nvPr/>
        </p:nvSpPr>
        <p:spPr bwMode="auto">
          <a:xfrm>
            <a:off x="4565649" y="1562178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 fill="norm" stroke="1" extrusionOk="0">
                <a:moveTo>
                  <a:pt x="28530" y="6429"/>
                </a:moveTo>
                <a:cubicBezTo>
                  <a:pt x="28173" y="2768"/>
                  <a:pt x="25092" y="0"/>
                  <a:pt x="21431" y="0"/>
                </a:cubicBezTo>
                <a:cubicBezTo>
                  <a:pt x="17770" y="0"/>
                  <a:pt x="14689" y="2768"/>
                  <a:pt x="14288" y="6385"/>
                </a:cubicBezTo>
                <a:lnTo>
                  <a:pt x="7992" y="66839"/>
                </a:lnTo>
                <a:cubicBezTo>
                  <a:pt x="7412" y="69518"/>
                  <a:pt x="7144" y="72241"/>
                  <a:pt x="7144" y="74965"/>
                </a:cubicBezTo>
                <a:cubicBezTo>
                  <a:pt x="7144" y="95458"/>
                  <a:pt x="22815" y="112291"/>
                  <a:pt x="42863" y="114121"/>
                </a:cubicBezTo>
                <a:lnTo>
                  <a:pt x="42863" y="214313"/>
                </a:lnTo>
                <a:cubicBezTo>
                  <a:pt x="42863" y="222215"/>
                  <a:pt x="49247" y="228600"/>
                  <a:pt x="57150" y="228600"/>
                </a:cubicBezTo>
                <a:cubicBezTo>
                  <a:pt x="65053" y="228600"/>
                  <a:pt x="71438" y="222215"/>
                  <a:pt x="71438" y="214313"/>
                </a:cubicBezTo>
                <a:lnTo>
                  <a:pt x="71438" y="114121"/>
                </a:lnTo>
                <a:cubicBezTo>
                  <a:pt x="91485" y="112291"/>
                  <a:pt x="107156" y="95458"/>
                  <a:pt x="107156" y="74965"/>
                </a:cubicBezTo>
                <a:cubicBezTo>
                  <a:pt x="107156" y="72241"/>
                  <a:pt x="106888" y="69518"/>
                  <a:pt x="106308" y="66839"/>
                </a:cubicBezTo>
                <a:lnTo>
                  <a:pt x="99968" y="6385"/>
                </a:lnTo>
                <a:cubicBezTo>
                  <a:pt x="99611" y="2768"/>
                  <a:pt x="96530" y="0"/>
                  <a:pt x="92869" y="0"/>
                </a:cubicBezTo>
                <a:cubicBezTo>
                  <a:pt x="89208" y="0"/>
                  <a:pt x="86127" y="2768"/>
                  <a:pt x="85770" y="6429"/>
                </a:cubicBezTo>
                <a:lnTo>
                  <a:pt x="79697" y="66928"/>
                </a:lnTo>
                <a:cubicBezTo>
                  <a:pt x="79430" y="69473"/>
                  <a:pt x="77286" y="71438"/>
                  <a:pt x="74741" y="71438"/>
                </a:cubicBezTo>
                <a:cubicBezTo>
                  <a:pt x="72152" y="71438"/>
                  <a:pt x="70009" y="69473"/>
                  <a:pt x="69741" y="66883"/>
                </a:cubicBezTo>
                <a:lnTo>
                  <a:pt x="64249" y="6519"/>
                </a:lnTo>
                <a:cubicBezTo>
                  <a:pt x="63937" y="2813"/>
                  <a:pt x="60856" y="0"/>
                  <a:pt x="57150" y="0"/>
                </a:cubicBezTo>
                <a:cubicBezTo>
                  <a:pt x="53444" y="0"/>
                  <a:pt x="50363" y="2813"/>
                  <a:pt x="50051" y="6519"/>
                </a:cubicBezTo>
                <a:lnTo>
                  <a:pt x="44559" y="66883"/>
                </a:lnTo>
                <a:cubicBezTo>
                  <a:pt x="44336" y="69473"/>
                  <a:pt x="42148" y="71438"/>
                  <a:pt x="39559" y="71438"/>
                </a:cubicBezTo>
                <a:cubicBezTo>
                  <a:pt x="36969" y="71438"/>
                  <a:pt x="34826" y="69473"/>
                  <a:pt x="34603" y="66928"/>
                </a:cubicBezTo>
                <a:lnTo>
                  <a:pt x="28530" y="6429"/>
                </a:lnTo>
                <a:close/>
                <a:moveTo>
                  <a:pt x="200025" y="0"/>
                </a:moveTo>
                <a:cubicBezTo>
                  <a:pt x="192881" y="0"/>
                  <a:pt x="142875" y="14288"/>
                  <a:pt x="142875" y="78581"/>
                </a:cubicBezTo>
                <a:lnTo>
                  <a:pt x="142875" y="128588"/>
                </a:lnTo>
                <a:cubicBezTo>
                  <a:pt x="142875" y="144348"/>
                  <a:pt x="155689" y="157163"/>
                  <a:pt x="171450" y="157163"/>
                </a:cubicBezTo>
                <a:lnTo>
                  <a:pt x="185738" y="157163"/>
                </a:lnTo>
                <a:lnTo>
                  <a:pt x="185738" y="214313"/>
                </a:lnTo>
                <a:cubicBezTo>
                  <a:pt x="185738" y="222215"/>
                  <a:pt x="192122" y="228600"/>
                  <a:pt x="200025" y="228600"/>
                </a:cubicBezTo>
                <a:cubicBezTo>
                  <a:pt x="207928" y="228600"/>
                  <a:pt x="214313" y="222215"/>
                  <a:pt x="214313" y="214313"/>
                </a:cubicBezTo>
                <a:lnTo>
                  <a:pt x="214313" y="14288"/>
                </a:lnTo>
                <a:cubicBezTo>
                  <a:pt x="214313" y="6385"/>
                  <a:pt x="207928" y="0"/>
                  <a:pt x="200025" y="0"/>
                </a:cubicBezTo>
                <a:close/>
              </a:path>
            </a:pathLst>
          </a:custGeom>
          <a:solidFill>
            <a:srgbClr val="1A1A1A"/>
          </a:solidFill>
          <a:ln/>
        </p:spPr>
      </p:sp>
      <p:sp>
        <p:nvSpPr>
          <p:cNvPr id="1472156085" name="Text 20"/>
          <p:cNvSpPr/>
          <p:nvPr/>
        </p:nvSpPr>
        <p:spPr bwMode="auto">
          <a:xfrm>
            <a:off x="5022849" y="1524078"/>
            <a:ext cx="10287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  <a:defRPr/>
            </a:pPr>
            <a:r>
              <a:rPr lang="en-US" sz="1800" b="1">
                <a:solidFill>
                  <a:srgbClr val="EAE3D9"/>
                </a:solidFill>
                <a:latin typeface="思源宋体"/>
                <a:ea typeface="思源宋体"/>
                <a:cs typeface="思源宋体"/>
              </a:rPr>
              <a:t>传统美食</a:t>
            </a:r>
            <a:endParaRPr lang="en-US" sz="1600"/>
          </a:p>
        </p:txBody>
      </p:sp>
      <p:sp>
        <p:nvSpPr>
          <p:cNvPr id="1876076855" name="Shape 21"/>
          <p:cNvSpPr/>
          <p:nvPr/>
        </p:nvSpPr>
        <p:spPr bwMode="auto">
          <a:xfrm>
            <a:off x="4454524" y="2060653"/>
            <a:ext cx="3282950" cy="1397000"/>
          </a:xfrm>
          <a:custGeom>
            <a:avLst/>
            <a:gdLst/>
            <a:ahLst/>
            <a:cxnLst/>
            <a:rect l="l" t="t" r="r" b="b"/>
            <a:pathLst>
              <a:path w="3282950" h="1397000" fill="norm" stroke="1" extrusionOk="0">
                <a:moveTo>
                  <a:pt x="114303" y="0"/>
                </a:moveTo>
                <a:lnTo>
                  <a:pt x="3168647" y="0"/>
                </a:lnTo>
                <a:cubicBezTo>
                  <a:pt x="3231775" y="0"/>
                  <a:pt x="3282950" y="51175"/>
                  <a:pt x="3282950" y="114303"/>
                </a:cubicBezTo>
                <a:lnTo>
                  <a:pt x="3282950" y="1282697"/>
                </a:lnTo>
                <a:cubicBezTo>
                  <a:pt x="3282950" y="1345825"/>
                  <a:pt x="3231775" y="1397000"/>
                  <a:pt x="3168647" y="1397000"/>
                </a:cubicBezTo>
                <a:lnTo>
                  <a:pt x="114303" y="1397000"/>
                </a:lnTo>
                <a:cubicBezTo>
                  <a:pt x="51175" y="1397000"/>
                  <a:pt x="0" y="1345825"/>
                  <a:pt x="0" y="1282697"/>
                </a:cubicBezTo>
                <a:lnTo>
                  <a:pt x="0" y="114303"/>
                </a:lnTo>
                <a:cubicBezTo>
                  <a:pt x="0" y="51217"/>
                  <a:pt x="51217" y="0"/>
                  <a:pt x="114303" y="0"/>
                </a:cubicBezTo>
                <a:close/>
              </a:path>
            </a:pathLst>
          </a:custGeom>
          <a:solidFill>
            <a:srgbClr val="A42A28">
              <a:alpha val="15000"/>
            </a:srgbClr>
          </a:solidFill>
          <a:ln w="8467">
            <a:solidFill>
              <a:srgbClr val="C8A876">
                <a:alpha val="20000"/>
              </a:srgbClr>
            </a:solidFill>
            <a:prstDash val="solid"/>
          </a:ln>
        </p:spPr>
      </p:sp>
      <p:sp>
        <p:nvSpPr>
          <p:cNvPr id="908726649" name="Shape 22"/>
          <p:cNvSpPr/>
          <p:nvPr/>
        </p:nvSpPr>
        <p:spPr bwMode="auto">
          <a:xfrm>
            <a:off x="4624386" y="2292432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 fill="norm" stroke="1" extrusionOk="0">
                <a:moveTo>
                  <a:pt x="0" y="57150"/>
                </a:moveTo>
                <a:cubicBezTo>
                  <a:pt x="0" y="25608"/>
                  <a:pt x="25608" y="0"/>
                  <a:pt x="57150" y="0"/>
                </a:cubicBezTo>
                <a:cubicBezTo>
                  <a:pt x="88692" y="0"/>
                  <a:pt x="114300" y="25608"/>
                  <a:pt x="114300" y="57150"/>
                </a:cubicBezTo>
                <a:cubicBezTo>
                  <a:pt x="114300" y="88692"/>
                  <a:pt x="88692" y="114300"/>
                  <a:pt x="57150" y="114300"/>
                </a:cubicBezTo>
                <a:cubicBezTo>
                  <a:pt x="25608" y="114300"/>
                  <a:pt x="0" y="88692"/>
                  <a:pt x="0" y="57150"/>
                </a:cubicBezTo>
                <a:close/>
              </a:path>
            </a:pathLst>
          </a:custGeom>
          <a:solidFill>
            <a:srgbClr val="C8A876"/>
          </a:solidFill>
          <a:ln/>
        </p:spPr>
      </p:sp>
      <p:sp>
        <p:nvSpPr>
          <p:cNvPr id="1889393550" name="Text 23"/>
          <p:cNvSpPr/>
          <p:nvPr/>
        </p:nvSpPr>
        <p:spPr bwMode="auto">
          <a:xfrm>
            <a:off x="4752974" y="2216232"/>
            <a:ext cx="29146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350" b="1">
                <a:solidFill>
                  <a:srgbClr val="C8A876"/>
                </a:solidFill>
                <a:latin typeface="思源宋体"/>
                <a:ea typeface="思源宋体"/>
                <a:cs typeface="思源宋体"/>
              </a:rPr>
              <a:t>包饺子 · 包汤圆</a:t>
            </a:r>
            <a:endParaRPr lang="en-US" sz="1600"/>
          </a:p>
        </p:txBody>
      </p:sp>
      <p:sp>
        <p:nvSpPr>
          <p:cNvPr id="820366324" name="Text 24"/>
          <p:cNvSpPr/>
          <p:nvPr/>
        </p:nvSpPr>
        <p:spPr bwMode="auto">
          <a:xfrm>
            <a:off x="4610099" y="2559132"/>
            <a:ext cx="3048000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rgbClr val="EAE3D9">
                    <a:alpha val="90000"/>
                  </a:srgbClr>
                </a:solidFill>
                <a:latin typeface="MiSans"/>
                <a:ea typeface="MiSans"/>
                <a:cs typeface="MiSans"/>
              </a:rPr>
              <a:t>设置"新春厨神大比拼"，团队分组进行包饺子、包汤圆比赛，评选最佳口味、最佳创意等奖项。</a:t>
            </a:r>
            <a:endParaRPr lang="en-US" sz="1600"/>
          </a:p>
        </p:txBody>
      </p:sp>
      <p:sp>
        <p:nvSpPr>
          <p:cNvPr id="540604463" name="Shape 25"/>
          <p:cNvSpPr/>
          <p:nvPr/>
        </p:nvSpPr>
        <p:spPr bwMode="auto">
          <a:xfrm>
            <a:off x="4454524" y="3578305"/>
            <a:ext cx="3282950" cy="1397000"/>
          </a:xfrm>
          <a:custGeom>
            <a:avLst/>
            <a:gdLst/>
            <a:ahLst/>
            <a:cxnLst/>
            <a:rect l="l" t="t" r="r" b="b"/>
            <a:pathLst>
              <a:path w="3282950" h="1397000" fill="norm" stroke="1" extrusionOk="0">
                <a:moveTo>
                  <a:pt x="114303" y="0"/>
                </a:moveTo>
                <a:lnTo>
                  <a:pt x="3168647" y="0"/>
                </a:lnTo>
                <a:cubicBezTo>
                  <a:pt x="3231775" y="0"/>
                  <a:pt x="3282950" y="51175"/>
                  <a:pt x="3282950" y="114303"/>
                </a:cubicBezTo>
                <a:lnTo>
                  <a:pt x="3282950" y="1282697"/>
                </a:lnTo>
                <a:cubicBezTo>
                  <a:pt x="3282950" y="1345825"/>
                  <a:pt x="3231775" y="1397000"/>
                  <a:pt x="3168647" y="1397000"/>
                </a:cubicBezTo>
                <a:lnTo>
                  <a:pt x="114303" y="1397000"/>
                </a:lnTo>
                <a:cubicBezTo>
                  <a:pt x="51175" y="1397000"/>
                  <a:pt x="0" y="1345825"/>
                  <a:pt x="0" y="1282697"/>
                </a:cubicBezTo>
                <a:lnTo>
                  <a:pt x="0" y="114303"/>
                </a:lnTo>
                <a:cubicBezTo>
                  <a:pt x="0" y="51217"/>
                  <a:pt x="51217" y="0"/>
                  <a:pt x="114303" y="0"/>
                </a:cubicBezTo>
                <a:close/>
              </a:path>
            </a:pathLst>
          </a:custGeom>
          <a:solidFill>
            <a:srgbClr val="A42A28">
              <a:alpha val="15000"/>
            </a:srgbClr>
          </a:solidFill>
          <a:ln w="8467">
            <a:solidFill>
              <a:srgbClr val="C8A876">
                <a:alpha val="20000"/>
              </a:srgbClr>
            </a:solidFill>
            <a:prstDash val="solid"/>
          </a:ln>
        </p:spPr>
      </p:sp>
      <p:sp>
        <p:nvSpPr>
          <p:cNvPr id="1944549164" name="Shape 26"/>
          <p:cNvSpPr/>
          <p:nvPr/>
        </p:nvSpPr>
        <p:spPr bwMode="auto">
          <a:xfrm>
            <a:off x="4624386" y="3810078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 fill="norm" stroke="1" extrusionOk="0">
                <a:moveTo>
                  <a:pt x="0" y="57150"/>
                </a:moveTo>
                <a:cubicBezTo>
                  <a:pt x="0" y="25608"/>
                  <a:pt x="25608" y="0"/>
                  <a:pt x="57150" y="0"/>
                </a:cubicBezTo>
                <a:cubicBezTo>
                  <a:pt x="88692" y="0"/>
                  <a:pt x="114300" y="25608"/>
                  <a:pt x="114300" y="57150"/>
                </a:cubicBezTo>
                <a:cubicBezTo>
                  <a:pt x="114300" y="88692"/>
                  <a:pt x="88692" y="114300"/>
                  <a:pt x="57150" y="114300"/>
                </a:cubicBezTo>
                <a:cubicBezTo>
                  <a:pt x="25608" y="114300"/>
                  <a:pt x="0" y="88692"/>
                  <a:pt x="0" y="57150"/>
                </a:cubicBezTo>
                <a:close/>
              </a:path>
            </a:pathLst>
          </a:custGeom>
          <a:solidFill>
            <a:srgbClr val="C8A876"/>
          </a:solidFill>
          <a:ln/>
        </p:spPr>
      </p:sp>
      <p:sp>
        <p:nvSpPr>
          <p:cNvPr id="675461544" name="Text 27"/>
          <p:cNvSpPr/>
          <p:nvPr/>
        </p:nvSpPr>
        <p:spPr bwMode="auto">
          <a:xfrm>
            <a:off x="4752974" y="3733878"/>
            <a:ext cx="29146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350" b="1">
                <a:solidFill>
                  <a:srgbClr val="C8A876"/>
                </a:solidFill>
                <a:latin typeface="思源宋体"/>
                <a:ea typeface="思源宋体"/>
                <a:cs typeface="思源宋体"/>
              </a:rPr>
              <a:t>糖画 · 糖葫芦</a:t>
            </a:r>
            <a:endParaRPr lang="en-US" sz="1600"/>
          </a:p>
        </p:txBody>
      </p:sp>
      <p:sp>
        <p:nvSpPr>
          <p:cNvPr id="1051270648" name="Text 28"/>
          <p:cNvSpPr/>
          <p:nvPr/>
        </p:nvSpPr>
        <p:spPr bwMode="auto">
          <a:xfrm>
            <a:off x="4610099" y="4076778"/>
            <a:ext cx="3048000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rgbClr val="EAE3D9">
                    <a:alpha val="90000"/>
                  </a:srgbClr>
                </a:solidFill>
                <a:latin typeface="MiSans"/>
                <a:ea typeface="MiSans"/>
                <a:cs typeface="MiSans"/>
              </a:rPr>
              <a:t>邀请非遗传承人现场展示糖画制作，参与者可体验绘制糖画，品尝甜蜜糖葫芦，感受童年年味。</a:t>
            </a:r>
            <a:endParaRPr lang="en-US" sz="1600"/>
          </a:p>
        </p:txBody>
      </p:sp>
      <p:sp>
        <p:nvSpPr>
          <p:cNvPr id="1330286440" name="Shape 29"/>
          <p:cNvSpPr/>
          <p:nvPr/>
        </p:nvSpPr>
        <p:spPr bwMode="auto">
          <a:xfrm>
            <a:off x="4454524" y="5095957"/>
            <a:ext cx="3282950" cy="1397000"/>
          </a:xfrm>
          <a:custGeom>
            <a:avLst/>
            <a:gdLst/>
            <a:ahLst/>
            <a:cxnLst/>
            <a:rect l="l" t="t" r="r" b="b"/>
            <a:pathLst>
              <a:path w="3282950" h="1397000" fill="norm" stroke="1" extrusionOk="0">
                <a:moveTo>
                  <a:pt x="114303" y="0"/>
                </a:moveTo>
                <a:lnTo>
                  <a:pt x="3168647" y="0"/>
                </a:lnTo>
                <a:cubicBezTo>
                  <a:pt x="3231775" y="0"/>
                  <a:pt x="3282950" y="51175"/>
                  <a:pt x="3282950" y="114303"/>
                </a:cubicBezTo>
                <a:lnTo>
                  <a:pt x="3282950" y="1282697"/>
                </a:lnTo>
                <a:cubicBezTo>
                  <a:pt x="3282950" y="1345825"/>
                  <a:pt x="3231775" y="1397000"/>
                  <a:pt x="3168647" y="1397000"/>
                </a:cubicBezTo>
                <a:lnTo>
                  <a:pt x="114303" y="1397000"/>
                </a:lnTo>
                <a:cubicBezTo>
                  <a:pt x="51175" y="1397000"/>
                  <a:pt x="0" y="1345825"/>
                  <a:pt x="0" y="1282697"/>
                </a:cubicBezTo>
                <a:lnTo>
                  <a:pt x="0" y="114303"/>
                </a:lnTo>
                <a:cubicBezTo>
                  <a:pt x="0" y="51217"/>
                  <a:pt x="51217" y="0"/>
                  <a:pt x="114303" y="0"/>
                </a:cubicBezTo>
                <a:close/>
              </a:path>
            </a:pathLst>
          </a:custGeom>
          <a:solidFill>
            <a:srgbClr val="A42A28">
              <a:alpha val="15000"/>
            </a:srgbClr>
          </a:solidFill>
          <a:ln w="8467">
            <a:solidFill>
              <a:srgbClr val="C8A876">
                <a:alpha val="20000"/>
              </a:srgbClr>
            </a:solidFill>
            <a:prstDash val="solid"/>
          </a:ln>
        </p:spPr>
      </p:sp>
      <p:sp>
        <p:nvSpPr>
          <p:cNvPr id="1638949970" name="Shape 30"/>
          <p:cNvSpPr/>
          <p:nvPr/>
        </p:nvSpPr>
        <p:spPr bwMode="auto">
          <a:xfrm>
            <a:off x="4624386" y="5327730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 fill="norm" stroke="1" extrusionOk="0">
                <a:moveTo>
                  <a:pt x="0" y="57150"/>
                </a:moveTo>
                <a:cubicBezTo>
                  <a:pt x="0" y="25608"/>
                  <a:pt x="25608" y="0"/>
                  <a:pt x="57150" y="0"/>
                </a:cubicBezTo>
                <a:cubicBezTo>
                  <a:pt x="88692" y="0"/>
                  <a:pt x="114300" y="25608"/>
                  <a:pt x="114300" y="57150"/>
                </a:cubicBezTo>
                <a:cubicBezTo>
                  <a:pt x="114300" y="88692"/>
                  <a:pt x="88692" y="114300"/>
                  <a:pt x="57150" y="114300"/>
                </a:cubicBezTo>
                <a:cubicBezTo>
                  <a:pt x="25608" y="114300"/>
                  <a:pt x="0" y="88692"/>
                  <a:pt x="0" y="57150"/>
                </a:cubicBezTo>
                <a:close/>
              </a:path>
            </a:pathLst>
          </a:custGeom>
          <a:solidFill>
            <a:srgbClr val="C8A876"/>
          </a:solidFill>
          <a:ln/>
        </p:spPr>
      </p:sp>
      <p:sp>
        <p:nvSpPr>
          <p:cNvPr id="1063386801" name="Text 31"/>
          <p:cNvSpPr/>
          <p:nvPr/>
        </p:nvSpPr>
        <p:spPr bwMode="auto">
          <a:xfrm>
            <a:off x="4752974" y="5251530"/>
            <a:ext cx="29146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350" b="1">
                <a:solidFill>
                  <a:srgbClr val="C8A876"/>
                </a:solidFill>
                <a:latin typeface="思源宋体"/>
                <a:ea typeface="思源宋体"/>
                <a:cs typeface="思源宋体"/>
              </a:rPr>
              <a:t>年货小吃集市</a:t>
            </a:r>
            <a:endParaRPr lang="en-US" sz="1600"/>
          </a:p>
        </p:txBody>
      </p:sp>
      <p:sp>
        <p:nvSpPr>
          <p:cNvPr id="1698181049" name="Text 32"/>
          <p:cNvSpPr/>
          <p:nvPr/>
        </p:nvSpPr>
        <p:spPr bwMode="auto">
          <a:xfrm>
            <a:off x="4610099" y="5594434"/>
            <a:ext cx="3048000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rgbClr val="EAE3D9">
                    <a:alpha val="90000"/>
                  </a:srgbClr>
                </a:solidFill>
                <a:latin typeface="MiSans"/>
                <a:ea typeface="MiSans"/>
                <a:cs typeface="MiSans"/>
              </a:rPr>
              <a:t>打造年货小吃摊位：爆米花、打年糕、豆腐脑等地道年味小吃，让参与者尽享美食盛宴。</a:t>
            </a:r>
            <a:endParaRPr lang="en-US" sz="1600"/>
          </a:p>
        </p:txBody>
      </p:sp>
      <p:sp>
        <p:nvSpPr>
          <p:cNvPr id="1255630843" name="Shape 33"/>
          <p:cNvSpPr/>
          <p:nvPr/>
        </p:nvSpPr>
        <p:spPr bwMode="auto">
          <a:xfrm>
            <a:off x="8131174" y="1254205"/>
            <a:ext cx="3673475" cy="5435600"/>
          </a:xfrm>
          <a:custGeom>
            <a:avLst/>
            <a:gdLst/>
            <a:ahLst/>
            <a:cxnLst/>
            <a:rect l="l" t="t" r="r" b="b"/>
            <a:pathLst>
              <a:path w="3673475" h="5435600" fill="norm" stroke="1" extrusionOk="0">
                <a:moveTo>
                  <a:pt x="152412" y="0"/>
                </a:moveTo>
                <a:lnTo>
                  <a:pt x="3521063" y="0"/>
                </a:lnTo>
                <a:cubicBezTo>
                  <a:pt x="3605238" y="0"/>
                  <a:pt x="3673475" y="68237"/>
                  <a:pt x="3673475" y="152412"/>
                </a:cubicBezTo>
                <a:lnTo>
                  <a:pt x="3673475" y="5283188"/>
                </a:lnTo>
                <a:cubicBezTo>
                  <a:pt x="3673475" y="5367363"/>
                  <a:pt x="3605238" y="5435600"/>
                  <a:pt x="3521063" y="5435600"/>
                </a:cubicBezTo>
                <a:lnTo>
                  <a:pt x="152412" y="5435600"/>
                </a:lnTo>
                <a:cubicBezTo>
                  <a:pt x="68237" y="5435600"/>
                  <a:pt x="0" y="5367363"/>
                  <a:pt x="0" y="5283188"/>
                </a:cubicBezTo>
                <a:lnTo>
                  <a:pt x="0" y="152412"/>
                </a:lnTo>
                <a:cubicBezTo>
                  <a:pt x="0" y="68237"/>
                  <a:pt x="68237" y="0"/>
                  <a:pt x="152412" y="0"/>
                </a:cubicBezTo>
                <a:close/>
              </a:path>
            </a:pathLst>
          </a:custGeom>
          <a:solidFill>
            <a:srgbClr val="4A676B">
              <a:alpha val="40000"/>
            </a:srgbClr>
          </a:solidFill>
          <a:ln w="8467">
            <a:solidFill>
              <a:srgbClr val="C8A876">
                <a:alpha val="30192"/>
              </a:srgbClr>
            </a:solidFill>
            <a:prstDash val="solid"/>
          </a:ln>
        </p:spPr>
      </p:sp>
      <p:sp>
        <p:nvSpPr>
          <p:cNvPr id="506847961" name="Shape 34"/>
          <p:cNvSpPr/>
          <p:nvPr/>
        </p:nvSpPr>
        <p:spPr bwMode="auto">
          <a:xfrm>
            <a:off x="8324849" y="1447878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 fill="norm" stroke="1" extrusionOk="0">
                <a:moveTo>
                  <a:pt x="114300" y="0"/>
                </a:moveTo>
                <a:lnTo>
                  <a:pt x="342900" y="0"/>
                </a:lnTo>
                <a:cubicBezTo>
                  <a:pt x="405984" y="0"/>
                  <a:pt x="457200" y="51216"/>
                  <a:pt x="457200" y="114300"/>
                </a:cubicBezTo>
                <a:lnTo>
                  <a:pt x="457200" y="342900"/>
                </a:lnTo>
                <a:cubicBezTo>
                  <a:pt x="457200" y="405984"/>
                  <a:pt x="405984" y="457200"/>
                  <a:pt x="342900" y="457200"/>
                </a:cubicBezTo>
                <a:lnTo>
                  <a:pt x="114300" y="457200"/>
                </a:lnTo>
                <a:cubicBezTo>
                  <a:pt x="51216" y="457200"/>
                  <a:pt x="0" y="405984"/>
                  <a:pt x="0" y="342900"/>
                </a:cubicBezTo>
                <a:lnTo>
                  <a:pt x="0" y="114300"/>
                </a:lnTo>
                <a:cubicBezTo>
                  <a:pt x="0" y="51216"/>
                  <a:pt x="51216" y="0"/>
                  <a:pt x="114300" y="0"/>
                </a:cubicBezTo>
                <a:close/>
              </a:path>
            </a:pathLst>
          </a:custGeom>
          <a:solidFill>
            <a:srgbClr val="A42A28"/>
          </a:solidFill>
          <a:ln/>
        </p:spPr>
      </p:sp>
      <p:sp>
        <p:nvSpPr>
          <p:cNvPr id="1091885107" name="Shape 35"/>
          <p:cNvSpPr/>
          <p:nvPr/>
        </p:nvSpPr>
        <p:spPr bwMode="auto">
          <a:xfrm>
            <a:off x="8410574" y="1562178"/>
            <a:ext cx="285750" cy="228600"/>
          </a:xfrm>
          <a:custGeom>
            <a:avLst/>
            <a:gdLst/>
            <a:ahLst/>
            <a:cxnLst/>
            <a:rect l="l" t="t" r="r" b="b"/>
            <a:pathLst>
              <a:path w="285750" h="228600" fill="norm" stroke="1" extrusionOk="0">
                <a:moveTo>
                  <a:pt x="200025" y="28575"/>
                </a:moveTo>
                <a:cubicBezTo>
                  <a:pt x="247352" y="28575"/>
                  <a:pt x="285750" y="66973"/>
                  <a:pt x="285750" y="114300"/>
                </a:cubicBezTo>
                <a:cubicBezTo>
                  <a:pt x="285750" y="161627"/>
                  <a:pt x="247352" y="200025"/>
                  <a:pt x="200025" y="200025"/>
                </a:cubicBezTo>
                <a:lnTo>
                  <a:pt x="85725" y="200025"/>
                </a:lnTo>
                <a:cubicBezTo>
                  <a:pt x="38398" y="200025"/>
                  <a:pt x="0" y="161627"/>
                  <a:pt x="0" y="114300"/>
                </a:cubicBezTo>
                <a:cubicBezTo>
                  <a:pt x="0" y="66973"/>
                  <a:pt x="38398" y="28575"/>
                  <a:pt x="85725" y="28575"/>
                </a:cubicBezTo>
                <a:lnTo>
                  <a:pt x="200025" y="28575"/>
                </a:lnTo>
                <a:close/>
                <a:moveTo>
                  <a:pt x="85725" y="78581"/>
                </a:moveTo>
                <a:cubicBezTo>
                  <a:pt x="79787" y="78581"/>
                  <a:pt x="75009" y="83359"/>
                  <a:pt x="75009" y="89297"/>
                </a:cubicBezTo>
                <a:lnTo>
                  <a:pt x="75009" y="103584"/>
                </a:lnTo>
                <a:lnTo>
                  <a:pt x="60722" y="103584"/>
                </a:lnTo>
                <a:cubicBezTo>
                  <a:pt x="54784" y="103584"/>
                  <a:pt x="50006" y="108362"/>
                  <a:pt x="50006" y="114300"/>
                </a:cubicBezTo>
                <a:cubicBezTo>
                  <a:pt x="50006" y="120238"/>
                  <a:pt x="54784" y="125016"/>
                  <a:pt x="60722" y="125016"/>
                </a:cubicBezTo>
                <a:lnTo>
                  <a:pt x="75009" y="125016"/>
                </a:lnTo>
                <a:lnTo>
                  <a:pt x="75009" y="139303"/>
                </a:lnTo>
                <a:cubicBezTo>
                  <a:pt x="75009" y="145241"/>
                  <a:pt x="79787" y="150019"/>
                  <a:pt x="85725" y="150019"/>
                </a:cubicBezTo>
                <a:cubicBezTo>
                  <a:pt x="91663" y="150019"/>
                  <a:pt x="96441" y="145241"/>
                  <a:pt x="96441" y="139303"/>
                </a:cubicBezTo>
                <a:lnTo>
                  <a:pt x="96441" y="125016"/>
                </a:lnTo>
                <a:lnTo>
                  <a:pt x="110728" y="125016"/>
                </a:lnTo>
                <a:cubicBezTo>
                  <a:pt x="116666" y="125016"/>
                  <a:pt x="121444" y="120238"/>
                  <a:pt x="121444" y="114300"/>
                </a:cubicBezTo>
                <a:cubicBezTo>
                  <a:pt x="121444" y="108362"/>
                  <a:pt x="116666" y="103584"/>
                  <a:pt x="110728" y="103584"/>
                </a:cubicBezTo>
                <a:lnTo>
                  <a:pt x="96441" y="103584"/>
                </a:lnTo>
                <a:lnTo>
                  <a:pt x="96441" y="89297"/>
                </a:lnTo>
                <a:cubicBezTo>
                  <a:pt x="96441" y="83359"/>
                  <a:pt x="91663" y="78581"/>
                  <a:pt x="85725" y="78581"/>
                </a:cubicBezTo>
                <a:close/>
                <a:moveTo>
                  <a:pt x="192881" y="121444"/>
                </a:moveTo>
                <a:cubicBezTo>
                  <a:pt x="184996" y="121444"/>
                  <a:pt x="178594" y="127846"/>
                  <a:pt x="178594" y="135731"/>
                </a:cubicBezTo>
                <a:cubicBezTo>
                  <a:pt x="178594" y="143617"/>
                  <a:pt x="184996" y="150019"/>
                  <a:pt x="192881" y="150019"/>
                </a:cubicBezTo>
                <a:cubicBezTo>
                  <a:pt x="200767" y="150019"/>
                  <a:pt x="207169" y="143617"/>
                  <a:pt x="207169" y="135731"/>
                </a:cubicBezTo>
                <a:cubicBezTo>
                  <a:pt x="207169" y="127846"/>
                  <a:pt x="200767" y="121444"/>
                  <a:pt x="192881" y="121444"/>
                </a:cubicBezTo>
                <a:close/>
                <a:moveTo>
                  <a:pt x="221456" y="78581"/>
                </a:moveTo>
                <a:cubicBezTo>
                  <a:pt x="213571" y="78581"/>
                  <a:pt x="207169" y="84983"/>
                  <a:pt x="207169" y="92869"/>
                </a:cubicBezTo>
                <a:cubicBezTo>
                  <a:pt x="207169" y="100754"/>
                  <a:pt x="213571" y="107156"/>
                  <a:pt x="221456" y="107156"/>
                </a:cubicBezTo>
                <a:cubicBezTo>
                  <a:pt x="229342" y="107156"/>
                  <a:pt x="235744" y="100754"/>
                  <a:pt x="235744" y="92869"/>
                </a:cubicBezTo>
                <a:cubicBezTo>
                  <a:pt x="235744" y="84983"/>
                  <a:pt x="229342" y="78581"/>
                  <a:pt x="221456" y="78581"/>
                </a:cubicBezTo>
                <a:close/>
              </a:path>
            </a:pathLst>
          </a:custGeom>
          <a:solidFill>
            <a:srgbClr val="EAE3D9"/>
          </a:solidFill>
          <a:ln/>
        </p:spPr>
      </p:sp>
      <p:sp>
        <p:nvSpPr>
          <p:cNvPr id="344081579" name="Text 36"/>
          <p:cNvSpPr/>
          <p:nvPr/>
        </p:nvSpPr>
        <p:spPr bwMode="auto">
          <a:xfrm>
            <a:off x="8896349" y="1524078"/>
            <a:ext cx="10287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  <a:defRPr/>
            </a:pPr>
            <a:r>
              <a:rPr lang="en-US" sz="1800" b="1">
                <a:solidFill>
                  <a:srgbClr val="EAE3D9"/>
                </a:solidFill>
                <a:latin typeface="思源宋体"/>
                <a:ea typeface="思源宋体"/>
                <a:cs typeface="思源宋体"/>
              </a:rPr>
              <a:t>民俗游戏</a:t>
            </a:r>
            <a:endParaRPr lang="en-US" sz="1600"/>
          </a:p>
        </p:txBody>
      </p:sp>
      <p:sp>
        <p:nvSpPr>
          <p:cNvPr id="790073038" name="Shape 37"/>
          <p:cNvSpPr/>
          <p:nvPr/>
        </p:nvSpPr>
        <p:spPr bwMode="auto">
          <a:xfrm>
            <a:off x="8343900" y="2074146"/>
            <a:ext cx="38100" cy="990600"/>
          </a:xfrm>
          <a:custGeom>
            <a:avLst/>
            <a:gdLst/>
            <a:ahLst/>
            <a:cxnLst/>
            <a:rect l="l" t="t" r="r" b="b"/>
            <a:pathLst>
              <a:path w="38100" h="990600" fill="norm" stroke="1" extrusionOk="0">
                <a:moveTo>
                  <a:pt x="0" y="0"/>
                </a:moveTo>
                <a:lnTo>
                  <a:pt x="38100" y="0"/>
                </a:lnTo>
                <a:lnTo>
                  <a:pt x="38100" y="990600"/>
                </a:lnTo>
                <a:lnTo>
                  <a:pt x="0" y="990600"/>
                </a:lnTo>
                <a:lnTo>
                  <a:pt x="0" y="0"/>
                </a:lnTo>
                <a:close/>
              </a:path>
            </a:pathLst>
          </a:custGeom>
          <a:solidFill>
            <a:srgbClr val="C8A876"/>
          </a:solidFill>
          <a:ln/>
        </p:spPr>
      </p:sp>
      <p:sp>
        <p:nvSpPr>
          <p:cNvPr id="1024338370" name="Text 38"/>
          <p:cNvSpPr/>
          <p:nvPr/>
        </p:nvSpPr>
        <p:spPr bwMode="auto">
          <a:xfrm>
            <a:off x="8515350" y="2150347"/>
            <a:ext cx="31813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350" b="1">
                <a:solidFill>
                  <a:srgbClr val="C8A876"/>
                </a:solidFill>
                <a:latin typeface="思源宋体"/>
                <a:ea typeface="思源宋体"/>
                <a:cs typeface="思源宋体"/>
              </a:rPr>
              <a:t>投壶 · 蹴鞠</a:t>
            </a:r>
            <a:endParaRPr lang="en-US" sz="1600"/>
          </a:p>
        </p:txBody>
      </p:sp>
      <p:sp>
        <p:nvSpPr>
          <p:cNvPr id="1063573047" name="Text 39"/>
          <p:cNvSpPr/>
          <p:nvPr/>
        </p:nvSpPr>
        <p:spPr bwMode="auto">
          <a:xfrm>
            <a:off x="8515350" y="2493247"/>
            <a:ext cx="3171825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rgbClr val="EAE3D9">
                    <a:alpha val="90000"/>
                  </a:srgbClr>
                </a:solidFill>
                <a:latin typeface="MiSans"/>
                <a:ea typeface="MiSans"/>
                <a:cs typeface="MiSans"/>
              </a:rPr>
              <a:t>还原古代士大夫宴饮时的礼仪游戏，设置投壶体验区，考验参与者的手眼协调能力。</a:t>
            </a:r>
            <a:endParaRPr lang="en-US" sz="1600"/>
          </a:p>
        </p:txBody>
      </p:sp>
      <p:sp>
        <p:nvSpPr>
          <p:cNvPr id="357545846" name="Shape 40"/>
          <p:cNvSpPr/>
          <p:nvPr/>
        </p:nvSpPr>
        <p:spPr bwMode="auto">
          <a:xfrm>
            <a:off x="8343900" y="3212385"/>
            <a:ext cx="38100" cy="990600"/>
          </a:xfrm>
          <a:custGeom>
            <a:avLst/>
            <a:gdLst/>
            <a:ahLst/>
            <a:cxnLst/>
            <a:rect l="l" t="t" r="r" b="b"/>
            <a:pathLst>
              <a:path w="38100" h="990600" fill="norm" stroke="1" extrusionOk="0">
                <a:moveTo>
                  <a:pt x="0" y="0"/>
                </a:moveTo>
                <a:lnTo>
                  <a:pt x="38100" y="0"/>
                </a:lnTo>
                <a:lnTo>
                  <a:pt x="38100" y="990600"/>
                </a:lnTo>
                <a:lnTo>
                  <a:pt x="0" y="990600"/>
                </a:lnTo>
                <a:lnTo>
                  <a:pt x="0" y="0"/>
                </a:lnTo>
                <a:close/>
              </a:path>
            </a:pathLst>
          </a:custGeom>
          <a:solidFill>
            <a:srgbClr val="A42A28"/>
          </a:solidFill>
          <a:ln/>
        </p:spPr>
      </p:sp>
      <p:sp>
        <p:nvSpPr>
          <p:cNvPr id="730893526" name="Text 41"/>
          <p:cNvSpPr/>
          <p:nvPr/>
        </p:nvSpPr>
        <p:spPr bwMode="auto">
          <a:xfrm>
            <a:off x="8515350" y="3288585"/>
            <a:ext cx="31813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350" b="1">
                <a:solidFill>
                  <a:srgbClr val="C8A876"/>
                </a:solidFill>
                <a:latin typeface="思源宋体"/>
                <a:ea typeface="思源宋体"/>
                <a:cs typeface="思源宋体"/>
              </a:rPr>
              <a:t>猜谜语 · 对对联</a:t>
            </a:r>
            <a:endParaRPr lang="en-US" sz="1600"/>
          </a:p>
        </p:txBody>
      </p:sp>
      <p:sp>
        <p:nvSpPr>
          <p:cNvPr id="2118282084" name="Text 42"/>
          <p:cNvSpPr/>
          <p:nvPr/>
        </p:nvSpPr>
        <p:spPr bwMode="auto">
          <a:xfrm>
            <a:off x="8515350" y="3631485"/>
            <a:ext cx="3171825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rgbClr val="EAE3D9">
                    <a:alpha val="90000"/>
                  </a:srgbClr>
                </a:solidFill>
                <a:latin typeface="MiSans"/>
                <a:ea typeface="MiSans"/>
                <a:cs typeface="MiSans"/>
              </a:rPr>
              <a:t>悬挂灯笼和谜语卡片，参与者可竞猜谜语，对出下联，答对者可获得小礼品。</a:t>
            </a:r>
            <a:endParaRPr lang="en-US" sz="1600"/>
          </a:p>
        </p:txBody>
      </p:sp>
      <p:sp>
        <p:nvSpPr>
          <p:cNvPr id="1210374532" name="Shape 43"/>
          <p:cNvSpPr/>
          <p:nvPr/>
        </p:nvSpPr>
        <p:spPr bwMode="auto">
          <a:xfrm>
            <a:off x="8343900" y="4350622"/>
            <a:ext cx="38100" cy="990600"/>
          </a:xfrm>
          <a:custGeom>
            <a:avLst/>
            <a:gdLst/>
            <a:ahLst/>
            <a:cxnLst/>
            <a:rect l="l" t="t" r="r" b="b"/>
            <a:pathLst>
              <a:path w="38100" h="990600" fill="norm" stroke="1" extrusionOk="0">
                <a:moveTo>
                  <a:pt x="0" y="0"/>
                </a:moveTo>
                <a:lnTo>
                  <a:pt x="38100" y="0"/>
                </a:lnTo>
                <a:lnTo>
                  <a:pt x="38100" y="990600"/>
                </a:lnTo>
                <a:lnTo>
                  <a:pt x="0" y="990600"/>
                </a:lnTo>
                <a:lnTo>
                  <a:pt x="0" y="0"/>
                </a:lnTo>
                <a:close/>
              </a:path>
            </a:pathLst>
          </a:custGeom>
          <a:solidFill>
            <a:srgbClr val="C8A876"/>
          </a:solidFill>
          <a:ln/>
        </p:spPr>
      </p:sp>
      <p:sp>
        <p:nvSpPr>
          <p:cNvPr id="2080661326" name="Text 44"/>
          <p:cNvSpPr/>
          <p:nvPr/>
        </p:nvSpPr>
        <p:spPr bwMode="auto">
          <a:xfrm>
            <a:off x="8515350" y="4426822"/>
            <a:ext cx="31813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350" b="1">
                <a:solidFill>
                  <a:srgbClr val="C8A876"/>
                </a:solidFill>
                <a:latin typeface="思源宋体"/>
                <a:ea typeface="思源宋体"/>
                <a:cs typeface="思源宋体"/>
              </a:rPr>
              <a:t>套圈 · 夹元宝</a:t>
            </a:r>
            <a:endParaRPr lang="en-US" sz="1600"/>
          </a:p>
        </p:txBody>
      </p:sp>
      <p:sp>
        <p:nvSpPr>
          <p:cNvPr id="1091562683" name="Text 45"/>
          <p:cNvSpPr/>
          <p:nvPr/>
        </p:nvSpPr>
        <p:spPr bwMode="auto">
          <a:xfrm>
            <a:off x="8515350" y="4769722"/>
            <a:ext cx="3171825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rgbClr val="EAE3D9">
                    <a:alpha val="90000"/>
                  </a:srgbClr>
                </a:solidFill>
                <a:latin typeface="MiSans"/>
                <a:ea typeface="MiSans"/>
                <a:cs typeface="MiSans"/>
              </a:rPr>
              <a:t>设置趣味游戏区，套圈、夹元宝等经典游戏，让参与者重温童年过年的欢乐时光。</a:t>
            </a:r>
            <a:endParaRPr lang="en-US" sz="1600"/>
          </a:p>
        </p:txBody>
      </p:sp>
      <p:sp>
        <p:nvSpPr>
          <p:cNvPr id="1036638125" name="Shape 46"/>
          <p:cNvSpPr/>
          <p:nvPr/>
        </p:nvSpPr>
        <p:spPr bwMode="auto">
          <a:xfrm>
            <a:off x="8343900" y="5488860"/>
            <a:ext cx="38100" cy="990600"/>
          </a:xfrm>
          <a:custGeom>
            <a:avLst/>
            <a:gdLst/>
            <a:ahLst/>
            <a:cxnLst/>
            <a:rect l="l" t="t" r="r" b="b"/>
            <a:pathLst>
              <a:path w="38100" h="990600" fill="norm" stroke="1" extrusionOk="0">
                <a:moveTo>
                  <a:pt x="0" y="0"/>
                </a:moveTo>
                <a:lnTo>
                  <a:pt x="38100" y="0"/>
                </a:lnTo>
                <a:lnTo>
                  <a:pt x="38100" y="990600"/>
                </a:lnTo>
                <a:lnTo>
                  <a:pt x="0" y="990600"/>
                </a:lnTo>
                <a:lnTo>
                  <a:pt x="0" y="0"/>
                </a:lnTo>
                <a:close/>
              </a:path>
            </a:pathLst>
          </a:custGeom>
          <a:solidFill>
            <a:srgbClr val="A42A28"/>
          </a:solidFill>
          <a:ln/>
        </p:spPr>
      </p:sp>
      <p:sp>
        <p:nvSpPr>
          <p:cNvPr id="1809979" name="Text 47"/>
          <p:cNvSpPr/>
          <p:nvPr/>
        </p:nvSpPr>
        <p:spPr bwMode="auto">
          <a:xfrm>
            <a:off x="8515350" y="5565060"/>
            <a:ext cx="31813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350" b="1">
                <a:solidFill>
                  <a:srgbClr val="C8A876"/>
                </a:solidFill>
                <a:latin typeface="思源宋体"/>
                <a:ea typeface="思源宋体"/>
                <a:cs typeface="思源宋体"/>
              </a:rPr>
              <a:t>汉服体验 · 拍照</a:t>
            </a:r>
            <a:endParaRPr lang="en-US" sz="1600"/>
          </a:p>
        </p:txBody>
      </p:sp>
      <p:sp>
        <p:nvSpPr>
          <p:cNvPr id="900828858" name="Text 48"/>
          <p:cNvSpPr/>
          <p:nvPr/>
        </p:nvSpPr>
        <p:spPr bwMode="auto">
          <a:xfrm>
            <a:off x="8515350" y="5907960"/>
            <a:ext cx="3171825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rgbClr val="EAE3D9">
                    <a:alpha val="90000"/>
                  </a:srgbClr>
                </a:solidFill>
                <a:latin typeface="MiSans"/>
                <a:ea typeface="MiSans"/>
                <a:cs typeface="MiSans"/>
              </a:rPr>
              <a:t>提供汉服试穿和拍照服务，让参与者体验穿越古今的文化魅力。</a:t>
            </a:r>
            <a:endParaRPr lang="en-US" sz="1600"/>
          </a:p>
        </p:txBody>
      </p:sp>
      <p:pic>
        <p:nvPicPr>
          <p:cNvPr id="1855156802" name="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 flipH="0" flipV="0">
            <a:off x="10133953" y="-7555"/>
            <a:ext cx="2071379" cy="14774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Slide 3">
    <p:bg>
      <p:bgPr shadeToTitle="0">
        <a:solidFill>
          <a:srgbClr val="F2E0CA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94263978" name=""/>
          <p:cNvPicPr>
            <a:picLocks noChangeAspect="1"/>
          </p:cNvPicPr>
          <p:nvPr/>
        </p:nvPicPr>
        <p:blipFill rotWithShape="1">
          <a:blip r:embed="rId3"/>
        </p:blipFill>
        <p:spPr bwMode="auto">
          <a:xfrm flipH="0" flipV="0">
            <a:off x="6641384" y="0"/>
            <a:ext cx="5549538" cy="6858000"/>
          </a:xfrm>
          <a:prstGeom prst="rect">
            <a:avLst/>
          </a:prstGeom>
        </p:spPr>
      </p:pic>
      <p:sp>
        <p:nvSpPr>
          <p:cNvPr id="977674498" name="Text 4"/>
          <p:cNvSpPr/>
          <p:nvPr/>
        </p:nvSpPr>
        <p:spPr bwMode="auto">
          <a:xfrm flipH="0" flipV="0">
            <a:off x="438149" y="1038164"/>
            <a:ext cx="1104899" cy="6739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  <a:defRPr/>
            </a:pPr>
            <a:r>
              <a:rPr lang="en-US" sz="2800" b="1">
                <a:solidFill>
                  <a:schemeClr val="tx1"/>
                </a:solidFill>
                <a:latin typeface="宋体"/>
                <a:ea typeface="宋体"/>
                <a:cs typeface="宋体"/>
              </a:rPr>
              <a:t>第三章</a:t>
            </a:r>
            <a:endParaRPr sz="2800">
              <a:solidFill>
                <a:schemeClr val="tx1"/>
              </a:solidFill>
              <a:latin typeface="宋体"/>
              <a:cs typeface="宋体"/>
            </a:endParaRPr>
          </a:p>
        </p:txBody>
      </p:sp>
      <p:sp>
        <p:nvSpPr>
          <p:cNvPr id="1821343130" name="Text 5"/>
          <p:cNvSpPr/>
          <p:nvPr/>
        </p:nvSpPr>
        <p:spPr bwMode="auto">
          <a:xfrm flipH="0" flipV="0">
            <a:off x="438149" y="2690812"/>
            <a:ext cx="423805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  <a:defRPr/>
            </a:pPr>
            <a:r>
              <a:rPr lang="en-US" sz="3600" b="1" i="0" u="none" strike="noStrike" cap="none" spc="0">
                <a:solidFill>
                  <a:srgbClr val="C8A876"/>
                </a:solidFill>
                <a:latin typeface="宋体"/>
                <a:ea typeface="宋体"/>
                <a:cs typeface="宋体"/>
              </a:rPr>
              <a:t>互动体验与游戏设计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544930922" name="Text 6"/>
          <p:cNvSpPr/>
          <p:nvPr/>
        </p:nvSpPr>
        <p:spPr bwMode="auto">
          <a:xfrm flipH="0" flipV="0">
            <a:off x="438149" y="3719512"/>
            <a:ext cx="4684158" cy="11144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sz="1600" b="0" i="0" u="none" strike="noStrike" cap="none" spc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精心设计丰富多彩的互动游戏与体验环节</a:t>
            </a:r>
            <a:endParaRPr sz="1600" b="0" i="0" u="none" strike="noStrike" cap="none" spc="0">
              <a:solidFill>
                <a:schemeClr val="tx1"/>
              </a:solidFill>
              <a:latin typeface="宋体"/>
              <a:cs typeface="宋体"/>
            </a:endParaRP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sz="1600" b="0" i="0" u="none" strike="noStrike" cap="none" spc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让每一位参与者都能融入其中,享受欢乐时光</a:t>
            </a:r>
            <a:endParaRPr sz="1600" b="0" i="0" u="none" strike="noStrike" cap="none" spc="0">
              <a:solidFill>
                <a:schemeClr val="tx1"/>
              </a:solidFill>
              <a:latin typeface="宋体"/>
              <a:cs typeface="宋体"/>
            </a:endParaRP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sz="1600" b="0" i="0" u="none" strike="noStrike" cap="none" spc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在欢声笑语中增进情感,在团队协作中凝聚力量</a:t>
            </a:r>
            <a:endParaRPr sz="1600">
              <a:solidFill>
                <a:schemeClr val="tx1"/>
              </a:solidFill>
              <a:latin typeface="宋体"/>
              <a:cs typeface="宋体"/>
            </a:endParaRPr>
          </a:p>
        </p:txBody>
      </p:sp>
      <p:sp>
        <p:nvSpPr>
          <p:cNvPr id="1812607945" name="Shape 7"/>
          <p:cNvSpPr/>
          <p:nvPr/>
        </p:nvSpPr>
        <p:spPr bwMode="auto">
          <a:xfrm>
            <a:off x="438149" y="5519737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 fill="norm" stroke="1" extrusionOk="0">
                <a:moveTo>
                  <a:pt x="57150" y="0"/>
                </a:moveTo>
                <a:lnTo>
                  <a:pt x="57150" y="0"/>
                </a:lnTo>
                <a:cubicBezTo>
                  <a:pt x="88692" y="0"/>
                  <a:pt x="114300" y="25608"/>
                  <a:pt x="114300" y="57150"/>
                </a:cubicBezTo>
                <a:lnTo>
                  <a:pt x="114300" y="57150"/>
                </a:lnTo>
                <a:cubicBezTo>
                  <a:pt x="114300" y="88692"/>
                  <a:pt x="88692" y="114300"/>
                  <a:pt x="57150" y="114300"/>
                </a:cubicBezTo>
                <a:lnTo>
                  <a:pt x="57150" y="114300"/>
                </a:lnTo>
                <a:cubicBezTo>
                  <a:pt x="25608" y="114300"/>
                  <a:pt x="0" y="88692"/>
                  <a:pt x="0" y="57150"/>
                </a:cubicBezTo>
                <a:lnTo>
                  <a:pt x="0" y="57150"/>
                </a:lnTo>
                <a:cubicBezTo>
                  <a:pt x="0" y="25608"/>
                  <a:pt x="25608" y="0"/>
                  <a:pt x="57150" y="0"/>
                </a:cubicBezTo>
                <a:close/>
              </a:path>
            </a:pathLst>
          </a:custGeom>
          <a:solidFill>
            <a:srgbClr val="A42A28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659608704" name="Text 8"/>
          <p:cNvSpPr/>
          <p:nvPr/>
        </p:nvSpPr>
        <p:spPr bwMode="auto">
          <a:xfrm>
            <a:off x="666749" y="5443537"/>
            <a:ext cx="428625" cy="2666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350" b="0" i="0" u="none" strike="noStrike" cap="none" spc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暖场</a:t>
            </a:r>
            <a:endParaRPr sz="1600">
              <a:solidFill>
                <a:schemeClr val="tx1"/>
              </a:solidFill>
              <a:latin typeface="宋体"/>
              <a:cs typeface="宋体"/>
            </a:endParaRPr>
          </a:p>
        </p:txBody>
      </p:sp>
      <p:sp>
        <p:nvSpPr>
          <p:cNvPr id="1797860524" name="Shape 9"/>
          <p:cNvSpPr/>
          <p:nvPr/>
        </p:nvSpPr>
        <p:spPr bwMode="auto">
          <a:xfrm>
            <a:off x="1314449" y="5519737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 fill="norm" stroke="1" extrusionOk="0">
                <a:moveTo>
                  <a:pt x="57150" y="0"/>
                </a:moveTo>
                <a:lnTo>
                  <a:pt x="57150" y="0"/>
                </a:lnTo>
                <a:cubicBezTo>
                  <a:pt x="88692" y="0"/>
                  <a:pt x="114300" y="25608"/>
                  <a:pt x="114300" y="57150"/>
                </a:cubicBezTo>
                <a:lnTo>
                  <a:pt x="114300" y="57150"/>
                </a:lnTo>
                <a:cubicBezTo>
                  <a:pt x="114300" y="88692"/>
                  <a:pt x="88692" y="114300"/>
                  <a:pt x="57150" y="114300"/>
                </a:cubicBezTo>
                <a:lnTo>
                  <a:pt x="57150" y="114300"/>
                </a:lnTo>
                <a:cubicBezTo>
                  <a:pt x="25608" y="114300"/>
                  <a:pt x="0" y="88692"/>
                  <a:pt x="0" y="57150"/>
                </a:cubicBezTo>
                <a:lnTo>
                  <a:pt x="0" y="57150"/>
                </a:lnTo>
                <a:cubicBezTo>
                  <a:pt x="0" y="25608"/>
                  <a:pt x="25608" y="0"/>
                  <a:pt x="57150" y="0"/>
                </a:cubicBezTo>
                <a:close/>
              </a:path>
            </a:pathLst>
          </a:custGeom>
          <a:solidFill>
            <a:srgbClr val="C8A876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0184624" name="Text 10"/>
          <p:cNvSpPr/>
          <p:nvPr/>
        </p:nvSpPr>
        <p:spPr bwMode="auto">
          <a:xfrm>
            <a:off x="1543050" y="5443537"/>
            <a:ext cx="428625" cy="2666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350" b="0" i="0" u="none" strike="noStrike" cap="none" spc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破冰</a:t>
            </a:r>
            <a:endParaRPr sz="1600">
              <a:solidFill>
                <a:schemeClr val="tx1"/>
              </a:solidFill>
              <a:latin typeface="宋体"/>
              <a:cs typeface="宋体"/>
            </a:endParaRPr>
          </a:p>
        </p:txBody>
      </p:sp>
      <p:sp>
        <p:nvSpPr>
          <p:cNvPr id="2104229659" name="Shape 11"/>
          <p:cNvSpPr/>
          <p:nvPr/>
        </p:nvSpPr>
        <p:spPr bwMode="auto">
          <a:xfrm>
            <a:off x="2190749" y="5519737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 fill="norm" stroke="1" extrusionOk="0">
                <a:moveTo>
                  <a:pt x="57150" y="0"/>
                </a:moveTo>
                <a:lnTo>
                  <a:pt x="57150" y="0"/>
                </a:lnTo>
                <a:cubicBezTo>
                  <a:pt x="88692" y="0"/>
                  <a:pt x="114300" y="25608"/>
                  <a:pt x="114300" y="57150"/>
                </a:cubicBezTo>
                <a:lnTo>
                  <a:pt x="114300" y="57150"/>
                </a:lnTo>
                <a:cubicBezTo>
                  <a:pt x="114300" y="88692"/>
                  <a:pt x="88692" y="114300"/>
                  <a:pt x="57150" y="114300"/>
                </a:cubicBezTo>
                <a:lnTo>
                  <a:pt x="57150" y="114300"/>
                </a:lnTo>
                <a:cubicBezTo>
                  <a:pt x="25608" y="114300"/>
                  <a:pt x="0" y="88692"/>
                  <a:pt x="0" y="57150"/>
                </a:cubicBezTo>
                <a:lnTo>
                  <a:pt x="0" y="57150"/>
                </a:lnTo>
                <a:cubicBezTo>
                  <a:pt x="0" y="25608"/>
                  <a:pt x="25608" y="0"/>
                  <a:pt x="57150" y="0"/>
                </a:cubicBezTo>
                <a:close/>
              </a:path>
            </a:pathLst>
          </a:custGeom>
          <a:solidFill>
            <a:srgbClr val="BFBFBF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758052344" name="Text 12"/>
          <p:cNvSpPr/>
          <p:nvPr/>
        </p:nvSpPr>
        <p:spPr bwMode="auto">
          <a:xfrm>
            <a:off x="2419348" y="5443537"/>
            <a:ext cx="428625" cy="2666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350" b="0" i="0" u="none" strike="noStrike" cap="none" spc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体验</a:t>
            </a:r>
            <a:endParaRPr sz="1600">
              <a:solidFill>
                <a:schemeClr val="tx1"/>
              </a:solidFill>
              <a:latin typeface="宋体"/>
              <a:cs typeface="宋体"/>
            </a:endParaRPr>
          </a:p>
        </p:txBody>
      </p:sp>
      <p:cxnSp>
        <p:nvCxnSpPr>
          <p:cNvPr id="199764938" name=""/>
          <p:cNvCxnSpPr/>
          <p:nvPr/>
        </p:nvCxnSpPr>
        <p:spPr bwMode="auto">
          <a:xfrm flipH="0" flipV="1">
            <a:off x="423226" y="892215"/>
            <a:ext cx="1085126" cy="0"/>
          </a:xfrm>
          <a:prstGeom prst="line">
            <a:avLst/>
          </a:prstGeom>
          <a:ln w="19049" cap="flat" cmpd="sng" algn="ctr">
            <a:solidFill>
              <a:srgbClr val="C8A876"/>
            </a:solidFill>
            <a:prstDash val="solid"/>
            <a:miter lim="800000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436737" name="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 rot="10799989" flipH="0" flipV="0">
            <a:off x="2277" y="-5998"/>
            <a:ext cx="1880641" cy="2155676"/>
          </a:xfrm>
          <a:prstGeom prst="rect">
            <a:avLst/>
          </a:prstGeom>
        </p:spPr>
      </p:pic>
      <p:pic>
        <p:nvPicPr>
          <p:cNvPr id="1025606546" name="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 rot="10799989" flipH="0" flipV="0">
            <a:off x="2277" y="5453286"/>
            <a:ext cx="1969396" cy="14047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Slide 1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726663446" name="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 rot="16199969" flipH="0" flipV="0">
            <a:off x="10281053" y="4927368"/>
            <a:ext cx="1977202" cy="1871356"/>
          </a:xfrm>
          <a:prstGeom prst="rect">
            <a:avLst/>
          </a:prstGeom>
        </p:spPr>
      </p:pic>
      <p:pic>
        <p:nvPicPr>
          <p:cNvPr id="1609053470" name="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 flipH="0" flipV="1">
            <a:off x="10476" y="5263103"/>
            <a:ext cx="2855421" cy="1588545"/>
          </a:xfrm>
          <a:prstGeom prst="rect">
            <a:avLst/>
          </a:prstGeom>
        </p:spPr>
      </p:pic>
      <p:sp>
        <p:nvSpPr>
          <p:cNvPr id="633251591" name="Shape 0"/>
          <p:cNvSpPr/>
          <p:nvPr/>
        </p:nvSpPr>
        <p:spPr bwMode="auto">
          <a:xfrm flipH="0" flipV="0">
            <a:off x="421264" y="455612"/>
            <a:ext cx="416719" cy="416719"/>
          </a:xfrm>
          <a:custGeom>
            <a:avLst/>
            <a:gdLst/>
            <a:ahLst/>
            <a:cxnLst/>
            <a:rect l="l" t="t" r="r" b="b"/>
            <a:pathLst>
              <a:path w="381000" h="381000" fill="norm" stroke="1" extrusionOk="0">
                <a:moveTo>
                  <a:pt x="190500" y="0"/>
                </a:moveTo>
                <a:lnTo>
                  <a:pt x="190500" y="0"/>
                </a:lnTo>
                <a:cubicBezTo>
                  <a:pt x="295640" y="0"/>
                  <a:pt x="381000" y="85360"/>
                  <a:pt x="381000" y="190500"/>
                </a:cubicBezTo>
                <a:lnTo>
                  <a:pt x="381000" y="190500"/>
                </a:lnTo>
                <a:cubicBezTo>
                  <a:pt x="381000" y="295640"/>
                  <a:pt x="295640" y="381000"/>
                  <a:pt x="190500" y="381000"/>
                </a:cubicBezTo>
                <a:lnTo>
                  <a:pt x="190500" y="381000"/>
                </a:lnTo>
                <a:cubicBezTo>
                  <a:pt x="85360" y="381000"/>
                  <a:pt x="0" y="295640"/>
                  <a:pt x="0" y="190500"/>
                </a:cubicBezTo>
                <a:lnTo>
                  <a:pt x="0" y="190500"/>
                </a:lnTo>
                <a:cubicBezTo>
                  <a:pt x="0" y="85360"/>
                  <a:pt x="85360" y="0"/>
                  <a:pt x="190500" y="0"/>
                </a:cubicBezTo>
                <a:close/>
              </a:path>
            </a:pathLst>
          </a:custGeom>
          <a:solidFill>
            <a:srgbClr val="A42A28"/>
          </a:solidFill>
          <a:ln/>
        </p:spPr>
      </p:sp>
      <p:sp>
        <p:nvSpPr>
          <p:cNvPr id="1726198791" name="Shape 1"/>
          <p:cNvSpPr/>
          <p:nvPr/>
        </p:nvSpPr>
        <p:spPr bwMode="auto">
          <a:xfrm flipH="0" flipV="0">
            <a:off x="550149" y="552733"/>
            <a:ext cx="194666" cy="222476"/>
          </a:xfrm>
          <a:custGeom>
            <a:avLst/>
            <a:gdLst/>
            <a:ahLst/>
            <a:cxnLst/>
            <a:rect l="l" t="t" r="r" b="b"/>
            <a:pathLst>
              <a:path w="138906" h="158750" fill="norm" stroke="1" extrusionOk="0">
                <a:moveTo>
                  <a:pt x="49764" y="-8186"/>
                </a:moveTo>
                <a:cubicBezTo>
                  <a:pt x="52648" y="-10604"/>
                  <a:pt x="56896" y="-10511"/>
                  <a:pt x="59655" y="-7906"/>
                </a:cubicBezTo>
                <a:cubicBezTo>
                  <a:pt x="63469" y="-4310"/>
                  <a:pt x="66880" y="-341"/>
                  <a:pt x="70166" y="3690"/>
                </a:cubicBezTo>
                <a:cubicBezTo>
                  <a:pt x="74352" y="8806"/>
                  <a:pt x="79375" y="15565"/>
                  <a:pt x="84212" y="23595"/>
                </a:cubicBezTo>
                <a:cubicBezTo>
                  <a:pt x="85824" y="21487"/>
                  <a:pt x="87313" y="19627"/>
                  <a:pt x="88615" y="18045"/>
                </a:cubicBezTo>
                <a:cubicBezTo>
                  <a:pt x="88956" y="17642"/>
                  <a:pt x="89297" y="17208"/>
                  <a:pt x="89638" y="16774"/>
                </a:cubicBezTo>
                <a:cubicBezTo>
                  <a:pt x="92087" y="13736"/>
                  <a:pt x="95126" y="9922"/>
                  <a:pt x="99188" y="9922"/>
                </a:cubicBezTo>
                <a:cubicBezTo>
                  <a:pt x="103343" y="9922"/>
                  <a:pt x="106257" y="13612"/>
                  <a:pt x="108738" y="16774"/>
                </a:cubicBezTo>
                <a:cubicBezTo>
                  <a:pt x="109141" y="17301"/>
                  <a:pt x="109544" y="17797"/>
                  <a:pt x="109947" y="18262"/>
                </a:cubicBezTo>
                <a:cubicBezTo>
                  <a:pt x="113140" y="22107"/>
                  <a:pt x="117388" y="27657"/>
                  <a:pt x="121636" y="34510"/>
                </a:cubicBezTo>
                <a:cubicBezTo>
                  <a:pt x="130070" y="48121"/>
                  <a:pt x="138875" y="67500"/>
                  <a:pt x="138875" y="89266"/>
                </a:cubicBezTo>
                <a:cubicBezTo>
                  <a:pt x="138875" y="127620"/>
                  <a:pt x="107776" y="158719"/>
                  <a:pt x="69422" y="158719"/>
                </a:cubicBezTo>
                <a:cubicBezTo>
                  <a:pt x="31068" y="158719"/>
                  <a:pt x="0" y="127651"/>
                  <a:pt x="0" y="89297"/>
                </a:cubicBezTo>
                <a:cubicBezTo>
                  <a:pt x="0" y="61051"/>
                  <a:pt x="12743" y="36587"/>
                  <a:pt x="24960" y="19534"/>
                </a:cubicBezTo>
                <a:cubicBezTo>
                  <a:pt x="31130" y="10945"/>
                  <a:pt x="37269" y="4062"/>
                  <a:pt x="41889" y="-651"/>
                </a:cubicBezTo>
                <a:cubicBezTo>
                  <a:pt x="44431" y="-3256"/>
                  <a:pt x="47005" y="-5829"/>
                  <a:pt x="49795" y="-8155"/>
                </a:cubicBezTo>
                <a:close/>
                <a:moveTo>
                  <a:pt x="69980" y="128984"/>
                </a:moveTo>
                <a:cubicBezTo>
                  <a:pt x="77825" y="128984"/>
                  <a:pt x="84770" y="126814"/>
                  <a:pt x="91312" y="122473"/>
                </a:cubicBezTo>
                <a:cubicBezTo>
                  <a:pt x="104366" y="113357"/>
                  <a:pt x="107869" y="95126"/>
                  <a:pt x="100025" y="80801"/>
                </a:cubicBezTo>
                <a:cubicBezTo>
                  <a:pt x="98630" y="78011"/>
                  <a:pt x="95064" y="77825"/>
                  <a:pt x="93049" y="80181"/>
                </a:cubicBezTo>
                <a:lnTo>
                  <a:pt x="85235" y="89266"/>
                </a:lnTo>
                <a:cubicBezTo>
                  <a:pt x="83189" y="91622"/>
                  <a:pt x="79499" y="91560"/>
                  <a:pt x="77577" y="89111"/>
                </a:cubicBezTo>
                <a:cubicBezTo>
                  <a:pt x="72213" y="82259"/>
                  <a:pt x="62353" y="69763"/>
                  <a:pt x="57330" y="63376"/>
                </a:cubicBezTo>
                <a:cubicBezTo>
                  <a:pt x="55656" y="61237"/>
                  <a:pt x="52617" y="60896"/>
                  <a:pt x="50664" y="62787"/>
                </a:cubicBezTo>
                <a:cubicBezTo>
                  <a:pt x="44990" y="68306"/>
                  <a:pt x="34696" y="80398"/>
                  <a:pt x="34696" y="95126"/>
                </a:cubicBezTo>
                <a:cubicBezTo>
                  <a:pt x="34696" y="116396"/>
                  <a:pt x="50385" y="128984"/>
                  <a:pt x="69949" y="128984"/>
                </a:cubicBezTo>
                <a:close/>
              </a:path>
            </a:pathLst>
          </a:custGeom>
          <a:solidFill>
            <a:srgbClr val="EAE3D9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882520239" name="Text 2"/>
          <p:cNvSpPr/>
          <p:nvPr/>
        </p:nvSpPr>
        <p:spPr bwMode="auto">
          <a:xfrm>
            <a:off x="933234" y="317499"/>
            <a:ext cx="23495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100" spc="50">
                <a:solidFill>
                  <a:srgbClr val="C8A876"/>
                </a:solidFill>
                <a:latin typeface="MiSans"/>
                <a:ea typeface="MiSans"/>
                <a:cs typeface="MiSans"/>
              </a:rPr>
              <a:t>WARM-UP GAMES</a:t>
            </a:r>
            <a:endParaRPr sz="1100"/>
          </a:p>
        </p:txBody>
      </p:sp>
      <p:sp>
        <p:nvSpPr>
          <p:cNvPr id="1007500993" name="Text 3"/>
          <p:cNvSpPr/>
          <p:nvPr/>
        </p:nvSpPr>
        <p:spPr bwMode="auto">
          <a:xfrm>
            <a:off x="927553" y="576035"/>
            <a:ext cx="2428875" cy="317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  <a:defRPr/>
            </a:pPr>
            <a:r>
              <a:rPr lang="en-US" sz="2200" b="1">
                <a:solidFill>
                  <a:srgbClr val="EAE3D9"/>
                </a:solidFill>
                <a:latin typeface="宋体"/>
                <a:ea typeface="宋体"/>
                <a:cs typeface="宋体"/>
              </a:rPr>
              <a:t>暖场互动游戏矩阵</a:t>
            </a:r>
            <a:endParaRPr sz="2200">
              <a:latin typeface="宋体"/>
              <a:cs typeface="宋体"/>
            </a:endParaRPr>
          </a:p>
        </p:txBody>
      </p:sp>
      <p:sp>
        <p:nvSpPr>
          <p:cNvPr id="1397921224" name="Shape 5"/>
          <p:cNvSpPr/>
          <p:nvPr/>
        </p:nvSpPr>
        <p:spPr bwMode="auto">
          <a:xfrm>
            <a:off x="295589" y="1494895"/>
            <a:ext cx="5696479" cy="3966104"/>
          </a:xfrm>
          <a:custGeom>
            <a:avLst/>
            <a:gdLst/>
            <a:ahLst/>
            <a:cxnLst/>
            <a:rect l="l" t="t" r="r" b="b"/>
            <a:pathLst>
              <a:path w="5696479" h="3966104" fill="norm" stroke="1" extrusionOk="0">
                <a:moveTo>
                  <a:pt x="126995" y="0"/>
                </a:moveTo>
                <a:lnTo>
                  <a:pt x="5569485" y="0"/>
                </a:lnTo>
                <a:cubicBezTo>
                  <a:pt x="5639622" y="0"/>
                  <a:pt x="5696479" y="56857"/>
                  <a:pt x="5696479" y="126995"/>
                </a:cubicBezTo>
                <a:lnTo>
                  <a:pt x="5696479" y="3839110"/>
                </a:lnTo>
                <a:cubicBezTo>
                  <a:pt x="5696479" y="3909247"/>
                  <a:pt x="5639622" y="3966104"/>
                  <a:pt x="5569485" y="3966104"/>
                </a:cubicBezTo>
                <a:lnTo>
                  <a:pt x="126995" y="3966104"/>
                </a:lnTo>
                <a:cubicBezTo>
                  <a:pt x="56857" y="3966104"/>
                  <a:pt x="0" y="3909247"/>
                  <a:pt x="0" y="3839110"/>
                </a:cubicBezTo>
                <a:lnTo>
                  <a:pt x="0" y="126995"/>
                </a:lnTo>
                <a:cubicBezTo>
                  <a:pt x="0" y="56904"/>
                  <a:pt x="56904" y="0"/>
                  <a:pt x="126995" y="0"/>
                </a:cubicBezTo>
                <a:close/>
              </a:path>
            </a:pathLst>
          </a:custGeom>
          <a:solidFill>
            <a:srgbClr val="4A676B">
              <a:alpha val="40000"/>
            </a:srgbClr>
          </a:solidFill>
          <a:ln w="8467">
            <a:solidFill>
              <a:srgbClr val="C8A876">
                <a:alpha val="30192"/>
              </a:srgbClr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344117284" name="Shape 6"/>
          <p:cNvSpPr/>
          <p:nvPr/>
        </p:nvSpPr>
        <p:spPr bwMode="auto">
          <a:xfrm>
            <a:off x="456985" y="167216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 fill="norm" stroke="1" extrusionOk="0">
                <a:moveTo>
                  <a:pt x="95250" y="0"/>
                </a:moveTo>
                <a:lnTo>
                  <a:pt x="285750" y="0"/>
                </a:lnTo>
                <a:cubicBezTo>
                  <a:pt x="338320" y="0"/>
                  <a:pt x="381000" y="42680"/>
                  <a:pt x="381000" y="95250"/>
                </a:cubicBezTo>
                <a:lnTo>
                  <a:pt x="381000" y="285750"/>
                </a:lnTo>
                <a:cubicBezTo>
                  <a:pt x="381000" y="338320"/>
                  <a:pt x="338320" y="381000"/>
                  <a:pt x="285750" y="381000"/>
                </a:cubicBezTo>
                <a:lnTo>
                  <a:pt x="95250" y="381000"/>
                </a:lnTo>
                <a:cubicBezTo>
                  <a:pt x="42680" y="381000"/>
                  <a:pt x="0" y="338320"/>
                  <a:pt x="0" y="285750"/>
                </a:cubicBezTo>
                <a:lnTo>
                  <a:pt x="0" y="95250"/>
                </a:lnTo>
                <a:cubicBezTo>
                  <a:pt x="0" y="42680"/>
                  <a:pt x="42680" y="0"/>
                  <a:pt x="95250" y="0"/>
                </a:cubicBezTo>
                <a:close/>
              </a:path>
            </a:pathLst>
          </a:custGeom>
          <a:solidFill>
            <a:srgbClr val="A42A28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101077245" name="Shape 7"/>
          <p:cNvSpPr/>
          <p:nvPr/>
        </p:nvSpPr>
        <p:spPr bwMode="auto">
          <a:xfrm>
            <a:off x="576046" y="1767411"/>
            <a:ext cx="142875" cy="190500"/>
          </a:xfrm>
          <a:custGeom>
            <a:avLst/>
            <a:gdLst/>
            <a:ahLst/>
            <a:cxnLst/>
            <a:rect l="l" t="t" r="r" b="b"/>
            <a:pathLst>
              <a:path w="142875" h="190500" fill="norm" stroke="1" extrusionOk="0">
                <a:moveTo>
                  <a:pt x="5953" y="23812"/>
                </a:moveTo>
                <a:cubicBezTo>
                  <a:pt x="5953" y="10678"/>
                  <a:pt x="16632" y="0"/>
                  <a:pt x="29766" y="0"/>
                </a:cubicBezTo>
                <a:lnTo>
                  <a:pt x="113109" y="0"/>
                </a:lnTo>
                <a:cubicBezTo>
                  <a:pt x="126243" y="0"/>
                  <a:pt x="136922" y="10678"/>
                  <a:pt x="136922" y="23812"/>
                </a:cubicBezTo>
                <a:lnTo>
                  <a:pt x="136922" y="166688"/>
                </a:lnTo>
                <a:cubicBezTo>
                  <a:pt x="136922" y="179822"/>
                  <a:pt x="126243" y="190500"/>
                  <a:pt x="113109" y="190500"/>
                </a:cubicBezTo>
                <a:lnTo>
                  <a:pt x="29766" y="190500"/>
                </a:lnTo>
                <a:cubicBezTo>
                  <a:pt x="16632" y="190500"/>
                  <a:pt x="5953" y="179822"/>
                  <a:pt x="5953" y="166688"/>
                </a:cubicBezTo>
                <a:lnTo>
                  <a:pt x="5953" y="23812"/>
                </a:lnTo>
                <a:close/>
                <a:moveTo>
                  <a:pt x="29766" y="23812"/>
                </a:moveTo>
                <a:lnTo>
                  <a:pt x="29766" y="136922"/>
                </a:lnTo>
                <a:lnTo>
                  <a:pt x="113109" y="136922"/>
                </a:lnTo>
                <a:lnTo>
                  <a:pt x="113109" y="23812"/>
                </a:lnTo>
                <a:lnTo>
                  <a:pt x="29766" y="23812"/>
                </a:lnTo>
                <a:close/>
                <a:moveTo>
                  <a:pt x="71438" y="175617"/>
                </a:moveTo>
                <a:cubicBezTo>
                  <a:pt x="78023" y="175617"/>
                  <a:pt x="83344" y="170297"/>
                  <a:pt x="83344" y="163711"/>
                </a:cubicBezTo>
                <a:cubicBezTo>
                  <a:pt x="83344" y="157125"/>
                  <a:pt x="78023" y="151805"/>
                  <a:pt x="71438" y="151805"/>
                </a:cubicBezTo>
                <a:cubicBezTo>
                  <a:pt x="64852" y="151805"/>
                  <a:pt x="59531" y="157125"/>
                  <a:pt x="59531" y="163711"/>
                </a:cubicBezTo>
                <a:cubicBezTo>
                  <a:pt x="59531" y="170297"/>
                  <a:pt x="64852" y="175617"/>
                  <a:pt x="71438" y="175617"/>
                </a:cubicBezTo>
                <a:close/>
              </a:path>
            </a:pathLst>
          </a:custGeom>
          <a:solidFill>
            <a:srgbClr val="EAE3D9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42315786" name="Text 8"/>
          <p:cNvSpPr/>
          <p:nvPr/>
        </p:nvSpPr>
        <p:spPr bwMode="auto">
          <a:xfrm>
            <a:off x="933235" y="1656285"/>
            <a:ext cx="104775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  <a:defRPr/>
            </a:pPr>
            <a:r>
              <a:rPr lang="en-US" sz="1600" b="1">
                <a:solidFill>
                  <a:srgbClr val="EAE3D9"/>
                </a:solidFill>
                <a:latin typeface="宋体"/>
                <a:ea typeface="宋体"/>
                <a:cs typeface="宋体"/>
              </a:rPr>
              <a:t>摇一摇拔河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83286479" name="Text 9"/>
          <p:cNvSpPr/>
          <p:nvPr/>
        </p:nvSpPr>
        <p:spPr bwMode="auto">
          <a:xfrm flipH="0" flipV="0">
            <a:off x="933234" y="1944303"/>
            <a:ext cx="1280238" cy="15874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200">
                <a:solidFill>
                  <a:srgbClr val="C8A876"/>
                </a:solidFill>
                <a:latin typeface="宋体"/>
                <a:ea typeface="宋体"/>
                <a:cs typeface="宋体"/>
              </a:rPr>
              <a:t>团队协作游戏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1029042228" name="Shape 10"/>
          <p:cNvSpPr/>
          <p:nvPr/>
        </p:nvSpPr>
        <p:spPr bwMode="auto">
          <a:xfrm>
            <a:off x="472860" y="2333786"/>
            <a:ext cx="31750" cy="698500"/>
          </a:xfrm>
          <a:custGeom>
            <a:avLst/>
            <a:gdLst/>
            <a:ahLst/>
            <a:cxnLst/>
            <a:rect l="l" t="t" r="r" b="b"/>
            <a:pathLst>
              <a:path w="31750" h="698500" fill="norm" stroke="1" extrusionOk="0">
                <a:moveTo>
                  <a:pt x="0" y="0"/>
                </a:moveTo>
                <a:lnTo>
                  <a:pt x="31750" y="0"/>
                </a:lnTo>
                <a:lnTo>
                  <a:pt x="31750" y="698500"/>
                </a:lnTo>
                <a:lnTo>
                  <a:pt x="0" y="698500"/>
                </a:lnTo>
                <a:lnTo>
                  <a:pt x="0" y="0"/>
                </a:lnTo>
                <a:close/>
              </a:path>
            </a:pathLst>
          </a:custGeom>
          <a:solidFill>
            <a:srgbClr val="C8A876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852495593" name="Text 11"/>
          <p:cNvSpPr/>
          <p:nvPr/>
        </p:nvSpPr>
        <p:spPr bwMode="auto">
          <a:xfrm>
            <a:off x="615735" y="2299394"/>
            <a:ext cx="5286375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30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游戏规则</a:t>
            </a:r>
            <a:endParaRPr sz="1300">
              <a:latin typeface="宋体"/>
              <a:cs typeface="宋体"/>
            </a:endParaRPr>
          </a:p>
        </p:txBody>
      </p:sp>
      <p:sp>
        <p:nvSpPr>
          <p:cNvPr id="2138326928" name="Text 12"/>
          <p:cNvSpPr/>
          <p:nvPr/>
        </p:nvSpPr>
        <p:spPr bwMode="auto">
          <a:xfrm flipH="0" flipV="0">
            <a:off x="615735" y="2585143"/>
            <a:ext cx="5278437" cy="5036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参与者扫码后加入队伍，通过摇动手机为团队助力。大屏实时显示两队能量条，能量高者获胜。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1255745852" name="Shape 13"/>
          <p:cNvSpPr/>
          <p:nvPr/>
        </p:nvSpPr>
        <p:spPr bwMode="auto">
          <a:xfrm>
            <a:off x="1161603" y="3299844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 fill="norm" stroke="1" extrusionOk="0">
                <a:moveTo>
                  <a:pt x="158750" y="0"/>
                </a:moveTo>
                <a:lnTo>
                  <a:pt x="158750" y="0"/>
                </a:lnTo>
                <a:cubicBezTo>
                  <a:pt x="246367" y="0"/>
                  <a:pt x="317500" y="71133"/>
                  <a:pt x="317500" y="158750"/>
                </a:cubicBezTo>
                <a:lnTo>
                  <a:pt x="317500" y="158750"/>
                </a:lnTo>
                <a:cubicBezTo>
                  <a:pt x="317500" y="246367"/>
                  <a:pt x="246367" y="317500"/>
                  <a:pt x="158750" y="317500"/>
                </a:cubicBezTo>
                <a:lnTo>
                  <a:pt x="158750" y="317500"/>
                </a:lnTo>
                <a:cubicBezTo>
                  <a:pt x="71133" y="317500"/>
                  <a:pt x="0" y="246367"/>
                  <a:pt x="0" y="158750"/>
                </a:cubicBezTo>
                <a:lnTo>
                  <a:pt x="0" y="158750"/>
                </a:lnTo>
                <a:cubicBezTo>
                  <a:pt x="0" y="71133"/>
                  <a:pt x="71133" y="0"/>
                  <a:pt x="158750" y="0"/>
                </a:cubicBezTo>
                <a:close/>
              </a:path>
            </a:pathLst>
          </a:custGeom>
          <a:solidFill>
            <a:srgbClr val="A42A28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618628241" name="Shape 14"/>
          <p:cNvSpPr/>
          <p:nvPr/>
        </p:nvSpPr>
        <p:spPr bwMode="auto">
          <a:xfrm>
            <a:off x="1233041" y="3387156"/>
            <a:ext cx="178594" cy="142875"/>
          </a:xfrm>
          <a:custGeom>
            <a:avLst/>
            <a:gdLst/>
            <a:ahLst/>
            <a:cxnLst/>
            <a:rect l="l" t="t" r="r" b="b"/>
            <a:pathLst>
              <a:path w="178594" h="142875" fill="norm" stroke="1" extrusionOk="0">
                <a:moveTo>
                  <a:pt x="89297" y="4465"/>
                </a:moveTo>
                <a:cubicBezTo>
                  <a:pt x="105314" y="4465"/>
                  <a:pt x="118318" y="17469"/>
                  <a:pt x="118318" y="33486"/>
                </a:cubicBezTo>
                <a:cubicBezTo>
                  <a:pt x="118318" y="49504"/>
                  <a:pt x="105314" y="62508"/>
                  <a:pt x="89297" y="62508"/>
                </a:cubicBezTo>
                <a:cubicBezTo>
                  <a:pt x="73279" y="62508"/>
                  <a:pt x="60275" y="49504"/>
                  <a:pt x="60275" y="33486"/>
                </a:cubicBezTo>
                <a:cubicBezTo>
                  <a:pt x="60275" y="17469"/>
                  <a:pt x="73279" y="4465"/>
                  <a:pt x="89297" y="4465"/>
                </a:cubicBezTo>
                <a:close/>
                <a:moveTo>
                  <a:pt x="26789" y="24557"/>
                </a:moveTo>
                <a:cubicBezTo>
                  <a:pt x="37878" y="24557"/>
                  <a:pt x="46881" y="33559"/>
                  <a:pt x="46881" y="44648"/>
                </a:cubicBezTo>
                <a:cubicBezTo>
                  <a:pt x="46881" y="55737"/>
                  <a:pt x="37878" y="64740"/>
                  <a:pt x="26789" y="64740"/>
                </a:cubicBezTo>
                <a:cubicBezTo>
                  <a:pt x="15700" y="64740"/>
                  <a:pt x="6697" y="55737"/>
                  <a:pt x="6697" y="44648"/>
                </a:cubicBezTo>
                <a:cubicBezTo>
                  <a:pt x="6697" y="33559"/>
                  <a:pt x="15700" y="24557"/>
                  <a:pt x="26789" y="24557"/>
                </a:cubicBezTo>
                <a:close/>
                <a:moveTo>
                  <a:pt x="0" y="116086"/>
                </a:moveTo>
                <a:cubicBezTo>
                  <a:pt x="0" y="96357"/>
                  <a:pt x="15990" y="80367"/>
                  <a:pt x="35719" y="80367"/>
                </a:cubicBezTo>
                <a:cubicBezTo>
                  <a:pt x="39291" y="80367"/>
                  <a:pt x="42751" y="80897"/>
                  <a:pt x="46016" y="81874"/>
                </a:cubicBezTo>
                <a:cubicBezTo>
                  <a:pt x="36835" y="92143"/>
                  <a:pt x="31254" y="105705"/>
                  <a:pt x="31254" y="120551"/>
                </a:cubicBezTo>
                <a:lnTo>
                  <a:pt x="31254" y="125016"/>
                </a:lnTo>
                <a:cubicBezTo>
                  <a:pt x="31254" y="128197"/>
                  <a:pt x="31924" y="131211"/>
                  <a:pt x="33124" y="133945"/>
                </a:cubicBezTo>
                <a:lnTo>
                  <a:pt x="8930" y="133945"/>
                </a:lnTo>
                <a:cubicBezTo>
                  <a:pt x="3990" y="133945"/>
                  <a:pt x="0" y="129955"/>
                  <a:pt x="0" y="125016"/>
                </a:cubicBezTo>
                <a:lnTo>
                  <a:pt x="0" y="116086"/>
                </a:lnTo>
                <a:close/>
                <a:moveTo>
                  <a:pt x="145470" y="133945"/>
                </a:moveTo>
                <a:cubicBezTo>
                  <a:pt x="146670" y="131211"/>
                  <a:pt x="147340" y="128197"/>
                  <a:pt x="147340" y="125016"/>
                </a:cubicBezTo>
                <a:lnTo>
                  <a:pt x="147340" y="120551"/>
                </a:lnTo>
                <a:cubicBezTo>
                  <a:pt x="147340" y="105705"/>
                  <a:pt x="141759" y="92143"/>
                  <a:pt x="132578" y="81874"/>
                </a:cubicBezTo>
                <a:cubicBezTo>
                  <a:pt x="135843" y="80897"/>
                  <a:pt x="139303" y="80367"/>
                  <a:pt x="142875" y="80367"/>
                </a:cubicBezTo>
                <a:cubicBezTo>
                  <a:pt x="162604" y="80367"/>
                  <a:pt x="178594" y="96357"/>
                  <a:pt x="178594" y="116086"/>
                </a:cubicBezTo>
                <a:lnTo>
                  <a:pt x="178594" y="125016"/>
                </a:lnTo>
                <a:cubicBezTo>
                  <a:pt x="178594" y="129955"/>
                  <a:pt x="174603" y="133945"/>
                  <a:pt x="169664" y="133945"/>
                </a:cubicBezTo>
                <a:lnTo>
                  <a:pt x="145470" y="133945"/>
                </a:lnTo>
                <a:close/>
                <a:moveTo>
                  <a:pt x="131713" y="44648"/>
                </a:moveTo>
                <a:cubicBezTo>
                  <a:pt x="131713" y="33559"/>
                  <a:pt x="140716" y="24557"/>
                  <a:pt x="151805" y="24557"/>
                </a:cubicBezTo>
                <a:cubicBezTo>
                  <a:pt x="162894" y="24557"/>
                  <a:pt x="171896" y="33559"/>
                  <a:pt x="171896" y="44648"/>
                </a:cubicBezTo>
                <a:cubicBezTo>
                  <a:pt x="171896" y="55737"/>
                  <a:pt x="162894" y="64740"/>
                  <a:pt x="151805" y="64740"/>
                </a:cubicBezTo>
                <a:cubicBezTo>
                  <a:pt x="140716" y="64740"/>
                  <a:pt x="131713" y="55737"/>
                  <a:pt x="131713" y="44648"/>
                </a:cubicBezTo>
                <a:close/>
                <a:moveTo>
                  <a:pt x="44648" y="120551"/>
                </a:moveTo>
                <a:cubicBezTo>
                  <a:pt x="44648" y="95883"/>
                  <a:pt x="64629" y="75902"/>
                  <a:pt x="89297" y="75902"/>
                </a:cubicBezTo>
                <a:cubicBezTo>
                  <a:pt x="113965" y="75902"/>
                  <a:pt x="133945" y="95883"/>
                  <a:pt x="133945" y="120551"/>
                </a:cubicBezTo>
                <a:lnTo>
                  <a:pt x="133945" y="125016"/>
                </a:lnTo>
                <a:cubicBezTo>
                  <a:pt x="133945" y="129955"/>
                  <a:pt x="129955" y="133945"/>
                  <a:pt x="125016" y="133945"/>
                </a:cubicBezTo>
                <a:lnTo>
                  <a:pt x="53578" y="133945"/>
                </a:lnTo>
                <a:cubicBezTo>
                  <a:pt x="48639" y="133945"/>
                  <a:pt x="44648" y="129955"/>
                  <a:pt x="44648" y="125016"/>
                </a:cubicBezTo>
                <a:lnTo>
                  <a:pt x="44648" y="120551"/>
                </a:lnTo>
                <a:close/>
              </a:path>
            </a:pathLst>
          </a:custGeom>
          <a:solidFill>
            <a:srgbClr val="EAE3D9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565276715" name="Text 15"/>
          <p:cNvSpPr/>
          <p:nvPr/>
        </p:nvSpPr>
        <p:spPr bwMode="auto">
          <a:xfrm>
            <a:off x="429202" y="3714861"/>
            <a:ext cx="1785938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1250">
                <a:solidFill>
                  <a:srgbClr val="EAE3D9">
                    <a:alpha val="70000"/>
                  </a:srgbClr>
                </a:solidFill>
                <a:latin typeface="宋体"/>
                <a:ea typeface="宋体"/>
                <a:cs typeface="宋体"/>
              </a:rPr>
              <a:t>参与人数</a:t>
            </a:r>
            <a:endParaRPr sz="1250">
              <a:latin typeface="宋体"/>
              <a:cs typeface="宋体"/>
            </a:endParaRPr>
          </a:p>
        </p:txBody>
      </p:sp>
      <p:sp>
        <p:nvSpPr>
          <p:cNvPr id="296799160" name="Text 16"/>
          <p:cNvSpPr/>
          <p:nvPr/>
        </p:nvSpPr>
        <p:spPr bwMode="auto">
          <a:xfrm>
            <a:off x="421265" y="3905360"/>
            <a:ext cx="1801813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120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全员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1619270641" name="Shape 17"/>
          <p:cNvSpPr/>
          <p:nvPr/>
        </p:nvSpPr>
        <p:spPr bwMode="auto">
          <a:xfrm>
            <a:off x="2983673" y="3299844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 fill="norm" stroke="1" extrusionOk="0">
                <a:moveTo>
                  <a:pt x="158750" y="0"/>
                </a:moveTo>
                <a:lnTo>
                  <a:pt x="158750" y="0"/>
                </a:lnTo>
                <a:cubicBezTo>
                  <a:pt x="246367" y="0"/>
                  <a:pt x="317500" y="71133"/>
                  <a:pt x="317500" y="158750"/>
                </a:cubicBezTo>
                <a:lnTo>
                  <a:pt x="317500" y="158750"/>
                </a:lnTo>
                <a:cubicBezTo>
                  <a:pt x="317500" y="246367"/>
                  <a:pt x="246367" y="317500"/>
                  <a:pt x="158750" y="317500"/>
                </a:cubicBezTo>
                <a:lnTo>
                  <a:pt x="158750" y="317500"/>
                </a:lnTo>
                <a:cubicBezTo>
                  <a:pt x="71133" y="317500"/>
                  <a:pt x="0" y="246367"/>
                  <a:pt x="0" y="158750"/>
                </a:cubicBezTo>
                <a:lnTo>
                  <a:pt x="0" y="158750"/>
                </a:lnTo>
                <a:cubicBezTo>
                  <a:pt x="0" y="71133"/>
                  <a:pt x="71133" y="0"/>
                  <a:pt x="158750" y="0"/>
                </a:cubicBezTo>
                <a:close/>
              </a:path>
            </a:pathLst>
          </a:custGeom>
          <a:solidFill>
            <a:srgbClr val="A42A28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438763486" name="Shape 18"/>
          <p:cNvSpPr/>
          <p:nvPr/>
        </p:nvSpPr>
        <p:spPr bwMode="auto">
          <a:xfrm>
            <a:off x="3072970" y="3387156"/>
            <a:ext cx="142875" cy="142875"/>
          </a:xfrm>
          <a:custGeom>
            <a:avLst/>
            <a:gdLst/>
            <a:ahLst/>
            <a:cxnLst/>
            <a:rect l="l" t="t" r="r" b="b"/>
            <a:pathLst>
              <a:path w="142875" h="142875" fill="norm" stroke="1" extrusionOk="0">
                <a:moveTo>
                  <a:pt x="71438" y="0"/>
                </a:moveTo>
                <a:cubicBezTo>
                  <a:pt x="110865" y="0"/>
                  <a:pt x="142875" y="32010"/>
                  <a:pt x="142875" y="71438"/>
                </a:cubicBezTo>
                <a:cubicBezTo>
                  <a:pt x="142875" y="110865"/>
                  <a:pt x="110865" y="142875"/>
                  <a:pt x="71438" y="142875"/>
                </a:cubicBezTo>
                <a:cubicBezTo>
                  <a:pt x="32010" y="142875"/>
                  <a:pt x="0" y="110865"/>
                  <a:pt x="0" y="71438"/>
                </a:cubicBezTo>
                <a:cubicBezTo>
                  <a:pt x="0" y="32010"/>
                  <a:pt x="32010" y="0"/>
                  <a:pt x="71437" y="0"/>
                </a:cubicBezTo>
                <a:close/>
                <a:moveTo>
                  <a:pt x="64740" y="33486"/>
                </a:moveTo>
                <a:lnTo>
                  <a:pt x="64740" y="71438"/>
                </a:lnTo>
                <a:cubicBezTo>
                  <a:pt x="64740" y="73670"/>
                  <a:pt x="65856" y="75763"/>
                  <a:pt x="67726" y="77019"/>
                </a:cubicBezTo>
                <a:lnTo>
                  <a:pt x="94515" y="94878"/>
                </a:lnTo>
                <a:cubicBezTo>
                  <a:pt x="97585" y="96943"/>
                  <a:pt x="101743" y="96106"/>
                  <a:pt x="103808" y="93008"/>
                </a:cubicBezTo>
                <a:cubicBezTo>
                  <a:pt x="105873" y="89911"/>
                  <a:pt x="105035" y="85781"/>
                  <a:pt x="101938" y="83716"/>
                </a:cubicBezTo>
                <a:lnTo>
                  <a:pt x="78135" y="67866"/>
                </a:lnTo>
                <a:lnTo>
                  <a:pt x="78135" y="33486"/>
                </a:lnTo>
                <a:cubicBezTo>
                  <a:pt x="78135" y="29775"/>
                  <a:pt x="75149" y="26789"/>
                  <a:pt x="71438" y="26789"/>
                </a:cubicBezTo>
                <a:cubicBezTo>
                  <a:pt x="67726" y="26789"/>
                  <a:pt x="64740" y="29775"/>
                  <a:pt x="64740" y="33486"/>
                </a:cubicBezTo>
                <a:close/>
              </a:path>
            </a:pathLst>
          </a:custGeom>
          <a:solidFill>
            <a:srgbClr val="EAE3D9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21353659" name="Text 19"/>
          <p:cNvSpPr/>
          <p:nvPr/>
        </p:nvSpPr>
        <p:spPr bwMode="auto">
          <a:xfrm>
            <a:off x="2251272" y="3714861"/>
            <a:ext cx="1785938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1250">
                <a:solidFill>
                  <a:srgbClr val="EAE3D9">
                    <a:alpha val="70000"/>
                  </a:srgbClr>
                </a:solidFill>
                <a:latin typeface="宋体"/>
                <a:ea typeface="宋体"/>
                <a:cs typeface="宋体"/>
              </a:rPr>
              <a:t>游戏时长</a:t>
            </a:r>
            <a:endParaRPr sz="1250">
              <a:latin typeface="宋体"/>
              <a:cs typeface="宋体"/>
            </a:endParaRPr>
          </a:p>
        </p:txBody>
      </p:sp>
      <p:sp>
        <p:nvSpPr>
          <p:cNvPr id="719426165" name="Text 20"/>
          <p:cNvSpPr/>
          <p:nvPr/>
        </p:nvSpPr>
        <p:spPr bwMode="auto">
          <a:xfrm>
            <a:off x="2243335" y="3905360"/>
            <a:ext cx="1801813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120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3-5分钟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164525547" name="Shape 21"/>
          <p:cNvSpPr/>
          <p:nvPr/>
        </p:nvSpPr>
        <p:spPr bwMode="auto">
          <a:xfrm>
            <a:off x="4805825" y="3299844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 fill="norm" stroke="1" extrusionOk="0">
                <a:moveTo>
                  <a:pt x="158750" y="0"/>
                </a:moveTo>
                <a:lnTo>
                  <a:pt x="158750" y="0"/>
                </a:lnTo>
                <a:cubicBezTo>
                  <a:pt x="246367" y="0"/>
                  <a:pt x="317500" y="71133"/>
                  <a:pt x="317500" y="158750"/>
                </a:cubicBezTo>
                <a:lnTo>
                  <a:pt x="317500" y="158750"/>
                </a:lnTo>
                <a:cubicBezTo>
                  <a:pt x="317500" y="246367"/>
                  <a:pt x="246367" y="317500"/>
                  <a:pt x="158750" y="317500"/>
                </a:cubicBezTo>
                <a:lnTo>
                  <a:pt x="158750" y="317500"/>
                </a:lnTo>
                <a:cubicBezTo>
                  <a:pt x="71133" y="317500"/>
                  <a:pt x="0" y="246367"/>
                  <a:pt x="0" y="158750"/>
                </a:cubicBezTo>
                <a:lnTo>
                  <a:pt x="0" y="158750"/>
                </a:lnTo>
                <a:cubicBezTo>
                  <a:pt x="0" y="71133"/>
                  <a:pt x="71133" y="0"/>
                  <a:pt x="158750" y="0"/>
                </a:cubicBezTo>
                <a:close/>
              </a:path>
            </a:pathLst>
          </a:custGeom>
          <a:solidFill>
            <a:srgbClr val="A42A28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614281650" name="Shape 22"/>
          <p:cNvSpPr/>
          <p:nvPr/>
        </p:nvSpPr>
        <p:spPr bwMode="auto">
          <a:xfrm>
            <a:off x="4895122" y="3387156"/>
            <a:ext cx="142875" cy="142875"/>
          </a:xfrm>
          <a:custGeom>
            <a:avLst/>
            <a:gdLst/>
            <a:ahLst/>
            <a:cxnLst/>
            <a:rect l="l" t="t" r="r" b="b"/>
            <a:pathLst>
              <a:path w="142875" h="142875" fill="norm" stroke="1" extrusionOk="0">
                <a:moveTo>
                  <a:pt x="40267" y="0"/>
                </a:moveTo>
                <a:lnTo>
                  <a:pt x="102775" y="0"/>
                </a:lnTo>
                <a:cubicBezTo>
                  <a:pt x="110170" y="0"/>
                  <a:pt x="116198" y="6083"/>
                  <a:pt x="115919" y="13450"/>
                </a:cubicBezTo>
                <a:cubicBezTo>
                  <a:pt x="115863" y="14929"/>
                  <a:pt x="115807" y="16408"/>
                  <a:pt x="115723" y="17859"/>
                </a:cubicBezTo>
                <a:lnTo>
                  <a:pt x="129564" y="17859"/>
                </a:lnTo>
                <a:cubicBezTo>
                  <a:pt x="136847" y="17859"/>
                  <a:pt x="143266" y="23887"/>
                  <a:pt x="142708" y="31756"/>
                </a:cubicBezTo>
                <a:cubicBezTo>
                  <a:pt x="140615" y="60694"/>
                  <a:pt x="125825" y="76600"/>
                  <a:pt x="109779" y="84916"/>
                </a:cubicBezTo>
                <a:cubicBezTo>
                  <a:pt x="105370" y="87204"/>
                  <a:pt x="100878" y="88906"/>
                  <a:pt x="96608" y="90162"/>
                </a:cubicBezTo>
                <a:cubicBezTo>
                  <a:pt x="90971" y="98143"/>
                  <a:pt x="85111" y="102357"/>
                  <a:pt x="80451" y="104617"/>
                </a:cubicBezTo>
                <a:lnTo>
                  <a:pt x="80451" y="125016"/>
                </a:lnTo>
                <a:lnTo>
                  <a:pt x="98310" y="125016"/>
                </a:lnTo>
                <a:cubicBezTo>
                  <a:pt x="103250" y="125016"/>
                  <a:pt x="107240" y="129006"/>
                  <a:pt x="107240" y="133945"/>
                </a:cubicBezTo>
                <a:cubicBezTo>
                  <a:pt x="107240" y="138885"/>
                  <a:pt x="103250" y="142875"/>
                  <a:pt x="98310" y="142875"/>
                </a:cubicBezTo>
                <a:lnTo>
                  <a:pt x="44732" y="142875"/>
                </a:lnTo>
                <a:cubicBezTo>
                  <a:pt x="39793" y="142875"/>
                  <a:pt x="35802" y="138885"/>
                  <a:pt x="35802" y="133945"/>
                </a:cubicBezTo>
                <a:cubicBezTo>
                  <a:pt x="35802" y="129006"/>
                  <a:pt x="39793" y="125016"/>
                  <a:pt x="44732" y="125016"/>
                </a:cubicBezTo>
                <a:lnTo>
                  <a:pt x="62592" y="125016"/>
                </a:lnTo>
                <a:lnTo>
                  <a:pt x="62592" y="104617"/>
                </a:lnTo>
                <a:cubicBezTo>
                  <a:pt x="58127" y="102468"/>
                  <a:pt x="52574" y="98478"/>
                  <a:pt x="47160" y="91139"/>
                </a:cubicBezTo>
                <a:cubicBezTo>
                  <a:pt x="42025" y="89799"/>
                  <a:pt x="36444" y="87762"/>
                  <a:pt x="31003" y="84693"/>
                </a:cubicBezTo>
                <a:cubicBezTo>
                  <a:pt x="15906" y="76237"/>
                  <a:pt x="2288" y="60303"/>
                  <a:pt x="335" y="31700"/>
                </a:cubicBezTo>
                <a:cubicBezTo>
                  <a:pt x="-195" y="23859"/>
                  <a:pt x="6195" y="17831"/>
                  <a:pt x="13478" y="17831"/>
                </a:cubicBezTo>
                <a:lnTo>
                  <a:pt x="27319" y="17831"/>
                </a:lnTo>
                <a:cubicBezTo>
                  <a:pt x="27236" y="16380"/>
                  <a:pt x="27180" y="14929"/>
                  <a:pt x="27124" y="13422"/>
                </a:cubicBezTo>
                <a:cubicBezTo>
                  <a:pt x="26845" y="6028"/>
                  <a:pt x="32872" y="-28"/>
                  <a:pt x="40267" y="-28"/>
                </a:cubicBezTo>
                <a:close/>
                <a:moveTo>
                  <a:pt x="28324" y="31254"/>
                </a:moveTo>
                <a:lnTo>
                  <a:pt x="13701" y="31254"/>
                </a:lnTo>
                <a:cubicBezTo>
                  <a:pt x="15432" y="54890"/>
                  <a:pt x="26287" y="66722"/>
                  <a:pt x="37477" y="73000"/>
                </a:cubicBezTo>
                <a:cubicBezTo>
                  <a:pt x="33458" y="62592"/>
                  <a:pt x="30138" y="49002"/>
                  <a:pt x="28324" y="31254"/>
                </a:cubicBezTo>
                <a:close/>
                <a:moveTo>
                  <a:pt x="106040" y="71661"/>
                </a:moveTo>
                <a:cubicBezTo>
                  <a:pt x="117342" y="65019"/>
                  <a:pt x="127555" y="53215"/>
                  <a:pt x="129285" y="31254"/>
                </a:cubicBezTo>
                <a:lnTo>
                  <a:pt x="114691" y="31254"/>
                </a:lnTo>
                <a:cubicBezTo>
                  <a:pt x="112961" y="48248"/>
                  <a:pt x="109835" y="61447"/>
                  <a:pt x="106040" y="71661"/>
                </a:cubicBezTo>
                <a:close/>
              </a:path>
            </a:pathLst>
          </a:custGeom>
          <a:solidFill>
            <a:srgbClr val="EAE3D9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518185171" name="Text 23"/>
          <p:cNvSpPr/>
          <p:nvPr/>
        </p:nvSpPr>
        <p:spPr bwMode="auto">
          <a:xfrm>
            <a:off x="4073341" y="3714861"/>
            <a:ext cx="1785938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1250">
                <a:solidFill>
                  <a:srgbClr val="EAE3D9">
                    <a:alpha val="70000"/>
                  </a:srgbClr>
                </a:solidFill>
                <a:latin typeface="宋体"/>
                <a:ea typeface="宋体"/>
                <a:cs typeface="宋体"/>
              </a:rPr>
              <a:t>预期效果</a:t>
            </a:r>
            <a:endParaRPr sz="1250">
              <a:latin typeface="宋体"/>
              <a:cs typeface="宋体"/>
            </a:endParaRPr>
          </a:p>
        </p:txBody>
      </p:sp>
      <p:sp>
        <p:nvSpPr>
          <p:cNvPr id="458959310" name="Text 24"/>
          <p:cNvSpPr/>
          <p:nvPr/>
        </p:nvSpPr>
        <p:spPr bwMode="auto">
          <a:xfrm>
            <a:off x="4065405" y="3905360"/>
            <a:ext cx="1801813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120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热烈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1798002275" name="Shape 25"/>
          <p:cNvSpPr/>
          <p:nvPr/>
        </p:nvSpPr>
        <p:spPr bwMode="auto">
          <a:xfrm flipH="0" flipV="0">
            <a:off x="459630" y="4398197"/>
            <a:ext cx="5363103" cy="864904"/>
          </a:xfrm>
          <a:custGeom>
            <a:avLst/>
            <a:gdLst/>
            <a:ahLst/>
            <a:cxnLst/>
            <a:rect l="l" t="t" r="r" b="b"/>
            <a:pathLst>
              <a:path w="5363104" h="799042" fill="norm" stroke="1" extrusionOk="0">
                <a:moveTo>
                  <a:pt x="95254" y="0"/>
                </a:moveTo>
                <a:lnTo>
                  <a:pt x="5267850" y="0"/>
                </a:lnTo>
                <a:cubicBezTo>
                  <a:pt x="5320458" y="0"/>
                  <a:pt x="5363104" y="42647"/>
                  <a:pt x="5363104" y="95254"/>
                </a:cubicBezTo>
                <a:lnTo>
                  <a:pt x="5363104" y="703788"/>
                </a:lnTo>
                <a:cubicBezTo>
                  <a:pt x="5363104" y="756395"/>
                  <a:pt x="5320458" y="799042"/>
                  <a:pt x="5267850" y="799042"/>
                </a:cubicBezTo>
                <a:lnTo>
                  <a:pt x="95254" y="799042"/>
                </a:lnTo>
                <a:cubicBezTo>
                  <a:pt x="42682" y="799042"/>
                  <a:pt x="0" y="756360"/>
                  <a:pt x="0" y="703788"/>
                </a:cubicBezTo>
                <a:lnTo>
                  <a:pt x="0" y="95254"/>
                </a:lnTo>
                <a:cubicBezTo>
                  <a:pt x="0" y="42682"/>
                  <a:pt x="42682" y="0"/>
                  <a:pt x="95254" y="0"/>
                </a:cubicBezTo>
                <a:close/>
              </a:path>
            </a:pathLst>
          </a:custGeom>
          <a:solidFill>
            <a:srgbClr val="BFBFBF">
              <a:alpha val="15000"/>
            </a:srgbClr>
          </a:solidFill>
          <a:ln w="8467">
            <a:solidFill>
              <a:srgbClr val="C8A876">
                <a:alpha val="20000"/>
              </a:srgbClr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290322789" name="Text 26"/>
          <p:cNvSpPr/>
          <p:nvPr/>
        </p:nvSpPr>
        <p:spPr bwMode="auto">
          <a:xfrm>
            <a:off x="557526" y="4496097"/>
            <a:ext cx="523081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20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升级玩法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1323746836" name="Text 27"/>
          <p:cNvSpPr/>
          <p:nvPr/>
        </p:nvSpPr>
        <p:spPr bwMode="auto">
          <a:xfrm>
            <a:off x="557525" y="4784114"/>
            <a:ext cx="5222875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25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• 团队PK赛：部门对抗</a:t>
            </a:r>
            <a:endParaRPr sz="1250">
              <a:latin typeface="宋体"/>
              <a:cs typeface="宋体"/>
            </a:endParaRPr>
          </a:p>
        </p:txBody>
      </p:sp>
      <p:sp>
        <p:nvSpPr>
          <p:cNvPr id="848794650" name="Text 28"/>
          <p:cNvSpPr/>
          <p:nvPr/>
        </p:nvSpPr>
        <p:spPr bwMode="auto">
          <a:xfrm>
            <a:off x="557525" y="5008632"/>
            <a:ext cx="5222875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25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• 男女拔河争霸赛</a:t>
            </a:r>
            <a:endParaRPr sz="1250">
              <a:latin typeface="宋体"/>
              <a:cs typeface="宋体"/>
            </a:endParaRPr>
          </a:p>
        </p:txBody>
      </p:sp>
      <p:sp>
        <p:nvSpPr>
          <p:cNvPr id="1395898161" name="Shape 29"/>
          <p:cNvSpPr/>
          <p:nvPr/>
        </p:nvSpPr>
        <p:spPr bwMode="auto">
          <a:xfrm>
            <a:off x="6153464" y="1494895"/>
            <a:ext cx="5696479" cy="3966104"/>
          </a:xfrm>
          <a:custGeom>
            <a:avLst/>
            <a:gdLst/>
            <a:ahLst/>
            <a:cxnLst/>
            <a:rect l="l" t="t" r="r" b="b"/>
            <a:pathLst>
              <a:path w="5696479" h="3966104" fill="norm" stroke="1" extrusionOk="0">
                <a:moveTo>
                  <a:pt x="126995" y="0"/>
                </a:moveTo>
                <a:lnTo>
                  <a:pt x="5569485" y="0"/>
                </a:lnTo>
                <a:cubicBezTo>
                  <a:pt x="5639622" y="0"/>
                  <a:pt x="5696479" y="56857"/>
                  <a:pt x="5696479" y="126995"/>
                </a:cubicBezTo>
                <a:lnTo>
                  <a:pt x="5696479" y="3839110"/>
                </a:lnTo>
                <a:cubicBezTo>
                  <a:pt x="5696479" y="3909247"/>
                  <a:pt x="5639622" y="3966104"/>
                  <a:pt x="5569485" y="3966104"/>
                </a:cubicBezTo>
                <a:lnTo>
                  <a:pt x="126995" y="3966104"/>
                </a:lnTo>
                <a:cubicBezTo>
                  <a:pt x="56857" y="3966104"/>
                  <a:pt x="0" y="3909247"/>
                  <a:pt x="0" y="3839110"/>
                </a:cubicBezTo>
                <a:lnTo>
                  <a:pt x="0" y="126995"/>
                </a:lnTo>
                <a:cubicBezTo>
                  <a:pt x="0" y="56904"/>
                  <a:pt x="56904" y="0"/>
                  <a:pt x="126995" y="0"/>
                </a:cubicBezTo>
                <a:close/>
              </a:path>
            </a:pathLst>
          </a:custGeom>
          <a:solidFill>
            <a:srgbClr val="BFBFBF">
              <a:alpha val="15000"/>
            </a:srgbClr>
          </a:solidFill>
          <a:ln w="8467">
            <a:solidFill>
              <a:srgbClr val="C8A876">
                <a:alpha val="30192"/>
              </a:srgbClr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493131851" name="Shape 30"/>
          <p:cNvSpPr/>
          <p:nvPr/>
        </p:nvSpPr>
        <p:spPr bwMode="auto">
          <a:xfrm>
            <a:off x="6314860" y="167216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 fill="norm" stroke="1" extrusionOk="0">
                <a:moveTo>
                  <a:pt x="95250" y="0"/>
                </a:moveTo>
                <a:lnTo>
                  <a:pt x="285750" y="0"/>
                </a:lnTo>
                <a:cubicBezTo>
                  <a:pt x="338320" y="0"/>
                  <a:pt x="381000" y="42680"/>
                  <a:pt x="381000" y="95250"/>
                </a:cubicBezTo>
                <a:lnTo>
                  <a:pt x="381000" y="285750"/>
                </a:lnTo>
                <a:cubicBezTo>
                  <a:pt x="381000" y="338320"/>
                  <a:pt x="338320" y="381000"/>
                  <a:pt x="285750" y="381000"/>
                </a:cubicBezTo>
                <a:lnTo>
                  <a:pt x="95250" y="381000"/>
                </a:lnTo>
                <a:cubicBezTo>
                  <a:pt x="42680" y="381000"/>
                  <a:pt x="0" y="338320"/>
                  <a:pt x="0" y="285750"/>
                </a:cubicBezTo>
                <a:lnTo>
                  <a:pt x="0" y="95250"/>
                </a:lnTo>
                <a:cubicBezTo>
                  <a:pt x="0" y="42680"/>
                  <a:pt x="42680" y="0"/>
                  <a:pt x="95250" y="0"/>
                </a:cubicBezTo>
                <a:close/>
              </a:path>
            </a:pathLst>
          </a:custGeom>
          <a:solidFill>
            <a:srgbClr val="C8A876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954500861" name="Shape 31"/>
          <p:cNvSpPr/>
          <p:nvPr/>
        </p:nvSpPr>
        <p:spPr bwMode="auto">
          <a:xfrm>
            <a:off x="6410110" y="1767411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 fill="norm" stroke="1" extrusionOk="0">
                <a:moveTo>
                  <a:pt x="119621" y="25598"/>
                </a:moveTo>
                <a:cubicBezTo>
                  <a:pt x="122448" y="20799"/>
                  <a:pt x="127583" y="17859"/>
                  <a:pt x="133127" y="17859"/>
                </a:cubicBezTo>
                <a:lnTo>
                  <a:pt x="133945" y="17859"/>
                </a:lnTo>
                <a:cubicBezTo>
                  <a:pt x="142168" y="17859"/>
                  <a:pt x="148828" y="24519"/>
                  <a:pt x="148828" y="32742"/>
                </a:cubicBezTo>
                <a:cubicBezTo>
                  <a:pt x="148828" y="40965"/>
                  <a:pt x="142168" y="47625"/>
                  <a:pt x="133945" y="47625"/>
                </a:cubicBezTo>
                <a:lnTo>
                  <a:pt x="106673" y="47625"/>
                </a:lnTo>
                <a:lnTo>
                  <a:pt x="119621" y="25598"/>
                </a:lnTo>
                <a:close/>
                <a:moveTo>
                  <a:pt x="70879" y="25598"/>
                </a:moveTo>
                <a:lnTo>
                  <a:pt x="83827" y="47625"/>
                </a:lnTo>
                <a:lnTo>
                  <a:pt x="56555" y="47625"/>
                </a:lnTo>
                <a:cubicBezTo>
                  <a:pt x="48332" y="47625"/>
                  <a:pt x="41672" y="40965"/>
                  <a:pt x="41672" y="32742"/>
                </a:cubicBezTo>
                <a:cubicBezTo>
                  <a:pt x="41672" y="24519"/>
                  <a:pt x="48332" y="17859"/>
                  <a:pt x="56555" y="17859"/>
                </a:cubicBezTo>
                <a:lnTo>
                  <a:pt x="57373" y="17859"/>
                </a:lnTo>
                <a:cubicBezTo>
                  <a:pt x="62917" y="17859"/>
                  <a:pt x="68089" y="20799"/>
                  <a:pt x="70879" y="25598"/>
                </a:cubicBezTo>
                <a:close/>
                <a:moveTo>
                  <a:pt x="104217" y="16557"/>
                </a:moveTo>
                <a:lnTo>
                  <a:pt x="95250" y="31812"/>
                </a:lnTo>
                <a:lnTo>
                  <a:pt x="86283" y="16557"/>
                </a:lnTo>
                <a:cubicBezTo>
                  <a:pt x="80256" y="6288"/>
                  <a:pt x="69242" y="0"/>
                  <a:pt x="57373" y="0"/>
                </a:cubicBezTo>
                <a:lnTo>
                  <a:pt x="56555" y="0"/>
                </a:lnTo>
                <a:cubicBezTo>
                  <a:pt x="38472" y="0"/>
                  <a:pt x="23812" y="14660"/>
                  <a:pt x="23812" y="32742"/>
                </a:cubicBezTo>
                <a:cubicBezTo>
                  <a:pt x="23812" y="38100"/>
                  <a:pt x="25115" y="43160"/>
                  <a:pt x="27384" y="47625"/>
                </a:cubicBezTo>
                <a:lnTo>
                  <a:pt x="11906" y="47625"/>
                </a:lnTo>
                <a:cubicBezTo>
                  <a:pt x="5321" y="47625"/>
                  <a:pt x="0" y="52946"/>
                  <a:pt x="0" y="59531"/>
                </a:cubicBezTo>
                <a:lnTo>
                  <a:pt x="0" y="71438"/>
                </a:lnTo>
                <a:cubicBezTo>
                  <a:pt x="0" y="78023"/>
                  <a:pt x="5321" y="83344"/>
                  <a:pt x="11906" y="83344"/>
                </a:cubicBezTo>
                <a:lnTo>
                  <a:pt x="178594" y="83344"/>
                </a:lnTo>
                <a:cubicBezTo>
                  <a:pt x="185179" y="83344"/>
                  <a:pt x="190500" y="78023"/>
                  <a:pt x="190500" y="71438"/>
                </a:cubicBezTo>
                <a:lnTo>
                  <a:pt x="190500" y="59531"/>
                </a:lnTo>
                <a:cubicBezTo>
                  <a:pt x="190500" y="52946"/>
                  <a:pt x="185179" y="47625"/>
                  <a:pt x="178594" y="47625"/>
                </a:cubicBezTo>
                <a:lnTo>
                  <a:pt x="163116" y="47625"/>
                </a:lnTo>
                <a:cubicBezTo>
                  <a:pt x="165385" y="43160"/>
                  <a:pt x="166688" y="38100"/>
                  <a:pt x="166688" y="32742"/>
                </a:cubicBezTo>
                <a:cubicBezTo>
                  <a:pt x="166688" y="14660"/>
                  <a:pt x="152028" y="0"/>
                  <a:pt x="133945" y="0"/>
                </a:cubicBezTo>
                <a:lnTo>
                  <a:pt x="133127" y="0"/>
                </a:lnTo>
                <a:cubicBezTo>
                  <a:pt x="121258" y="0"/>
                  <a:pt x="110244" y="6288"/>
                  <a:pt x="104217" y="16520"/>
                </a:cubicBezTo>
                <a:close/>
                <a:moveTo>
                  <a:pt x="178594" y="101203"/>
                </a:moveTo>
                <a:lnTo>
                  <a:pt x="104180" y="101203"/>
                </a:lnTo>
                <a:lnTo>
                  <a:pt x="104180" y="178594"/>
                </a:lnTo>
                <a:lnTo>
                  <a:pt x="154781" y="178594"/>
                </a:lnTo>
                <a:cubicBezTo>
                  <a:pt x="167915" y="178594"/>
                  <a:pt x="178594" y="167915"/>
                  <a:pt x="178594" y="154781"/>
                </a:cubicBezTo>
                <a:lnTo>
                  <a:pt x="178594" y="101203"/>
                </a:lnTo>
                <a:close/>
                <a:moveTo>
                  <a:pt x="86320" y="101203"/>
                </a:moveTo>
                <a:lnTo>
                  <a:pt x="11906" y="101203"/>
                </a:lnTo>
                <a:lnTo>
                  <a:pt x="11906" y="154781"/>
                </a:lnTo>
                <a:cubicBezTo>
                  <a:pt x="11906" y="167915"/>
                  <a:pt x="22585" y="178594"/>
                  <a:pt x="35719" y="178594"/>
                </a:cubicBezTo>
                <a:lnTo>
                  <a:pt x="86320" y="178594"/>
                </a:lnTo>
                <a:lnTo>
                  <a:pt x="86320" y="101203"/>
                </a:lnTo>
                <a:close/>
              </a:path>
            </a:pathLst>
          </a:custGeom>
          <a:solidFill>
            <a:srgbClr val="1A1A1A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763880973" name="Text 32"/>
          <p:cNvSpPr/>
          <p:nvPr/>
        </p:nvSpPr>
        <p:spPr bwMode="auto">
          <a:xfrm>
            <a:off x="6791110" y="1656285"/>
            <a:ext cx="7620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  <a:defRPr/>
            </a:pPr>
            <a:r>
              <a:rPr lang="en-US" sz="1600" b="1">
                <a:solidFill>
                  <a:srgbClr val="EAE3D9"/>
                </a:solidFill>
                <a:latin typeface="宋体"/>
                <a:ea typeface="宋体"/>
                <a:cs typeface="宋体"/>
              </a:rPr>
              <a:t>红包雨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562269930" name="Text 33"/>
          <p:cNvSpPr/>
          <p:nvPr/>
        </p:nvSpPr>
        <p:spPr bwMode="auto">
          <a:xfrm flipH="0" flipV="0">
            <a:off x="6791109" y="1944303"/>
            <a:ext cx="917336" cy="15874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200">
                <a:solidFill>
                  <a:srgbClr val="C8A876"/>
                </a:solidFill>
                <a:latin typeface="宋体"/>
                <a:ea typeface="宋体"/>
                <a:cs typeface="宋体"/>
              </a:rPr>
              <a:t>全员参与游戏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1730205443" name="Shape 34"/>
          <p:cNvSpPr/>
          <p:nvPr/>
        </p:nvSpPr>
        <p:spPr bwMode="auto">
          <a:xfrm>
            <a:off x="6330735" y="2373474"/>
            <a:ext cx="31750" cy="492125"/>
          </a:xfrm>
          <a:custGeom>
            <a:avLst/>
            <a:gdLst/>
            <a:ahLst/>
            <a:cxnLst/>
            <a:rect l="l" t="t" r="r" b="b"/>
            <a:pathLst>
              <a:path w="31750" h="492125" fill="norm" stroke="1" extrusionOk="0">
                <a:moveTo>
                  <a:pt x="0" y="0"/>
                </a:moveTo>
                <a:lnTo>
                  <a:pt x="31750" y="0"/>
                </a:lnTo>
                <a:lnTo>
                  <a:pt x="31750" y="492125"/>
                </a:lnTo>
                <a:lnTo>
                  <a:pt x="0" y="492125"/>
                </a:lnTo>
                <a:lnTo>
                  <a:pt x="0" y="0"/>
                </a:lnTo>
                <a:close/>
              </a:path>
            </a:pathLst>
          </a:custGeom>
          <a:solidFill>
            <a:srgbClr val="A42A28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2123713539" name="Text 35"/>
          <p:cNvSpPr/>
          <p:nvPr/>
        </p:nvSpPr>
        <p:spPr bwMode="auto">
          <a:xfrm>
            <a:off x="6473610" y="2333787"/>
            <a:ext cx="5286375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30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游戏规则</a:t>
            </a:r>
            <a:endParaRPr sz="1300">
              <a:latin typeface="宋体"/>
              <a:cs typeface="宋体"/>
            </a:endParaRPr>
          </a:p>
        </p:txBody>
      </p:sp>
      <p:sp>
        <p:nvSpPr>
          <p:cNvPr id="1896632870" name="Text 36"/>
          <p:cNvSpPr/>
          <p:nvPr/>
        </p:nvSpPr>
        <p:spPr bwMode="auto">
          <a:xfrm flipH="0" flipV="0">
            <a:off x="6473610" y="2619536"/>
            <a:ext cx="5278437" cy="46928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大屏红包、金币、元宝掉落，参与者点击手机屏幕抢夺，中奖实时到账，手快有手慢无。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1382235653" name="Shape 37"/>
          <p:cNvSpPr/>
          <p:nvPr/>
        </p:nvSpPr>
        <p:spPr bwMode="auto">
          <a:xfrm>
            <a:off x="7033615" y="3299843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 fill="norm" stroke="1" extrusionOk="0">
                <a:moveTo>
                  <a:pt x="158750" y="0"/>
                </a:moveTo>
                <a:lnTo>
                  <a:pt x="158750" y="0"/>
                </a:lnTo>
                <a:cubicBezTo>
                  <a:pt x="246367" y="0"/>
                  <a:pt x="317500" y="71133"/>
                  <a:pt x="317500" y="158750"/>
                </a:cubicBezTo>
                <a:lnTo>
                  <a:pt x="317500" y="158750"/>
                </a:lnTo>
                <a:cubicBezTo>
                  <a:pt x="317500" y="246367"/>
                  <a:pt x="246367" y="317500"/>
                  <a:pt x="158750" y="317500"/>
                </a:cubicBezTo>
                <a:lnTo>
                  <a:pt x="158750" y="317500"/>
                </a:lnTo>
                <a:cubicBezTo>
                  <a:pt x="71133" y="317500"/>
                  <a:pt x="0" y="246367"/>
                  <a:pt x="0" y="158750"/>
                </a:cubicBezTo>
                <a:lnTo>
                  <a:pt x="0" y="158750"/>
                </a:lnTo>
                <a:cubicBezTo>
                  <a:pt x="0" y="71133"/>
                  <a:pt x="71133" y="0"/>
                  <a:pt x="158750" y="0"/>
                </a:cubicBezTo>
                <a:close/>
              </a:path>
            </a:pathLst>
          </a:custGeom>
          <a:solidFill>
            <a:srgbClr val="C8A876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859485063" name="Shape 38"/>
          <p:cNvSpPr/>
          <p:nvPr/>
        </p:nvSpPr>
        <p:spPr bwMode="auto">
          <a:xfrm>
            <a:off x="7105053" y="3387155"/>
            <a:ext cx="178594" cy="142875"/>
          </a:xfrm>
          <a:custGeom>
            <a:avLst/>
            <a:gdLst/>
            <a:ahLst/>
            <a:cxnLst/>
            <a:rect l="l" t="t" r="r" b="b"/>
            <a:pathLst>
              <a:path w="178594" h="142875" fill="norm" stroke="1" extrusionOk="0">
                <a:moveTo>
                  <a:pt x="89297" y="4465"/>
                </a:moveTo>
                <a:cubicBezTo>
                  <a:pt x="105314" y="4465"/>
                  <a:pt x="118318" y="17469"/>
                  <a:pt x="118318" y="33486"/>
                </a:cubicBezTo>
                <a:cubicBezTo>
                  <a:pt x="118318" y="49504"/>
                  <a:pt x="105314" y="62508"/>
                  <a:pt x="89297" y="62508"/>
                </a:cubicBezTo>
                <a:cubicBezTo>
                  <a:pt x="73279" y="62508"/>
                  <a:pt x="60275" y="49504"/>
                  <a:pt x="60275" y="33486"/>
                </a:cubicBezTo>
                <a:cubicBezTo>
                  <a:pt x="60275" y="17469"/>
                  <a:pt x="73279" y="4465"/>
                  <a:pt x="89297" y="4465"/>
                </a:cubicBezTo>
                <a:close/>
                <a:moveTo>
                  <a:pt x="26789" y="24557"/>
                </a:moveTo>
                <a:cubicBezTo>
                  <a:pt x="37878" y="24557"/>
                  <a:pt x="46881" y="33559"/>
                  <a:pt x="46881" y="44648"/>
                </a:cubicBezTo>
                <a:cubicBezTo>
                  <a:pt x="46881" y="55737"/>
                  <a:pt x="37878" y="64740"/>
                  <a:pt x="26789" y="64740"/>
                </a:cubicBezTo>
                <a:cubicBezTo>
                  <a:pt x="15700" y="64740"/>
                  <a:pt x="6697" y="55737"/>
                  <a:pt x="6697" y="44648"/>
                </a:cubicBezTo>
                <a:cubicBezTo>
                  <a:pt x="6697" y="33559"/>
                  <a:pt x="15700" y="24557"/>
                  <a:pt x="26789" y="24557"/>
                </a:cubicBezTo>
                <a:close/>
                <a:moveTo>
                  <a:pt x="0" y="116086"/>
                </a:moveTo>
                <a:cubicBezTo>
                  <a:pt x="0" y="96357"/>
                  <a:pt x="15990" y="80367"/>
                  <a:pt x="35719" y="80367"/>
                </a:cubicBezTo>
                <a:cubicBezTo>
                  <a:pt x="39291" y="80367"/>
                  <a:pt x="42751" y="80897"/>
                  <a:pt x="46016" y="81874"/>
                </a:cubicBezTo>
                <a:cubicBezTo>
                  <a:pt x="36835" y="92143"/>
                  <a:pt x="31254" y="105705"/>
                  <a:pt x="31254" y="120551"/>
                </a:cubicBezTo>
                <a:lnTo>
                  <a:pt x="31254" y="125016"/>
                </a:lnTo>
                <a:cubicBezTo>
                  <a:pt x="31254" y="128197"/>
                  <a:pt x="31924" y="131211"/>
                  <a:pt x="33124" y="133945"/>
                </a:cubicBezTo>
                <a:lnTo>
                  <a:pt x="8930" y="133945"/>
                </a:lnTo>
                <a:cubicBezTo>
                  <a:pt x="3990" y="133945"/>
                  <a:pt x="0" y="129955"/>
                  <a:pt x="0" y="125016"/>
                </a:cubicBezTo>
                <a:lnTo>
                  <a:pt x="0" y="116086"/>
                </a:lnTo>
                <a:close/>
                <a:moveTo>
                  <a:pt x="145470" y="133945"/>
                </a:moveTo>
                <a:cubicBezTo>
                  <a:pt x="146670" y="131211"/>
                  <a:pt x="147340" y="128197"/>
                  <a:pt x="147340" y="125016"/>
                </a:cubicBezTo>
                <a:lnTo>
                  <a:pt x="147340" y="120551"/>
                </a:lnTo>
                <a:cubicBezTo>
                  <a:pt x="147340" y="105705"/>
                  <a:pt x="141759" y="92143"/>
                  <a:pt x="132578" y="81874"/>
                </a:cubicBezTo>
                <a:cubicBezTo>
                  <a:pt x="135843" y="80897"/>
                  <a:pt x="139303" y="80367"/>
                  <a:pt x="142875" y="80367"/>
                </a:cubicBezTo>
                <a:cubicBezTo>
                  <a:pt x="162604" y="80367"/>
                  <a:pt x="178594" y="96357"/>
                  <a:pt x="178594" y="116086"/>
                </a:cubicBezTo>
                <a:lnTo>
                  <a:pt x="178594" y="125016"/>
                </a:lnTo>
                <a:cubicBezTo>
                  <a:pt x="178594" y="129955"/>
                  <a:pt x="174603" y="133945"/>
                  <a:pt x="169664" y="133945"/>
                </a:cubicBezTo>
                <a:lnTo>
                  <a:pt x="145470" y="133945"/>
                </a:lnTo>
                <a:close/>
                <a:moveTo>
                  <a:pt x="131713" y="44648"/>
                </a:moveTo>
                <a:cubicBezTo>
                  <a:pt x="131713" y="33559"/>
                  <a:pt x="140716" y="24557"/>
                  <a:pt x="151805" y="24557"/>
                </a:cubicBezTo>
                <a:cubicBezTo>
                  <a:pt x="162894" y="24557"/>
                  <a:pt x="171896" y="33559"/>
                  <a:pt x="171896" y="44648"/>
                </a:cubicBezTo>
                <a:cubicBezTo>
                  <a:pt x="171896" y="55737"/>
                  <a:pt x="162894" y="64740"/>
                  <a:pt x="151805" y="64740"/>
                </a:cubicBezTo>
                <a:cubicBezTo>
                  <a:pt x="140716" y="64740"/>
                  <a:pt x="131713" y="55737"/>
                  <a:pt x="131713" y="44648"/>
                </a:cubicBezTo>
                <a:close/>
                <a:moveTo>
                  <a:pt x="44648" y="120551"/>
                </a:moveTo>
                <a:cubicBezTo>
                  <a:pt x="44648" y="95883"/>
                  <a:pt x="64629" y="75902"/>
                  <a:pt x="89297" y="75902"/>
                </a:cubicBezTo>
                <a:cubicBezTo>
                  <a:pt x="113965" y="75902"/>
                  <a:pt x="133945" y="95883"/>
                  <a:pt x="133945" y="120551"/>
                </a:cubicBezTo>
                <a:lnTo>
                  <a:pt x="133945" y="125016"/>
                </a:lnTo>
                <a:cubicBezTo>
                  <a:pt x="133945" y="129955"/>
                  <a:pt x="129955" y="133945"/>
                  <a:pt x="125016" y="133945"/>
                </a:cubicBezTo>
                <a:lnTo>
                  <a:pt x="53578" y="133945"/>
                </a:lnTo>
                <a:cubicBezTo>
                  <a:pt x="48639" y="133945"/>
                  <a:pt x="44648" y="129955"/>
                  <a:pt x="44648" y="125016"/>
                </a:cubicBezTo>
                <a:lnTo>
                  <a:pt x="44648" y="120551"/>
                </a:lnTo>
                <a:close/>
              </a:path>
            </a:pathLst>
          </a:custGeom>
          <a:solidFill>
            <a:srgbClr val="1A1A1A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677524180" name="Text 39"/>
          <p:cNvSpPr/>
          <p:nvPr/>
        </p:nvSpPr>
        <p:spPr bwMode="auto">
          <a:xfrm>
            <a:off x="6301216" y="3714861"/>
            <a:ext cx="1785938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1250">
                <a:solidFill>
                  <a:srgbClr val="EAE3D9">
                    <a:alpha val="70000"/>
                  </a:srgbClr>
                </a:solidFill>
                <a:latin typeface="宋体"/>
                <a:ea typeface="宋体"/>
                <a:cs typeface="宋体"/>
              </a:rPr>
              <a:t>参与人数</a:t>
            </a:r>
            <a:endParaRPr sz="1250">
              <a:latin typeface="宋体"/>
              <a:cs typeface="宋体"/>
            </a:endParaRPr>
          </a:p>
        </p:txBody>
      </p:sp>
      <p:sp>
        <p:nvSpPr>
          <p:cNvPr id="2028290610" name="Text 40"/>
          <p:cNvSpPr/>
          <p:nvPr/>
        </p:nvSpPr>
        <p:spPr bwMode="auto">
          <a:xfrm>
            <a:off x="6293278" y="3905360"/>
            <a:ext cx="1801813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120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全员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544158124" name="Shape 41"/>
          <p:cNvSpPr/>
          <p:nvPr/>
        </p:nvSpPr>
        <p:spPr bwMode="auto">
          <a:xfrm>
            <a:off x="8855685" y="3299843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 fill="norm" stroke="1" extrusionOk="0">
                <a:moveTo>
                  <a:pt x="158750" y="0"/>
                </a:moveTo>
                <a:lnTo>
                  <a:pt x="158750" y="0"/>
                </a:lnTo>
                <a:cubicBezTo>
                  <a:pt x="246367" y="0"/>
                  <a:pt x="317500" y="71133"/>
                  <a:pt x="317500" y="158750"/>
                </a:cubicBezTo>
                <a:lnTo>
                  <a:pt x="317500" y="158750"/>
                </a:lnTo>
                <a:cubicBezTo>
                  <a:pt x="317500" y="246367"/>
                  <a:pt x="246367" y="317500"/>
                  <a:pt x="158750" y="317500"/>
                </a:cubicBezTo>
                <a:lnTo>
                  <a:pt x="158750" y="317500"/>
                </a:lnTo>
                <a:cubicBezTo>
                  <a:pt x="71133" y="317500"/>
                  <a:pt x="0" y="246367"/>
                  <a:pt x="0" y="158750"/>
                </a:cubicBezTo>
                <a:lnTo>
                  <a:pt x="0" y="158750"/>
                </a:lnTo>
                <a:cubicBezTo>
                  <a:pt x="0" y="71133"/>
                  <a:pt x="71133" y="0"/>
                  <a:pt x="158750" y="0"/>
                </a:cubicBezTo>
                <a:close/>
              </a:path>
            </a:pathLst>
          </a:custGeom>
          <a:solidFill>
            <a:srgbClr val="C8A876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37480523" name="Shape 42"/>
          <p:cNvSpPr/>
          <p:nvPr/>
        </p:nvSpPr>
        <p:spPr bwMode="auto">
          <a:xfrm>
            <a:off x="8944983" y="3387155"/>
            <a:ext cx="142875" cy="142875"/>
          </a:xfrm>
          <a:custGeom>
            <a:avLst/>
            <a:gdLst/>
            <a:ahLst/>
            <a:cxnLst/>
            <a:rect l="l" t="t" r="r" b="b"/>
            <a:pathLst>
              <a:path w="142875" h="142875" fill="norm" stroke="1" extrusionOk="0">
                <a:moveTo>
                  <a:pt x="71438" y="0"/>
                </a:moveTo>
                <a:cubicBezTo>
                  <a:pt x="110865" y="0"/>
                  <a:pt x="142875" y="32010"/>
                  <a:pt x="142875" y="71438"/>
                </a:cubicBezTo>
                <a:cubicBezTo>
                  <a:pt x="142875" y="110865"/>
                  <a:pt x="110865" y="142875"/>
                  <a:pt x="71438" y="142875"/>
                </a:cubicBezTo>
                <a:cubicBezTo>
                  <a:pt x="32010" y="142875"/>
                  <a:pt x="0" y="110865"/>
                  <a:pt x="0" y="71438"/>
                </a:cubicBezTo>
                <a:cubicBezTo>
                  <a:pt x="0" y="32010"/>
                  <a:pt x="32010" y="0"/>
                  <a:pt x="71437" y="0"/>
                </a:cubicBezTo>
                <a:close/>
                <a:moveTo>
                  <a:pt x="64740" y="33486"/>
                </a:moveTo>
                <a:lnTo>
                  <a:pt x="64740" y="71438"/>
                </a:lnTo>
                <a:cubicBezTo>
                  <a:pt x="64740" y="73670"/>
                  <a:pt x="65856" y="75763"/>
                  <a:pt x="67726" y="77019"/>
                </a:cubicBezTo>
                <a:lnTo>
                  <a:pt x="94515" y="94878"/>
                </a:lnTo>
                <a:cubicBezTo>
                  <a:pt x="97585" y="96943"/>
                  <a:pt x="101743" y="96106"/>
                  <a:pt x="103808" y="93008"/>
                </a:cubicBezTo>
                <a:cubicBezTo>
                  <a:pt x="105873" y="89911"/>
                  <a:pt x="105035" y="85781"/>
                  <a:pt x="101938" y="83716"/>
                </a:cubicBezTo>
                <a:lnTo>
                  <a:pt x="78135" y="67866"/>
                </a:lnTo>
                <a:lnTo>
                  <a:pt x="78135" y="33486"/>
                </a:lnTo>
                <a:cubicBezTo>
                  <a:pt x="78135" y="29775"/>
                  <a:pt x="75149" y="26789"/>
                  <a:pt x="71438" y="26789"/>
                </a:cubicBezTo>
                <a:cubicBezTo>
                  <a:pt x="67726" y="26789"/>
                  <a:pt x="64740" y="29775"/>
                  <a:pt x="64740" y="33486"/>
                </a:cubicBezTo>
                <a:close/>
              </a:path>
            </a:pathLst>
          </a:custGeom>
          <a:solidFill>
            <a:srgbClr val="1A1A1A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085928620" name="Text 43"/>
          <p:cNvSpPr/>
          <p:nvPr/>
        </p:nvSpPr>
        <p:spPr bwMode="auto">
          <a:xfrm>
            <a:off x="8123285" y="3714861"/>
            <a:ext cx="1785938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1250">
                <a:solidFill>
                  <a:srgbClr val="EAE3D9">
                    <a:alpha val="70000"/>
                  </a:srgbClr>
                </a:solidFill>
                <a:latin typeface="宋体"/>
                <a:ea typeface="宋体"/>
                <a:cs typeface="宋体"/>
              </a:rPr>
              <a:t>游戏时长</a:t>
            </a:r>
            <a:endParaRPr sz="1250">
              <a:latin typeface="宋体"/>
              <a:cs typeface="宋体"/>
            </a:endParaRPr>
          </a:p>
        </p:txBody>
      </p:sp>
      <p:sp>
        <p:nvSpPr>
          <p:cNvPr id="1230081975" name="Text 44"/>
          <p:cNvSpPr/>
          <p:nvPr/>
        </p:nvSpPr>
        <p:spPr bwMode="auto">
          <a:xfrm>
            <a:off x="8115348" y="3905360"/>
            <a:ext cx="1801813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120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1-2分钟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743214809" name="Shape 45"/>
          <p:cNvSpPr/>
          <p:nvPr/>
        </p:nvSpPr>
        <p:spPr bwMode="auto">
          <a:xfrm>
            <a:off x="10677837" y="3299843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 fill="norm" stroke="1" extrusionOk="0">
                <a:moveTo>
                  <a:pt x="158750" y="0"/>
                </a:moveTo>
                <a:lnTo>
                  <a:pt x="158750" y="0"/>
                </a:lnTo>
                <a:cubicBezTo>
                  <a:pt x="246367" y="0"/>
                  <a:pt x="317500" y="71133"/>
                  <a:pt x="317500" y="158750"/>
                </a:cubicBezTo>
                <a:lnTo>
                  <a:pt x="317500" y="158750"/>
                </a:lnTo>
                <a:cubicBezTo>
                  <a:pt x="317500" y="246367"/>
                  <a:pt x="246367" y="317500"/>
                  <a:pt x="158750" y="317500"/>
                </a:cubicBezTo>
                <a:lnTo>
                  <a:pt x="158750" y="317500"/>
                </a:lnTo>
                <a:cubicBezTo>
                  <a:pt x="71133" y="317500"/>
                  <a:pt x="0" y="246367"/>
                  <a:pt x="0" y="158750"/>
                </a:cubicBezTo>
                <a:lnTo>
                  <a:pt x="0" y="158750"/>
                </a:lnTo>
                <a:cubicBezTo>
                  <a:pt x="0" y="71133"/>
                  <a:pt x="71133" y="0"/>
                  <a:pt x="158750" y="0"/>
                </a:cubicBezTo>
                <a:close/>
              </a:path>
            </a:pathLst>
          </a:custGeom>
          <a:solidFill>
            <a:srgbClr val="C8A876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03319430" name="Shape 46"/>
          <p:cNvSpPr/>
          <p:nvPr/>
        </p:nvSpPr>
        <p:spPr bwMode="auto">
          <a:xfrm>
            <a:off x="10767134" y="3387155"/>
            <a:ext cx="142875" cy="142875"/>
          </a:xfrm>
          <a:custGeom>
            <a:avLst/>
            <a:gdLst/>
            <a:ahLst/>
            <a:cxnLst/>
            <a:rect l="l" t="t" r="r" b="b"/>
            <a:pathLst>
              <a:path w="142875" h="142875" fill="norm" stroke="1" extrusionOk="0">
                <a:moveTo>
                  <a:pt x="40267" y="0"/>
                </a:moveTo>
                <a:lnTo>
                  <a:pt x="102775" y="0"/>
                </a:lnTo>
                <a:cubicBezTo>
                  <a:pt x="110170" y="0"/>
                  <a:pt x="116198" y="6083"/>
                  <a:pt x="115919" y="13450"/>
                </a:cubicBezTo>
                <a:cubicBezTo>
                  <a:pt x="115863" y="14929"/>
                  <a:pt x="115807" y="16408"/>
                  <a:pt x="115723" y="17859"/>
                </a:cubicBezTo>
                <a:lnTo>
                  <a:pt x="129564" y="17859"/>
                </a:lnTo>
                <a:cubicBezTo>
                  <a:pt x="136847" y="17859"/>
                  <a:pt x="143266" y="23887"/>
                  <a:pt x="142708" y="31756"/>
                </a:cubicBezTo>
                <a:cubicBezTo>
                  <a:pt x="140615" y="60694"/>
                  <a:pt x="125825" y="76600"/>
                  <a:pt x="109779" y="84916"/>
                </a:cubicBezTo>
                <a:cubicBezTo>
                  <a:pt x="105370" y="87204"/>
                  <a:pt x="100878" y="88906"/>
                  <a:pt x="96608" y="90162"/>
                </a:cubicBezTo>
                <a:cubicBezTo>
                  <a:pt x="90971" y="98143"/>
                  <a:pt x="85111" y="102357"/>
                  <a:pt x="80451" y="104617"/>
                </a:cubicBezTo>
                <a:lnTo>
                  <a:pt x="80451" y="125016"/>
                </a:lnTo>
                <a:lnTo>
                  <a:pt x="98310" y="125016"/>
                </a:lnTo>
                <a:cubicBezTo>
                  <a:pt x="103250" y="125016"/>
                  <a:pt x="107240" y="129006"/>
                  <a:pt x="107240" y="133945"/>
                </a:cubicBezTo>
                <a:cubicBezTo>
                  <a:pt x="107240" y="138885"/>
                  <a:pt x="103250" y="142875"/>
                  <a:pt x="98310" y="142875"/>
                </a:cubicBezTo>
                <a:lnTo>
                  <a:pt x="44732" y="142875"/>
                </a:lnTo>
                <a:cubicBezTo>
                  <a:pt x="39793" y="142875"/>
                  <a:pt x="35802" y="138885"/>
                  <a:pt x="35802" y="133945"/>
                </a:cubicBezTo>
                <a:cubicBezTo>
                  <a:pt x="35802" y="129006"/>
                  <a:pt x="39793" y="125016"/>
                  <a:pt x="44732" y="125016"/>
                </a:cubicBezTo>
                <a:lnTo>
                  <a:pt x="62592" y="125016"/>
                </a:lnTo>
                <a:lnTo>
                  <a:pt x="62592" y="104617"/>
                </a:lnTo>
                <a:cubicBezTo>
                  <a:pt x="58127" y="102468"/>
                  <a:pt x="52574" y="98478"/>
                  <a:pt x="47160" y="91139"/>
                </a:cubicBezTo>
                <a:cubicBezTo>
                  <a:pt x="42025" y="89799"/>
                  <a:pt x="36444" y="87762"/>
                  <a:pt x="31003" y="84693"/>
                </a:cubicBezTo>
                <a:cubicBezTo>
                  <a:pt x="15906" y="76237"/>
                  <a:pt x="2288" y="60303"/>
                  <a:pt x="335" y="31700"/>
                </a:cubicBezTo>
                <a:cubicBezTo>
                  <a:pt x="-195" y="23859"/>
                  <a:pt x="6195" y="17831"/>
                  <a:pt x="13478" y="17831"/>
                </a:cubicBezTo>
                <a:lnTo>
                  <a:pt x="27319" y="17831"/>
                </a:lnTo>
                <a:cubicBezTo>
                  <a:pt x="27236" y="16380"/>
                  <a:pt x="27180" y="14929"/>
                  <a:pt x="27124" y="13422"/>
                </a:cubicBezTo>
                <a:cubicBezTo>
                  <a:pt x="26845" y="6028"/>
                  <a:pt x="32872" y="-28"/>
                  <a:pt x="40267" y="-28"/>
                </a:cubicBezTo>
                <a:close/>
                <a:moveTo>
                  <a:pt x="28324" y="31254"/>
                </a:moveTo>
                <a:lnTo>
                  <a:pt x="13701" y="31254"/>
                </a:lnTo>
                <a:cubicBezTo>
                  <a:pt x="15432" y="54890"/>
                  <a:pt x="26287" y="66722"/>
                  <a:pt x="37477" y="73000"/>
                </a:cubicBezTo>
                <a:cubicBezTo>
                  <a:pt x="33458" y="62592"/>
                  <a:pt x="30138" y="49002"/>
                  <a:pt x="28324" y="31254"/>
                </a:cubicBezTo>
                <a:close/>
                <a:moveTo>
                  <a:pt x="106040" y="71661"/>
                </a:moveTo>
                <a:cubicBezTo>
                  <a:pt x="117342" y="65019"/>
                  <a:pt x="127555" y="53215"/>
                  <a:pt x="129285" y="31254"/>
                </a:cubicBezTo>
                <a:lnTo>
                  <a:pt x="114691" y="31254"/>
                </a:lnTo>
                <a:cubicBezTo>
                  <a:pt x="112961" y="48248"/>
                  <a:pt x="109835" y="61447"/>
                  <a:pt x="106040" y="71661"/>
                </a:cubicBezTo>
                <a:close/>
              </a:path>
            </a:pathLst>
          </a:custGeom>
          <a:solidFill>
            <a:srgbClr val="1A1A1A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85019821" name="Text 47"/>
          <p:cNvSpPr/>
          <p:nvPr/>
        </p:nvSpPr>
        <p:spPr bwMode="auto">
          <a:xfrm>
            <a:off x="9945355" y="3714861"/>
            <a:ext cx="1785938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1250">
                <a:solidFill>
                  <a:srgbClr val="EAE3D9">
                    <a:alpha val="70000"/>
                  </a:srgbClr>
                </a:solidFill>
                <a:latin typeface="宋体"/>
                <a:ea typeface="宋体"/>
                <a:cs typeface="宋体"/>
              </a:rPr>
              <a:t>预期效果</a:t>
            </a:r>
            <a:endParaRPr sz="1250">
              <a:latin typeface="宋体"/>
              <a:cs typeface="宋体"/>
            </a:endParaRPr>
          </a:p>
        </p:txBody>
      </p:sp>
      <p:sp>
        <p:nvSpPr>
          <p:cNvPr id="8719503" name="Text 48"/>
          <p:cNvSpPr/>
          <p:nvPr/>
        </p:nvSpPr>
        <p:spPr bwMode="auto">
          <a:xfrm>
            <a:off x="9937417" y="3905360"/>
            <a:ext cx="1801813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120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疯狂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2122630751" name="Shape 49"/>
          <p:cNvSpPr/>
          <p:nvPr/>
        </p:nvSpPr>
        <p:spPr bwMode="auto">
          <a:xfrm flipH="0" flipV="0">
            <a:off x="6317505" y="4363804"/>
            <a:ext cx="5363103" cy="864904"/>
          </a:xfrm>
          <a:custGeom>
            <a:avLst/>
            <a:gdLst/>
            <a:ahLst/>
            <a:cxnLst/>
            <a:rect l="l" t="t" r="r" b="b"/>
            <a:pathLst>
              <a:path w="5363104" h="799042" fill="norm" stroke="1" extrusionOk="0">
                <a:moveTo>
                  <a:pt x="95254" y="0"/>
                </a:moveTo>
                <a:lnTo>
                  <a:pt x="5267850" y="0"/>
                </a:lnTo>
                <a:cubicBezTo>
                  <a:pt x="5320458" y="0"/>
                  <a:pt x="5363104" y="42647"/>
                  <a:pt x="5363104" y="95254"/>
                </a:cubicBezTo>
                <a:lnTo>
                  <a:pt x="5363104" y="703788"/>
                </a:lnTo>
                <a:cubicBezTo>
                  <a:pt x="5363104" y="756395"/>
                  <a:pt x="5320458" y="799042"/>
                  <a:pt x="5267850" y="799042"/>
                </a:cubicBezTo>
                <a:lnTo>
                  <a:pt x="95254" y="799042"/>
                </a:lnTo>
                <a:cubicBezTo>
                  <a:pt x="42682" y="799042"/>
                  <a:pt x="0" y="756360"/>
                  <a:pt x="0" y="703788"/>
                </a:cubicBezTo>
                <a:lnTo>
                  <a:pt x="0" y="95254"/>
                </a:lnTo>
                <a:cubicBezTo>
                  <a:pt x="0" y="42682"/>
                  <a:pt x="42682" y="0"/>
                  <a:pt x="95254" y="0"/>
                </a:cubicBezTo>
                <a:close/>
              </a:path>
            </a:pathLst>
          </a:custGeom>
          <a:solidFill>
            <a:srgbClr val="A42A28">
              <a:alpha val="15000"/>
            </a:srgbClr>
          </a:solidFill>
          <a:ln w="8467">
            <a:solidFill>
              <a:srgbClr val="C8A876">
                <a:alpha val="20000"/>
              </a:srgbClr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2096822571" name="Text 50"/>
          <p:cNvSpPr/>
          <p:nvPr/>
        </p:nvSpPr>
        <p:spPr bwMode="auto">
          <a:xfrm>
            <a:off x="6415402" y="4461696"/>
            <a:ext cx="523081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20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奖品设置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48906919" name="Text 51"/>
          <p:cNvSpPr/>
          <p:nvPr/>
        </p:nvSpPr>
        <p:spPr bwMode="auto">
          <a:xfrm>
            <a:off x="6415401" y="4749713"/>
            <a:ext cx="5222875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25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• 现金红包：1-100元随机</a:t>
            </a:r>
            <a:endParaRPr sz="1250">
              <a:latin typeface="宋体"/>
              <a:cs typeface="宋体"/>
            </a:endParaRPr>
          </a:p>
        </p:txBody>
      </p:sp>
      <p:sp>
        <p:nvSpPr>
          <p:cNvPr id="381163832" name="Text 52"/>
          <p:cNvSpPr/>
          <p:nvPr/>
        </p:nvSpPr>
        <p:spPr bwMode="auto">
          <a:xfrm>
            <a:off x="6415401" y="4974231"/>
            <a:ext cx="5222875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25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• 礼品券：咖啡券、餐券</a:t>
            </a:r>
            <a:endParaRPr sz="1250">
              <a:latin typeface="宋体"/>
              <a:cs typeface="宋体"/>
            </a:endParaRPr>
          </a:p>
        </p:txBody>
      </p:sp>
      <p:pic>
        <p:nvPicPr>
          <p:cNvPr id="1418595497" name="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 flipH="0" flipV="0">
            <a:off x="10133953" y="-7555"/>
            <a:ext cx="2071379" cy="14774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Slide 1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88097445" name="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 rot="16199969" flipH="0" flipV="0">
            <a:off x="10281052" y="4927367"/>
            <a:ext cx="1977202" cy="1871356"/>
          </a:xfrm>
          <a:prstGeom prst="rect">
            <a:avLst/>
          </a:prstGeom>
        </p:spPr>
      </p:pic>
      <p:sp>
        <p:nvSpPr>
          <p:cNvPr id="1634126546" name="Shape 0"/>
          <p:cNvSpPr/>
          <p:nvPr/>
        </p:nvSpPr>
        <p:spPr bwMode="auto">
          <a:xfrm flipH="0" flipV="0">
            <a:off x="420006" y="449035"/>
            <a:ext cx="414564" cy="414564"/>
          </a:xfrm>
          <a:custGeom>
            <a:avLst/>
            <a:gdLst/>
            <a:ahLst/>
            <a:cxnLst/>
            <a:rect l="l" t="t" r="r" b="b"/>
            <a:pathLst>
              <a:path w="381000" h="381000" fill="norm" stroke="1" extrusionOk="0">
                <a:moveTo>
                  <a:pt x="190500" y="0"/>
                </a:moveTo>
                <a:lnTo>
                  <a:pt x="190500" y="0"/>
                </a:lnTo>
                <a:cubicBezTo>
                  <a:pt x="295640" y="0"/>
                  <a:pt x="381000" y="85360"/>
                  <a:pt x="381000" y="190500"/>
                </a:cubicBezTo>
                <a:lnTo>
                  <a:pt x="381000" y="190500"/>
                </a:lnTo>
                <a:cubicBezTo>
                  <a:pt x="381000" y="295640"/>
                  <a:pt x="295640" y="381000"/>
                  <a:pt x="190500" y="381000"/>
                </a:cubicBezTo>
                <a:lnTo>
                  <a:pt x="190500" y="381000"/>
                </a:lnTo>
                <a:cubicBezTo>
                  <a:pt x="85360" y="381000"/>
                  <a:pt x="0" y="295640"/>
                  <a:pt x="0" y="190500"/>
                </a:cubicBezTo>
                <a:lnTo>
                  <a:pt x="0" y="190500"/>
                </a:lnTo>
                <a:cubicBezTo>
                  <a:pt x="0" y="85360"/>
                  <a:pt x="85360" y="0"/>
                  <a:pt x="190500" y="0"/>
                </a:cubicBezTo>
                <a:close/>
              </a:path>
            </a:pathLst>
          </a:custGeom>
          <a:solidFill>
            <a:srgbClr val="A42A28"/>
          </a:solidFill>
          <a:ln/>
        </p:spPr>
      </p:sp>
      <p:sp>
        <p:nvSpPr>
          <p:cNvPr id="336356429" name="Shape 1"/>
          <p:cNvSpPr/>
          <p:nvPr/>
        </p:nvSpPr>
        <p:spPr bwMode="auto">
          <a:xfrm flipH="0" flipV="0">
            <a:off x="543127" y="560160"/>
            <a:ext cx="194327" cy="172734"/>
          </a:xfrm>
          <a:custGeom>
            <a:avLst/>
            <a:gdLst/>
            <a:ahLst/>
            <a:cxnLst/>
            <a:rect l="l" t="t" r="r" b="b"/>
            <a:pathLst>
              <a:path w="178594" h="158750" fill="norm" stroke="1" extrusionOk="0">
                <a:moveTo>
                  <a:pt x="19844" y="39688"/>
                </a:moveTo>
                <a:cubicBezTo>
                  <a:pt x="19844" y="20521"/>
                  <a:pt x="35404" y="4961"/>
                  <a:pt x="54570" y="4961"/>
                </a:cubicBezTo>
                <a:cubicBezTo>
                  <a:pt x="73736" y="4961"/>
                  <a:pt x="89297" y="20521"/>
                  <a:pt x="89297" y="39687"/>
                </a:cubicBezTo>
                <a:cubicBezTo>
                  <a:pt x="89297" y="58854"/>
                  <a:pt x="73736" y="74414"/>
                  <a:pt x="54570" y="74414"/>
                </a:cubicBezTo>
                <a:cubicBezTo>
                  <a:pt x="35404" y="74414"/>
                  <a:pt x="19844" y="58854"/>
                  <a:pt x="19844" y="39688"/>
                </a:cubicBezTo>
                <a:close/>
                <a:moveTo>
                  <a:pt x="0" y="143867"/>
                </a:moveTo>
                <a:cubicBezTo>
                  <a:pt x="0" y="113729"/>
                  <a:pt x="24433" y="89297"/>
                  <a:pt x="54570" y="89297"/>
                </a:cubicBezTo>
                <a:cubicBezTo>
                  <a:pt x="84708" y="89297"/>
                  <a:pt x="109141" y="113729"/>
                  <a:pt x="109141" y="143867"/>
                </a:cubicBezTo>
                <a:lnTo>
                  <a:pt x="109141" y="145728"/>
                </a:lnTo>
                <a:cubicBezTo>
                  <a:pt x="109141" y="152921"/>
                  <a:pt x="103312" y="158750"/>
                  <a:pt x="96118" y="158750"/>
                </a:cubicBezTo>
                <a:lnTo>
                  <a:pt x="13022" y="158750"/>
                </a:lnTo>
                <a:cubicBezTo>
                  <a:pt x="5829" y="158750"/>
                  <a:pt x="0" y="152921"/>
                  <a:pt x="0" y="145728"/>
                </a:cubicBezTo>
                <a:lnTo>
                  <a:pt x="0" y="143867"/>
                </a:lnTo>
                <a:close/>
                <a:moveTo>
                  <a:pt x="133945" y="19844"/>
                </a:moveTo>
                <a:cubicBezTo>
                  <a:pt x="150373" y="19844"/>
                  <a:pt x="163711" y="33181"/>
                  <a:pt x="163711" y="49609"/>
                </a:cubicBezTo>
                <a:cubicBezTo>
                  <a:pt x="163711" y="66037"/>
                  <a:pt x="150373" y="79375"/>
                  <a:pt x="133945" y="79375"/>
                </a:cubicBezTo>
                <a:cubicBezTo>
                  <a:pt x="117517" y="79375"/>
                  <a:pt x="104180" y="66037"/>
                  <a:pt x="104180" y="49609"/>
                </a:cubicBezTo>
                <a:cubicBezTo>
                  <a:pt x="104180" y="33181"/>
                  <a:pt x="117517" y="19844"/>
                  <a:pt x="133945" y="19844"/>
                </a:cubicBezTo>
                <a:close/>
                <a:moveTo>
                  <a:pt x="133945" y="94258"/>
                </a:moveTo>
                <a:cubicBezTo>
                  <a:pt x="158595" y="94258"/>
                  <a:pt x="178594" y="114257"/>
                  <a:pt x="178594" y="138906"/>
                </a:cubicBezTo>
                <a:lnTo>
                  <a:pt x="178594" y="145852"/>
                </a:lnTo>
                <a:cubicBezTo>
                  <a:pt x="178594" y="152983"/>
                  <a:pt x="172827" y="158750"/>
                  <a:pt x="165695" y="158750"/>
                </a:cubicBezTo>
                <a:lnTo>
                  <a:pt x="120799" y="158750"/>
                </a:lnTo>
                <a:cubicBezTo>
                  <a:pt x="122845" y="154874"/>
                  <a:pt x="124023" y="150440"/>
                  <a:pt x="124023" y="145728"/>
                </a:cubicBezTo>
                <a:lnTo>
                  <a:pt x="124023" y="143867"/>
                </a:lnTo>
                <a:cubicBezTo>
                  <a:pt x="124023" y="127899"/>
                  <a:pt x="118628" y="113202"/>
                  <a:pt x="109606" y="101482"/>
                </a:cubicBezTo>
                <a:cubicBezTo>
                  <a:pt x="116613" y="96924"/>
                  <a:pt x="124985" y="94258"/>
                  <a:pt x="133945" y="94258"/>
                </a:cubicBezTo>
                <a:close/>
              </a:path>
            </a:pathLst>
          </a:custGeom>
          <a:solidFill>
            <a:srgbClr val="EAE3D9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557802389" name="Text 2"/>
          <p:cNvSpPr/>
          <p:nvPr/>
        </p:nvSpPr>
        <p:spPr bwMode="auto">
          <a:xfrm>
            <a:off x="927553" y="317499"/>
            <a:ext cx="2635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100" spc="50">
                <a:solidFill>
                  <a:srgbClr val="C8A876"/>
                </a:solidFill>
                <a:latin typeface="MiSans"/>
                <a:ea typeface="MiSans"/>
                <a:cs typeface="MiSans"/>
              </a:rPr>
              <a:t>ICE-BREAKING GAMES</a:t>
            </a:r>
            <a:endParaRPr sz="1100"/>
          </a:p>
        </p:txBody>
      </p:sp>
      <p:sp>
        <p:nvSpPr>
          <p:cNvPr id="65073204" name="Text 3"/>
          <p:cNvSpPr/>
          <p:nvPr/>
        </p:nvSpPr>
        <p:spPr bwMode="auto">
          <a:xfrm>
            <a:off x="927553" y="576035"/>
            <a:ext cx="2714625" cy="317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  <a:defRPr/>
            </a:pPr>
            <a:r>
              <a:rPr lang="en-US" sz="2200" b="1">
                <a:solidFill>
                  <a:srgbClr val="EAE3D9"/>
                </a:solidFill>
                <a:latin typeface="宋体"/>
                <a:ea typeface="宋体"/>
                <a:cs typeface="宋体"/>
              </a:rPr>
              <a:t>团队破冰与协作游戏</a:t>
            </a:r>
            <a:endParaRPr sz="2200">
              <a:latin typeface="宋体"/>
              <a:cs typeface="宋体"/>
            </a:endParaRPr>
          </a:p>
        </p:txBody>
      </p:sp>
      <p:sp>
        <p:nvSpPr>
          <p:cNvPr id="1441137477" name="Shape 5"/>
          <p:cNvSpPr/>
          <p:nvPr/>
        </p:nvSpPr>
        <p:spPr bwMode="auto">
          <a:xfrm flipH="0" flipV="0">
            <a:off x="320144" y="1518707"/>
            <a:ext cx="5696478" cy="4128256"/>
          </a:xfrm>
          <a:custGeom>
            <a:avLst/>
            <a:gdLst/>
            <a:ahLst/>
            <a:cxnLst/>
            <a:rect l="l" t="t" r="r" b="b"/>
            <a:pathLst>
              <a:path w="5696479" h="3743854" fill="norm" stroke="1" extrusionOk="0">
                <a:moveTo>
                  <a:pt x="126992" y="0"/>
                </a:moveTo>
                <a:lnTo>
                  <a:pt x="5569488" y="0"/>
                </a:lnTo>
                <a:cubicBezTo>
                  <a:pt x="5639623" y="0"/>
                  <a:pt x="5696479" y="56856"/>
                  <a:pt x="5696479" y="126992"/>
                </a:cubicBezTo>
                <a:lnTo>
                  <a:pt x="5696479" y="3616863"/>
                </a:lnTo>
                <a:cubicBezTo>
                  <a:pt x="5696479" y="3686998"/>
                  <a:pt x="5639623" y="3743854"/>
                  <a:pt x="5569488" y="3743854"/>
                </a:cubicBezTo>
                <a:lnTo>
                  <a:pt x="126992" y="3743854"/>
                </a:lnTo>
                <a:cubicBezTo>
                  <a:pt x="56856" y="3743854"/>
                  <a:pt x="0" y="3686998"/>
                  <a:pt x="0" y="3616863"/>
                </a:cubicBezTo>
                <a:lnTo>
                  <a:pt x="0" y="126992"/>
                </a:lnTo>
                <a:cubicBezTo>
                  <a:pt x="0" y="56903"/>
                  <a:pt x="56903" y="0"/>
                  <a:pt x="126992" y="0"/>
                </a:cubicBezTo>
                <a:close/>
              </a:path>
            </a:pathLst>
          </a:custGeom>
          <a:solidFill>
            <a:srgbClr val="4A676B">
              <a:alpha val="40000"/>
            </a:srgbClr>
          </a:solidFill>
          <a:ln w="8467">
            <a:solidFill>
              <a:srgbClr val="C8A876">
                <a:alpha val="30192"/>
              </a:srgbClr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420112759" name="Shape 6"/>
          <p:cNvSpPr/>
          <p:nvPr/>
        </p:nvSpPr>
        <p:spPr bwMode="auto">
          <a:xfrm>
            <a:off x="481541" y="1695973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 fill="norm" stroke="1" extrusionOk="0">
                <a:moveTo>
                  <a:pt x="95250" y="0"/>
                </a:moveTo>
                <a:lnTo>
                  <a:pt x="285750" y="0"/>
                </a:lnTo>
                <a:cubicBezTo>
                  <a:pt x="338320" y="0"/>
                  <a:pt x="381000" y="42680"/>
                  <a:pt x="381000" y="95250"/>
                </a:cubicBezTo>
                <a:lnTo>
                  <a:pt x="381000" y="285750"/>
                </a:lnTo>
                <a:cubicBezTo>
                  <a:pt x="381000" y="338320"/>
                  <a:pt x="338320" y="381000"/>
                  <a:pt x="285750" y="381000"/>
                </a:cubicBezTo>
                <a:lnTo>
                  <a:pt x="95250" y="381000"/>
                </a:lnTo>
                <a:cubicBezTo>
                  <a:pt x="42680" y="381000"/>
                  <a:pt x="0" y="338320"/>
                  <a:pt x="0" y="285750"/>
                </a:cubicBezTo>
                <a:lnTo>
                  <a:pt x="0" y="95250"/>
                </a:lnTo>
                <a:cubicBezTo>
                  <a:pt x="0" y="42680"/>
                  <a:pt x="42680" y="0"/>
                  <a:pt x="95250" y="0"/>
                </a:cubicBezTo>
                <a:close/>
              </a:path>
            </a:pathLst>
          </a:custGeom>
          <a:solidFill>
            <a:srgbClr val="A42A28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2103652640" name="Shape 7"/>
          <p:cNvSpPr/>
          <p:nvPr/>
        </p:nvSpPr>
        <p:spPr bwMode="auto">
          <a:xfrm>
            <a:off x="576791" y="1791223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 fill="norm" stroke="1" extrusionOk="0">
                <a:moveTo>
                  <a:pt x="13543" y="131415"/>
                </a:moveTo>
                <a:cubicBezTo>
                  <a:pt x="15069" y="125983"/>
                  <a:pt x="17934" y="121034"/>
                  <a:pt x="21952" y="117016"/>
                </a:cubicBezTo>
                <a:lnTo>
                  <a:pt x="89371" y="49597"/>
                </a:lnTo>
                <a:lnTo>
                  <a:pt x="101984" y="36984"/>
                </a:lnTo>
                <a:cubicBezTo>
                  <a:pt x="108161" y="43160"/>
                  <a:pt x="121072" y="56071"/>
                  <a:pt x="140680" y="75679"/>
                </a:cubicBezTo>
                <a:lnTo>
                  <a:pt x="153293" y="88292"/>
                </a:lnTo>
                <a:lnTo>
                  <a:pt x="140680" y="100905"/>
                </a:lnTo>
                <a:lnTo>
                  <a:pt x="73261" y="168325"/>
                </a:lnTo>
                <a:cubicBezTo>
                  <a:pt x="69279" y="172306"/>
                  <a:pt x="64294" y="175208"/>
                  <a:pt x="58862" y="176733"/>
                </a:cubicBezTo>
                <a:lnTo>
                  <a:pt x="11311" y="189979"/>
                </a:lnTo>
                <a:cubicBezTo>
                  <a:pt x="8223" y="190835"/>
                  <a:pt x="4874" y="189979"/>
                  <a:pt x="2604" y="187672"/>
                </a:cubicBezTo>
                <a:cubicBezTo>
                  <a:pt x="335" y="185365"/>
                  <a:pt x="-521" y="182054"/>
                  <a:pt x="335" y="178966"/>
                </a:cubicBezTo>
                <a:lnTo>
                  <a:pt x="13543" y="131415"/>
                </a:lnTo>
                <a:close/>
                <a:moveTo>
                  <a:pt x="34230" y="130039"/>
                </a:moveTo>
                <a:cubicBezTo>
                  <a:pt x="32593" y="131787"/>
                  <a:pt x="31403" y="133908"/>
                  <a:pt x="30770" y="136215"/>
                </a:cubicBezTo>
                <a:lnTo>
                  <a:pt x="21803" y="168548"/>
                </a:lnTo>
                <a:lnTo>
                  <a:pt x="54136" y="159581"/>
                </a:lnTo>
                <a:cubicBezTo>
                  <a:pt x="56517" y="158911"/>
                  <a:pt x="58675" y="157683"/>
                  <a:pt x="60461" y="155972"/>
                </a:cubicBezTo>
                <a:lnTo>
                  <a:pt x="34193" y="130039"/>
                </a:lnTo>
                <a:close/>
                <a:moveTo>
                  <a:pt x="165943" y="75679"/>
                </a:moveTo>
                <a:cubicBezTo>
                  <a:pt x="159767" y="69503"/>
                  <a:pt x="146856" y="56592"/>
                  <a:pt x="127248" y="36984"/>
                </a:cubicBezTo>
                <a:lnTo>
                  <a:pt x="114598" y="24371"/>
                </a:lnTo>
                <a:cubicBezTo>
                  <a:pt x="124458" y="14511"/>
                  <a:pt x="130001" y="8967"/>
                  <a:pt x="131304" y="7665"/>
                </a:cubicBezTo>
                <a:cubicBezTo>
                  <a:pt x="136327" y="2604"/>
                  <a:pt x="143173" y="-223"/>
                  <a:pt x="150316" y="-223"/>
                </a:cubicBezTo>
                <a:cubicBezTo>
                  <a:pt x="157460" y="-223"/>
                  <a:pt x="164306" y="2604"/>
                  <a:pt x="169329" y="7665"/>
                </a:cubicBezTo>
                <a:lnTo>
                  <a:pt x="182612" y="20948"/>
                </a:lnTo>
                <a:cubicBezTo>
                  <a:pt x="187672" y="26008"/>
                  <a:pt x="190500" y="32854"/>
                  <a:pt x="190500" y="39960"/>
                </a:cubicBezTo>
                <a:cubicBezTo>
                  <a:pt x="190500" y="47067"/>
                  <a:pt x="187672" y="53950"/>
                  <a:pt x="182612" y="58973"/>
                </a:cubicBezTo>
                <a:cubicBezTo>
                  <a:pt x="181310" y="60275"/>
                  <a:pt x="175766" y="65819"/>
                  <a:pt x="165906" y="75679"/>
                </a:cubicBezTo>
                <a:close/>
              </a:path>
            </a:pathLst>
          </a:custGeom>
          <a:solidFill>
            <a:srgbClr val="EAE3D9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164953012" name="Text 8"/>
          <p:cNvSpPr/>
          <p:nvPr/>
        </p:nvSpPr>
        <p:spPr bwMode="auto">
          <a:xfrm>
            <a:off x="957791" y="1680098"/>
            <a:ext cx="873125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  <a:defRPr/>
            </a:pPr>
            <a:r>
              <a:rPr lang="en-US" sz="1600" b="1">
                <a:solidFill>
                  <a:srgbClr val="EAE3D9"/>
                </a:solidFill>
                <a:latin typeface="宋体"/>
                <a:ea typeface="宋体"/>
                <a:cs typeface="宋体"/>
              </a:rPr>
              <a:t>你画我猜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731669558" name="Text 9"/>
          <p:cNvSpPr/>
          <p:nvPr/>
        </p:nvSpPr>
        <p:spPr bwMode="auto">
          <a:xfrm flipH="0" flipV="0">
            <a:off x="957790" y="1968115"/>
            <a:ext cx="1083280" cy="15874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200">
                <a:solidFill>
                  <a:srgbClr val="C8A876"/>
                </a:solidFill>
                <a:latin typeface="宋体"/>
                <a:ea typeface="宋体"/>
                <a:cs typeface="宋体"/>
              </a:rPr>
              <a:t>创意与默契考验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1178519423" name="Shape 10"/>
          <p:cNvSpPr/>
          <p:nvPr/>
        </p:nvSpPr>
        <p:spPr bwMode="auto">
          <a:xfrm>
            <a:off x="497414" y="2353751"/>
            <a:ext cx="31750" cy="492125"/>
          </a:xfrm>
          <a:custGeom>
            <a:avLst/>
            <a:gdLst/>
            <a:ahLst/>
            <a:cxnLst/>
            <a:rect l="l" t="t" r="r" b="b"/>
            <a:pathLst>
              <a:path w="31750" h="492125" fill="norm" stroke="1" extrusionOk="0">
                <a:moveTo>
                  <a:pt x="0" y="0"/>
                </a:moveTo>
                <a:lnTo>
                  <a:pt x="31750" y="0"/>
                </a:lnTo>
                <a:lnTo>
                  <a:pt x="31750" y="492125"/>
                </a:lnTo>
                <a:lnTo>
                  <a:pt x="0" y="492125"/>
                </a:lnTo>
                <a:lnTo>
                  <a:pt x="0" y="0"/>
                </a:lnTo>
                <a:close/>
              </a:path>
            </a:pathLst>
          </a:custGeom>
          <a:solidFill>
            <a:srgbClr val="C8A876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221836001" name="Text 11"/>
          <p:cNvSpPr/>
          <p:nvPr/>
        </p:nvSpPr>
        <p:spPr bwMode="auto">
          <a:xfrm>
            <a:off x="640291" y="2319734"/>
            <a:ext cx="5286375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40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游戏规则</a:t>
            </a:r>
            <a:endParaRPr sz="1400">
              <a:latin typeface="宋体"/>
              <a:cs typeface="宋体"/>
            </a:endParaRPr>
          </a:p>
        </p:txBody>
      </p:sp>
      <p:sp>
        <p:nvSpPr>
          <p:cNvPr id="139005121" name="Text 12"/>
          <p:cNvSpPr/>
          <p:nvPr/>
        </p:nvSpPr>
        <p:spPr bwMode="auto">
          <a:xfrm flipH="0" flipV="0">
            <a:off x="640290" y="2605483"/>
            <a:ext cx="5278437" cy="5014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30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一人根据提示词画出图案，其他人猜答案。考验画者创意和团队默契，画得好不如猜得准！</a:t>
            </a:r>
            <a:endParaRPr sz="1300">
              <a:latin typeface="宋体"/>
              <a:cs typeface="宋体"/>
            </a:endParaRPr>
          </a:p>
        </p:txBody>
      </p:sp>
      <p:sp>
        <p:nvSpPr>
          <p:cNvPr id="247586349" name="Shape 13"/>
          <p:cNvSpPr/>
          <p:nvPr/>
        </p:nvSpPr>
        <p:spPr bwMode="auto">
          <a:xfrm>
            <a:off x="1186158" y="3311056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 fill="norm" stroke="1" extrusionOk="0">
                <a:moveTo>
                  <a:pt x="158750" y="0"/>
                </a:moveTo>
                <a:lnTo>
                  <a:pt x="158750" y="0"/>
                </a:lnTo>
                <a:cubicBezTo>
                  <a:pt x="246367" y="0"/>
                  <a:pt x="317500" y="71133"/>
                  <a:pt x="317500" y="158750"/>
                </a:cubicBezTo>
                <a:lnTo>
                  <a:pt x="317500" y="158750"/>
                </a:lnTo>
                <a:cubicBezTo>
                  <a:pt x="317500" y="246367"/>
                  <a:pt x="246367" y="317500"/>
                  <a:pt x="158750" y="317500"/>
                </a:cubicBezTo>
                <a:lnTo>
                  <a:pt x="158750" y="317500"/>
                </a:lnTo>
                <a:cubicBezTo>
                  <a:pt x="71133" y="317500"/>
                  <a:pt x="0" y="246367"/>
                  <a:pt x="0" y="158750"/>
                </a:cubicBezTo>
                <a:lnTo>
                  <a:pt x="0" y="158750"/>
                </a:lnTo>
                <a:cubicBezTo>
                  <a:pt x="0" y="71133"/>
                  <a:pt x="71133" y="0"/>
                  <a:pt x="158750" y="0"/>
                </a:cubicBezTo>
                <a:close/>
              </a:path>
            </a:pathLst>
          </a:custGeom>
          <a:solidFill>
            <a:srgbClr val="A42A28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030330546" name="Shape 14"/>
          <p:cNvSpPr/>
          <p:nvPr/>
        </p:nvSpPr>
        <p:spPr bwMode="auto">
          <a:xfrm>
            <a:off x="1257597" y="3398369"/>
            <a:ext cx="178594" cy="142875"/>
          </a:xfrm>
          <a:custGeom>
            <a:avLst/>
            <a:gdLst/>
            <a:ahLst/>
            <a:cxnLst/>
            <a:rect l="l" t="t" r="r" b="b"/>
            <a:pathLst>
              <a:path w="178594" h="142875" fill="norm" stroke="1" extrusionOk="0">
                <a:moveTo>
                  <a:pt x="89297" y="4465"/>
                </a:moveTo>
                <a:cubicBezTo>
                  <a:pt x="105314" y="4465"/>
                  <a:pt x="118318" y="17469"/>
                  <a:pt x="118318" y="33486"/>
                </a:cubicBezTo>
                <a:cubicBezTo>
                  <a:pt x="118318" y="49504"/>
                  <a:pt x="105314" y="62508"/>
                  <a:pt x="89297" y="62508"/>
                </a:cubicBezTo>
                <a:cubicBezTo>
                  <a:pt x="73279" y="62508"/>
                  <a:pt x="60275" y="49504"/>
                  <a:pt x="60275" y="33486"/>
                </a:cubicBezTo>
                <a:cubicBezTo>
                  <a:pt x="60275" y="17469"/>
                  <a:pt x="73279" y="4465"/>
                  <a:pt x="89297" y="4465"/>
                </a:cubicBezTo>
                <a:close/>
                <a:moveTo>
                  <a:pt x="26789" y="24557"/>
                </a:moveTo>
                <a:cubicBezTo>
                  <a:pt x="37878" y="24557"/>
                  <a:pt x="46881" y="33559"/>
                  <a:pt x="46881" y="44648"/>
                </a:cubicBezTo>
                <a:cubicBezTo>
                  <a:pt x="46881" y="55737"/>
                  <a:pt x="37878" y="64740"/>
                  <a:pt x="26789" y="64740"/>
                </a:cubicBezTo>
                <a:cubicBezTo>
                  <a:pt x="15700" y="64740"/>
                  <a:pt x="6697" y="55737"/>
                  <a:pt x="6697" y="44648"/>
                </a:cubicBezTo>
                <a:cubicBezTo>
                  <a:pt x="6697" y="33559"/>
                  <a:pt x="15700" y="24557"/>
                  <a:pt x="26789" y="24557"/>
                </a:cubicBezTo>
                <a:close/>
                <a:moveTo>
                  <a:pt x="0" y="116086"/>
                </a:moveTo>
                <a:cubicBezTo>
                  <a:pt x="0" y="96357"/>
                  <a:pt x="15990" y="80367"/>
                  <a:pt x="35719" y="80367"/>
                </a:cubicBezTo>
                <a:cubicBezTo>
                  <a:pt x="39291" y="80367"/>
                  <a:pt x="42751" y="80897"/>
                  <a:pt x="46016" y="81874"/>
                </a:cubicBezTo>
                <a:cubicBezTo>
                  <a:pt x="36835" y="92143"/>
                  <a:pt x="31254" y="105705"/>
                  <a:pt x="31254" y="120551"/>
                </a:cubicBezTo>
                <a:lnTo>
                  <a:pt x="31254" y="125016"/>
                </a:lnTo>
                <a:cubicBezTo>
                  <a:pt x="31254" y="128197"/>
                  <a:pt x="31924" y="131211"/>
                  <a:pt x="33124" y="133945"/>
                </a:cubicBezTo>
                <a:lnTo>
                  <a:pt x="8930" y="133945"/>
                </a:lnTo>
                <a:cubicBezTo>
                  <a:pt x="3990" y="133945"/>
                  <a:pt x="0" y="129955"/>
                  <a:pt x="0" y="125016"/>
                </a:cubicBezTo>
                <a:lnTo>
                  <a:pt x="0" y="116086"/>
                </a:lnTo>
                <a:close/>
                <a:moveTo>
                  <a:pt x="145470" y="133945"/>
                </a:moveTo>
                <a:cubicBezTo>
                  <a:pt x="146670" y="131211"/>
                  <a:pt x="147340" y="128197"/>
                  <a:pt x="147340" y="125016"/>
                </a:cubicBezTo>
                <a:lnTo>
                  <a:pt x="147340" y="120551"/>
                </a:lnTo>
                <a:cubicBezTo>
                  <a:pt x="147340" y="105705"/>
                  <a:pt x="141759" y="92143"/>
                  <a:pt x="132578" y="81874"/>
                </a:cubicBezTo>
                <a:cubicBezTo>
                  <a:pt x="135843" y="80897"/>
                  <a:pt x="139303" y="80367"/>
                  <a:pt x="142875" y="80367"/>
                </a:cubicBezTo>
                <a:cubicBezTo>
                  <a:pt x="162604" y="80367"/>
                  <a:pt x="178594" y="96357"/>
                  <a:pt x="178594" y="116086"/>
                </a:cubicBezTo>
                <a:lnTo>
                  <a:pt x="178594" y="125016"/>
                </a:lnTo>
                <a:cubicBezTo>
                  <a:pt x="178594" y="129955"/>
                  <a:pt x="174603" y="133945"/>
                  <a:pt x="169664" y="133945"/>
                </a:cubicBezTo>
                <a:lnTo>
                  <a:pt x="145470" y="133945"/>
                </a:lnTo>
                <a:close/>
                <a:moveTo>
                  <a:pt x="131713" y="44648"/>
                </a:moveTo>
                <a:cubicBezTo>
                  <a:pt x="131713" y="33559"/>
                  <a:pt x="140716" y="24557"/>
                  <a:pt x="151805" y="24557"/>
                </a:cubicBezTo>
                <a:cubicBezTo>
                  <a:pt x="162894" y="24557"/>
                  <a:pt x="171896" y="33559"/>
                  <a:pt x="171896" y="44648"/>
                </a:cubicBezTo>
                <a:cubicBezTo>
                  <a:pt x="171896" y="55737"/>
                  <a:pt x="162894" y="64740"/>
                  <a:pt x="151805" y="64740"/>
                </a:cubicBezTo>
                <a:cubicBezTo>
                  <a:pt x="140716" y="64740"/>
                  <a:pt x="131713" y="55737"/>
                  <a:pt x="131713" y="44648"/>
                </a:cubicBezTo>
                <a:close/>
                <a:moveTo>
                  <a:pt x="44648" y="120551"/>
                </a:moveTo>
                <a:cubicBezTo>
                  <a:pt x="44648" y="95883"/>
                  <a:pt x="64629" y="75902"/>
                  <a:pt x="89297" y="75902"/>
                </a:cubicBezTo>
                <a:cubicBezTo>
                  <a:pt x="113965" y="75902"/>
                  <a:pt x="133945" y="95883"/>
                  <a:pt x="133945" y="120551"/>
                </a:cubicBezTo>
                <a:lnTo>
                  <a:pt x="133945" y="125016"/>
                </a:lnTo>
                <a:cubicBezTo>
                  <a:pt x="133945" y="129955"/>
                  <a:pt x="129955" y="133945"/>
                  <a:pt x="125016" y="133945"/>
                </a:cubicBezTo>
                <a:lnTo>
                  <a:pt x="53578" y="133945"/>
                </a:lnTo>
                <a:cubicBezTo>
                  <a:pt x="48639" y="133945"/>
                  <a:pt x="44648" y="129955"/>
                  <a:pt x="44648" y="125016"/>
                </a:cubicBezTo>
                <a:lnTo>
                  <a:pt x="44648" y="120551"/>
                </a:lnTo>
                <a:close/>
              </a:path>
            </a:pathLst>
          </a:custGeom>
          <a:solidFill>
            <a:srgbClr val="EAE3D9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757438837" name="Text 15"/>
          <p:cNvSpPr/>
          <p:nvPr/>
        </p:nvSpPr>
        <p:spPr bwMode="auto">
          <a:xfrm>
            <a:off x="453758" y="3726074"/>
            <a:ext cx="1785938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1250">
                <a:solidFill>
                  <a:srgbClr val="EAE3D9">
                    <a:alpha val="70000"/>
                  </a:srgbClr>
                </a:solidFill>
                <a:latin typeface="宋体"/>
                <a:ea typeface="宋体"/>
                <a:cs typeface="宋体"/>
              </a:rPr>
              <a:t>每组人数</a:t>
            </a:r>
            <a:endParaRPr sz="1250">
              <a:latin typeface="宋体"/>
              <a:cs typeface="宋体"/>
            </a:endParaRPr>
          </a:p>
        </p:txBody>
      </p:sp>
      <p:sp>
        <p:nvSpPr>
          <p:cNvPr id="1198317931" name="Text 16"/>
          <p:cNvSpPr/>
          <p:nvPr/>
        </p:nvSpPr>
        <p:spPr bwMode="auto">
          <a:xfrm>
            <a:off x="453758" y="3950591"/>
            <a:ext cx="1801813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120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4-6人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308641521" name="Shape 17"/>
          <p:cNvSpPr/>
          <p:nvPr/>
        </p:nvSpPr>
        <p:spPr bwMode="auto">
          <a:xfrm>
            <a:off x="3008228" y="3311056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 fill="norm" stroke="1" extrusionOk="0">
                <a:moveTo>
                  <a:pt x="158750" y="0"/>
                </a:moveTo>
                <a:lnTo>
                  <a:pt x="158750" y="0"/>
                </a:lnTo>
                <a:cubicBezTo>
                  <a:pt x="246367" y="0"/>
                  <a:pt x="317500" y="71133"/>
                  <a:pt x="317500" y="158750"/>
                </a:cubicBezTo>
                <a:lnTo>
                  <a:pt x="317500" y="158750"/>
                </a:lnTo>
                <a:cubicBezTo>
                  <a:pt x="317500" y="246367"/>
                  <a:pt x="246367" y="317500"/>
                  <a:pt x="158750" y="317500"/>
                </a:cubicBezTo>
                <a:lnTo>
                  <a:pt x="158750" y="317500"/>
                </a:lnTo>
                <a:cubicBezTo>
                  <a:pt x="71133" y="317500"/>
                  <a:pt x="0" y="246367"/>
                  <a:pt x="0" y="158750"/>
                </a:cubicBezTo>
                <a:lnTo>
                  <a:pt x="0" y="158750"/>
                </a:lnTo>
                <a:cubicBezTo>
                  <a:pt x="0" y="71133"/>
                  <a:pt x="71133" y="0"/>
                  <a:pt x="158750" y="0"/>
                </a:cubicBezTo>
                <a:close/>
              </a:path>
            </a:pathLst>
          </a:custGeom>
          <a:solidFill>
            <a:srgbClr val="A42A28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889758273" name="Shape 18"/>
          <p:cNvSpPr/>
          <p:nvPr/>
        </p:nvSpPr>
        <p:spPr bwMode="auto">
          <a:xfrm>
            <a:off x="3097525" y="3398369"/>
            <a:ext cx="142875" cy="142875"/>
          </a:xfrm>
          <a:custGeom>
            <a:avLst/>
            <a:gdLst/>
            <a:ahLst/>
            <a:cxnLst/>
            <a:rect l="l" t="t" r="r" b="b"/>
            <a:pathLst>
              <a:path w="142875" h="142875" fill="norm" stroke="1" extrusionOk="0">
                <a:moveTo>
                  <a:pt x="71438" y="0"/>
                </a:moveTo>
                <a:cubicBezTo>
                  <a:pt x="110865" y="0"/>
                  <a:pt x="142875" y="32010"/>
                  <a:pt x="142875" y="71438"/>
                </a:cubicBezTo>
                <a:cubicBezTo>
                  <a:pt x="142875" y="110865"/>
                  <a:pt x="110865" y="142875"/>
                  <a:pt x="71438" y="142875"/>
                </a:cubicBezTo>
                <a:cubicBezTo>
                  <a:pt x="32010" y="142875"/>
                  <a:pt x="0" y="110865"/>
                  <a:pt x="0" y="71438"/>
                </a:cubicBezTo>
                <a:cubicBezTo>
                  <a:pt x="0" y="32010"/>
                  <a:pt x="32010" y="0"/>
                  <a:pt x="71437" y="0"/>
                </a:cubicBezTo>
                <a:close/>
                <a:moveTo>
                  <a:pt x="64740" y="33486"/>
                </a:moveTo>
                <a:lnTo>
                  <a:pt x="64740" y="71438"/>
                </a:lnTo>
                <a:cubicBezTo>
                  <a:pt x="64740" y="73670"/>
                  <a:pt x="65856" y="75763"/>
                  <a:pt x="67726" y="77019"/>
                </a:cubicBezTo>
                <a:lnTo>
                  <a:pt x="94515" y="94878"/>
                </a:lnTo>
                <a:cubicBezTo>
                  <a:pt x="97585" y="96943"/>
                  <a:pt x="101743" y="96106"/>
                  <a:pt x="103808" y="93008"/>
                </a:cubicBezTo>
                <a:cubicBezTo>
                  <a:pt x="105873" y="89911"/>
                  <a:pt x="105035" y="85781"/>
                  <a:pt x="101938" y="83716"/>
                </a:cubicBezTo>
                <a:lnTo>
                  <a:pt x="78135" y="67866"/>
                </a:lnTo>
                <a:lnTo>
                  <a:pt x="78135" y="33486"/>
                </a:lnTo>
                <a:cubicBezTo>
                  <a:pt x="78135" y="29775"/>
                  <a:pt x="75149" y="26789"/>
                  <a:pt x="71438" y="26789"/>
                </a:cubicBezTo>
                <a:cubicBezTo>
                  <a:pt x="67726" y="26789"/>
                  <a:pt x="64740" y="29775"/>
                  <a:pt x="64740" y="33486"/>
                </a:cubicBezTo>
                <a:close/>
              </a:path>
            </a:pathLst>
          </a:custGeom>
          <a:solidFill>
            <a:srgbClr val="EAE3D9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250588810" name="Text 19"/>
          <p:cNvSpPr/>
          <p:nvPr/>
        </p:nvSpPr>
        <p:spPr bwMode="auto">
          <a:xfrm>
            <a:off x="2275830" y="3726074"/>
            <a:ext cx="1785938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1250">
                <a:solidFill>
                  <a:srgbClr val="EAE3D9">
                    <a:alpha val="70000"/>
                  </a:srgbClr>
                </a:solidFill>
                <a:latin typeface="宋体"/>
                <a:ea typeface="宋体"/>
                <a:cs typeface="宋体"/>
              </a:rPr>
              <a:t>每轮时长</a:t>
            </a:r>
            <a:endParaRPr sz="1250">
              <a:latin typeface="宋体"/>
              <a:cs typeface="宋体"/>
            </a:endParaRPr>
          </a:p>
        </p:txBody>
      </p:sp>
      <p:sp>
        <p:nvSpPr>
          <p:cNvPr id="816058140" name="Text 20"/>
          <p:cNvSpPr/>
          <p:nvPr/>
        </p:nvSpPr>
        <p:spPr bwMode="auto">
          <a:xfrm>
            <a:off x="2275828" y="3950591"/>
            <a:ext cx="1801813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120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2分钟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1893327234" name="Shape 21"/>
          <p:cNvSpPr/>
          <p:nvPr/>
        </p:nvSpPr>
        <p:spPr bwMode="auto">
          <a:xfrm>
            <a:off x="4830379" y="3311056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 fill="norm" stroke="1" extrusionOk="0">
                <a:moveTo>
                  <a:pt x="158750" y="0"/>
                </a:moveTo>
                <a:lnTo>
                  <a:pt x="158750" y="0"/>
                </a:lnTo>
                <a:cubicBezTo>
                  <a:pt x="246367" y="0"/>
                  <a:pt x="317500" y="71133"/>
                  <a:pt x="317500" y="158750"/>
                </a:cubicBezTo>
                <a:lnTo>
                  <a:pt x="317500" y="158750"/>
                </a:lnTo>
                <a:cubicBezTo>
                  <a:pt x="317500" y="246367"/>
                  <a:pt x="246367" y="317500"/>
                  <a:pt x="158750" y="317500"/>
                </a:cubicBezTo>
                <a:lnTo>
                  <a:pt x="158750" y="317500"/>
                </a:lnTo>
                <a:cubicBezTo>
                  <a:pt x="71133" y="317500"/>
                  <a:pt x="0" y="246367"/>
                  <a:pt x="0" y="158750"/>
                </a:cubicBezTo>
                <a:lnTo>
                  <a:pt x="0" y="158750"/>
                </a:lnTo>
                <a:cubicBezTo>
                  <a:pt x="0" y="71133"/>
                  <a:pt x="71133" y="0"/>
                  <a:pt x="158750" y="0"/>
                </a:cubicBezTo>
                <a:close/>
              </a:path>
            </a:pathLst>
          </a:custGeom>
          <a:solidFill>
            <a:srgbClr val="A42A28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254454364" name="Shape 22"/>
          <p:cNvSpPr/>
          <p:nvPr/>
        </p:nvSpPr>
        <p:spPr bwMode="auto">
          <a:xfrm>
            <a:off x="4919679" y="3398369"/>
            <a:ext cx="142875" cy="142875"/>
          </a:xfrm>
          <a:custGeom>
            <a:avLst/>
            <a:gdLst/>
            <a:ahLst/>
            <a:cxnLst/>
            <a:rect l="l" t="t" r="r" b="b"/>
            <a:pathLst>
              <a:path w="142875" h="142875" fill="norm" stroke="1" extrusionOk="0">
                <a:moveTo>
                  <a:pt x="40267" y="0"/>
                </a:moveTo>
                <a:lnTo>
                  <a:pt x="102775" y="0"/>
                </a:lnTo>
                <a:cubicBezTo>
                  <a:pt x="110170" y="0"/>
                  <a:pt x="116198" y="6083"/>
                  <a:pt x="115919" y="13450"/>
                </a:cubicBezTo>
                <a:cubicBezTo>
                  <a:pt x="115863" y="14929"/>
                  <a:pt x="115807" y="16408"/>
                  <a:pt x="115723" y="17859"/>
                </a:cubicBezTo>
                <a:lnTo>
                  <a:pt x="129564" y="17859"/>
                </a:lnTo>
                <a:cubicBezTo>
                  <a:pt x="136847" y="17859"/>
                  <a:pt x="143266" y="23887"/>
                  <a:pt x="142708" y="31756"/>
                </a:cubicBezTo>
                <a:cubicBezTo>
                  <a:pt x="140615" y="60694"/>
                  <a:pt x="125825" y="76600"/>
                  <a:pt x="109779" y="84916"/>
                </a:cubicBezTo>
                <a:cubicBezTo>
                  <a:pt x="105370" y="87204"/>
                  <a:pt x="100878" y="88906"/>
                  <a:pt x="96608" y="90162"/>
                </a:cubicBezTo>
                <a:cubicBezTo>
                  <a:pt x="90971" y="98143"/>
                  <a:pt x="85111" y="102357"/>
                  <a:pt x="80451" y="104617"/>
                </a:cubicBezTo>
                <a:lnTo>
                  <a:pt x="80451" y="125016"/>
                </a:lnTo>
                <a:lnTo>
                  <a:pt x="98310" y="125016"/>
                </a:lnTo>
                <a:cubicBezTo>
                  <a:pt x="103250" y="125016"/>
                  <a:pt x="107240" y="129006"/>
                  <a:pt x="107240" y="133945"/>
                </a:cubicBezTo>
                <a:cubicBezTo>
                  <a:pt x="107240" y="138885"/>
                  <a:pt x="103250" y="142875"/>
                  <a:pt x="98310" y="142875"/>
                </a:cubicBezTo>
                <a:lnTo>
                  <a:pt x="44732" y="142875"/>
                </a:lnTo>
                <a:cubicBezTo>
                  <a:pt x="39793" y="142875"/>
                  <a:pt x="35802" y="138885"/>
                  <a:pt x="35802" y="133945"/>
                </a:cubicBezTo>
                <a:cubicBezTo>
                  <a:pt x="35802" y="129006"/>
                  <a:pt x="39793" y="125016"/>
                  <a:pt x="44732" y="125016"/>
                </a:cubicBezTo>
                <a:lnTo>
                  <a:pt x="62592" y="125016"/>
                </a:lnTo>
                <a:lnTo>
                  <a:pt x="62592" y="104617"/>
                </a:lnTo>
                <a:cubicBezTo>
                  <a:pt x="58127" y="102468"/>
                  <a:pt x="52574" y="98478"/>
                  <a:pt x="47160" y="91139"/>
                </a:cubicBezTo>
                <a:cubicBezTo>
                  <a:pt x="42025" y="89799"/>
                  <a:pt x="36444" y="87762"/>
                  <a:pt x="31003" y="84693"/>
                </a:cubicBezTo>
                <a:cubicBezTo>
                  <a:pt x="15906" y="76237"/>
                  <a:pt x="2288" y="60303"/>
                  <a:pt x="335" y="31700"/>
                </a:cubicBezTo>
                <a:cubicBezTo>
                  <a:pt x="-195" y="23859"/>
                  <a:pt x="6195" y="17831"/>
                  <a:pt x="13478" y="17831"/>
                </a:cubicBezTo>
                <a:lnTo>
                  <a:pt x="27319" y="17831"/>
                </a:lnTo>
                <a:cubicBezTo>
                  <a:pt x="27236" y="16380"/>
                  <a:pt x="27180" y="14929"/>
                  <a:pt x="27124" y="13422"/>
                </a:cubicBezTo>
                <a:cubicBezTo>
                  <a:pt x="26845" y="6028"/>
                  <a:pt x="32872" y="-28"/>
                  <a:pt x="40267" y="-28"/>
                </a:cubicBezTo>
                <a:close/>
                <a:moveTo>
                  <a:pt x="28324" y="31254"/>
                </a:moveTo>
                <a:lnTo>
                  <a:pt x="13701" y="31254"/>
                </a:lnTo>
                <a:cubicBezTo>
                  <a:pt x="15432" y="54890"/>
                  <a:pt x="26287" y="66722"/>
                  <a:pt x="37477" y="73000"/>
                </a:cubicBezTo>
                <a:cubicBezTo>
                  <a:pt x="33458" y="62592"/>
                  <a:pt x="30138" y="49002"/>
                  <a:pt x="28324" y="31254"/>
                </a:cubicBezTo>
                <a:close/>
                <a:moveTo>
                  <a:pt x="106040" y="71661"/>
                </a:moveTo>
                <a:cubicBezTo>
                  <a:pt x="117342" y="65019"/>
                  <a:pt x="127555" y="53215"/>
                  <a:pt x="129285" y="31254"/>
                </a:cubicBezTo>
                <a:lnTo>
                  <a:pt x="114691" y="31254"/>
                </a:lnTo>
                <a:cubicBezTo>
                  <a:pt x="112961" y="48248"/>
                  <a:pt x="109835" y="61447"/>
                  <a:pt x="106040" y="71661"/>
                </a:cubicBezTo>
                <a:close/>
              </a:path>
            </a:pathLst>
          </a:custGeom>
          <a:solidFill>
            <a:srgbClr val="EAE3D9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736053929" name="Text 23"/>
          <p:cNvSpPr/>
          <p:nvPr/>
        </p:nvSpPr>
        <p:spPr bwMode="auto">
          <a:xfrm>
            <a:off x="4089961" y="3726074"/>
            <a:ext cx="1785938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1250">
                <a:solidFill>
                  <a:srgbClr val="EAE3D9">
                    <a:alpha val="70000"/>
                  </a:srgbClr>
                </a:solidFill>
                <a:latin typeface="宋体"/>
                <a:ea typeface="宋体"/>
                <a:cs typeface="宋体"/>
              </a:rPr>
              <a:t>所需物料</a:t>
            </a:r>
            <a:endParaRPr sz="1250">
              <a:latin typeface="宋体"/>
              <a:cs typeface="宋体"/>
            </a:endParaRPr>
          </a:p>
        </p:txBody>
      </p:sp>
      <p:sp>
        <p:nvSpPr>
          <p:cNvPr id="82144906" name="Text 24"/>
          <p:cNvSpPr/>
          <p:nvPr/>
        </p:nvSpPr>
        <p:spPr bwMode="auto">
          <a:xfrm>
            <a:off x="4097898" y="3950591"/>
            <a:ext cx="1801813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120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平板/纸笔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1155181691" name="Shape 25"/>
          <p:cNvSpPr/>
          <p:nvPr/>
        </p:nvSpPr>
        <p:spPr bwMode="auto">
          <a:xfrm flipH="0" flipV="0">
            <a:off x="484185" y="4436561"/>
            <a:ext cx="5363103" cy="890634"/>
          </a:xfrm>
          <a:custGeom>
            <a:avLst/>
            <a:gdLst/>
            <a:ahLst/>
            <a:cxnLst/>
            <a:rect l="l" t="t" r="r" b="b"/>
            <a:pathLst>
              <a:path w="5363104" h="799042" fill="norm" stroke="1" extrusionOk="0">
                <a:moveTo>
                  <a:pt x="95254" y="0"/>
                </a:moveTo>
                <a:lnTo>
                  <a:pt x="5267850" y="0"/>
                </a:lnTo>
                <a:cubicBezTo>
                  <a:pt x="5320458" y="0"/>
                  <a:pt x="5363104" y="42647"/>
                  <a:pt x="5363104" y="95254"/>
                </a:cubicBezTo>
                <a:lnTo>
                  <a:pt x="5363104" y="703788"/>
                </a:lnTo>
                <a:cubicBezTo>
                  <a:pt x="5363104" y="756395"/>
                  <a:pt x="5320458" y="799042"/>
                  <a:pt x="5267850" y="799042"/>
                </a:cubicBezTo>
                <a:lnTo>
                  <a:pt x="95254" y="799042"/>
                </a:lnTo>
                <a:cubicBezTo>
                  <a:pt x="42682" y="799042"/>
                  <a:pt x="0" y="756360"/>
                  <a:pt x="0" y="703788"/>
                </a:cubicBezTo>
                <a:lnTo>
                  <a:pt x="0" y="95254"/>
                </a:lnTo>
                <a:cubicBezTo>
                  <a:pt x="0" y="42682"/>
                  <a:pt x="42682" y="0"/>
                  <a:pt x="95254" y="0"/>
                </a:cubicBezTo>
                <a:close/>
              </a:path>
            </a:pathLst>
          </a:custGeom>
          <a:solidFill>
            <a:srgbClr val="BFBFBF">
              <a:alpha val="15000"/>
            </a:srgbClr>
          </a:solidFill>
          <a:ln w="8467">
            <a:solidFill>
              <a:srgbClr val="C8A876">
                <a:alpha val="20000"/>
              </a:srgbClr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427951138" name="Text 26"/>
          <p:cNvSpPr/>
          <p:nvPr/>
        </p:nvSpPr>
        <p:spPr bwMode="auto">
          <a:xfrm>
            <a:off x="582081" y="4534458"/>
            <a:ext cx="523081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20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题目示例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345017342" name="Text 27"/>
          <p:cNvSpPr/>
          <p:nvPr/>
        </p:nvSpPr>
        <p:spPr bwMode="auto">
          <a:xfrm>
            <a:off x="582081" y="4822475"/>
            <a:ext cx="5222875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25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• 企业文化相关词汇</a:t>
            </a:r>
            <a:endParaRPr sz="1250">
              <a:latin typeface="宋体"/>
              <a:cs typeface="宋体"/>
            </a:endParaRPr>
          </a:p>
        </p:txBody>
      </p:sp>
      <p:sp>
        <p:nvSpPr>
          <p:cNvPr id="1862711947" name="Text 28"/>
          <p:cNvSpPr/>
          <p:nvPr/>
        </p:nvSpPr>
        <p:spPr bwMode="auto">
          <a:xfrm>
            <a:off x="582081" y="5046994"/>
            <a:ext cx="5222875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25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• 流行语、网络热词</a:t>
            </a:r>
            <a:endParaRPr sz="1250">
              <a:latin typeface="宋体"/>
              <a:cs typeface="宋体"/>
            </a:endParaRPr>
          </a:p>
        </p:txBody>
      </p:sp>
      <p:sp>
        <p:nvSpPr>
          <p:cNvPr id="2118823038" name="Shape 29"/>
          <p:cNvSpPr/>
          <p:nvPr/>
        </p:nvSpPr>
        <p:spPr bwMode="auto">
          <a:xfrm flipH="0" flipV="0">
            <a:off x="6178019" y="1518707"/>
            <a:ext cx="5696478" cy="4128256"/>
          </a:xfrm>
          <a:custGeom>
            <a:avLst/>
            <a:gdLst/>
            <a:ahLst/>
            <a:cxnLst/>
            <a:rect l="l" t="t" r="r" b="b"/>
            <a:pathLst>
              <a:path w="5696479" h="3743854" fill="norm" stroke="1" extrusionOk="0">
                <a:moveTo>
                  <a:pt x="126992" y="0"/>
                </a:moveTo>
                <a:lnTo>
                  <a:pt x="5569488" y="0"/>
                </a:lnTo>
                <a:cubicBezTo>
                  <a:pt x="5639623" y="0"/>
                  <a:pt x="5696479" y="56856"/>
                  <a:pt x="5696479" y="126992"/>
                </a:cubicBezTo>
                <a:lnTo>
                  <a:pt x="5696479" y="3616863"/>
                </a:lnTo>
                <a:cubicBezTo>
                  <a:pt x="5696479" y="3686998"/>
                  <a:pt x="5639623" y="3743854"/>
                  <a:pt x="5569488" y="3743854"/>
                </a:cubicBezTo>
                <a:lnTo>
                  <a:pt x="126992" y="3743854"/>
                </a:lnTo>
                <a:cubicBezTo>
                  <a:pt x="56856" y="3743854"/>
                  <a:pt x="0" y="3686998"/>
                  <a:pt x="0" y="3616863"/>
                </a:cubicBezTo>
                <a:lnTo>
                  <a:pt x="0" y="126992"/>
                </a:lnTo>
                <a:cubicBezTo>
                  <a:pt x="0" y="56903"/>
                  <a:pt x="56903" y="0"/>
                  <a:pt x="126992" y="0"/>
                </a:cubicBezTo>
                <a:close/>
              </a:path>
            </a:pathLst>
          </a:custGeom>
          <a:solidFill>
            <a:srgbClr val="BFBFBF">
              <a:alpha val="15000"/>
            </a:srgbClr>
          </a:solidFill>
          <a:ln w="8467">
            <a:solidFill>
              <a:srgbClr val="C8A876">
                <a:alpha val="30192"/>
              </a:srgbClr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677964764" name="Shape 30"/>
          <p:cNvSpPr/>
          <p:nvPr/>
        </p:nvSpPr>
        <p:spPr bwMode="auto">
          <a:xfrm>
            <a:off x="6339416" y="1695973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 fill="norm" stroke="1" extrusionOk="0">
                <a:moveTo>
                  <a:pt x="95250" y="0"/>
                </a:moveTo>
                <a:lnTo>
                  <a:pt x="285750" y="0"/>
                </a:lnTo>
                <a:cubicBezTo>
                  <a:pt x="338320" y="0"/>
                  <a:pt x="381000" y="42680"/>
                  <a:pt x="381000" y="95250"/>
                </a:cubicBezTo>
                <a:lnTo>
                  <a:pt x="381000" y="285750"/>
                </a:lnTo>
                <a:cubicBezTo>
                  <a:pt x="381000" y="338320"/>
                  <a:pt x="338320" y="381000"/>
                  <a:pt x="285750" y="381000"/>
                </a:cubicBezTo>
                <a:lnTo>
                  <a:pt x="95250" y="381000"/>
                </a:lnTo>
                <a:cubicBezTo>
                  <a:pt x="42680" y="381000"/>
                  <a:pt x="0" y="338320"/>
                  <a:pt x="0" y="285750"/>
                </a:cubicBezTo>
                <a:lnTo>
                  <a:pt x="0" y="95250"/>
                </a:lnTo>
                <a:cubicBezTo>
                  <a:pt x="0" y="42680"/>
                  <a:pt x="42680" y="0"/>
                  <a:pt x="95250" y="0"/>
                </a:cubicBezTo>
                <a:close/>
              </a:path>
            </a:pathLst>
          </a:custGeom>
          <a:solidFill>
            <a:srgbClr val="C8A876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297187157" name="Shape 31"/>
          <p:cNvSpPr/>
          <p:nvPr/>
        </p:nvSpPr>
        <p:spPr bwMode="auto">
          <a:xfrm>
            <a:off x="6434667" y="1791223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 fill="norm" stroke="1" extrusionOk="0">
                <a:moveTo>
                  <a:pt x="95250" y="178594"/>
                </a:moveTo>
                <a:cubicBezTo>
                  <a:pt x="147861" y="178594"/>
                  <a:pt x="190500" y="138596"/>
                  <a:pt x="190500" y="89297"/>
                </a:cubicBezTo>
                <a:cubicBezTo>
                  <a:pt x="190500" y="39998"/>
                  <a:pt x="147861" y="0"/>
                  <a:pt x="95250" y="0"/>
                </a:cubicBezTo>
                <a:cubicBezTo>
                  <a:pt x="42639" y="0"/>
                  <a:pt x="0" y="39998"/>
                  <a:pt x="0" y="89297"/>
                </a:cubicBezTo>
                <a:cubicBezTo>
                  <a:pt x="0" y="109500"/>
                  <a:pt x="7144" y="128104"/>
                  <a:pt x="19199" y="143061"/>
                </a:cubicBezTo>
                <a:lnTo>
                  <a:pt x="1042" y="177403"/>
                </a:lnTo>
                <a:cubicBezTo>
                  <a:pt x="-744" y="180752"/>
                  <a:pt x="-186" y="184845"/>
                  <a:pt x="2381" y="187635"/>
                </a:cubicBezTo>
                <a:cubicBezTo>
                  <a:pt x="4949" y="190426"/>
                  <a:pt x="9004" y="191281"/>
                  <a:pt x="12464" y="189793"/>
                </a:cubicBezTo>
                <a:lnTo>
                  <a:pt x="56517" y="170929"/>
                </a:lnTo>
                <a:cubicBezTo>
                  <a:pt x="68349" y="175840"/>
                  <a:pt x="81446" y="178594"/>
                  <a:pt x="95250" y="178594"/>
                </a:cubicBezTo>
                <a:close/>
                <a:moveTo>
                  <a:pt x="47625" y="77391"/>
                </a:moveTo>
                <a:cubicBezTo>
                  <a:pt x="54196" y="77391"/>
                  <a:pt x="59531" y="82726"/>
                  <a:pt x="59531" y="89297"/>
                </a:cubicBezTo>
                <a:cubicBezTo>
                  <a:pt x="59531" y="95868"/>
                  <a:pt x="54196" y="101203"/>
                  <a:pt x="47625" y="101203"/>
                </a:cubicBezTo>
                <a:cubicBezTo>
                  <a:pt x="41054" y="101203"/>
                  <a:pt x="35719" y="95868"/>
                  <a:pt x="35719" y="89297"/>
                </a:cubicBezTo>
                <a:cubicBezTo>
                  <a:pt x="35719" y="82726"/>
                  <a:pt x="41054" y="77391"/>
                  <a:pt x="47625" y="77391"/>
                </a:cubicBezTo>
                <a:close/>
                <a:moveTo>
                  <a:pt x="95250" y="77391"/>
                </a:moveTo>
                <a:cubicBezTo>
                  <a:pt x="101821" y="77391"/>
                  <a:pt x="107156" y="82726"/>
                  <a:pt x="107156" y="89297"/>
                </a:cubicBezTo>
                <a:cubicBezTo>
                  <a:pt x="107156" y="95868"/>
                  <a:pt x="101821" y="101203"/>
                  <a:pt x="95250" y="101203"/>
                </a:cubicBezTo>
                <a:cubicBezTo>
                  <a:pt x="88679" y="101203"/>
                  <a:pt x="83344" y="95868"/>
                  <a:pt x="83344" y="89297"/>
                </a:cubicBezTo>
                <a:cubicBezTo>
                  <a:pt x="83344" y="82726"/>
                  <a:pt x="88679" y="77391"/>
                  <a:pt x="95250" y="77391"/>
                </a:cubicBezTo>
                <a:close/>
                <a:moveTo>
                  <a:pt x="130969" y="89297"/>
                </a:moveTo>
                <a:cubicBezTo>
                  <a:pt x="130969" y="82726"/>
                  <a:pt x="136304" y="77391"/>
                  <a:pt x="142875" y="77391"/>
                </a:cubicBezTo>
                <a:cubicBezTo>
                  <a:pt x="149446" y="77391"/>
                  <a:pt x="154781" y="82726"/>
                  <a:pt x="154781" y="89297"/>
                </a:cubicBezTo>
                <a:cubicBezTo>
                  <a:pt x="154781" y="95868"/>
                  <a:pt x="149446" y="101203"/>
                  <a:pt x="142875" y="101203"/>
                </a:cubicBezTo>
                <a:cubicBezTo>
                  <a:pt x="136304" y="101203"/>
                  <a:pt x="130969" y="95868"/>
                  <a:pt x="130969" y="89297"/>
                </a:cubicBezTo>
                <a:close/>
              </a:path>
            </a:pathLst>
          </a:custGeom>
          <a:solidFill>
            <a:srgbClr val="1A1A1A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473896000" name="Text 32"/>
          <p:cNvSpPr/>
          <p:nvPr/>
        </p:nvSpPr>
        <p:spPr bwMode="auto">
          <a:xfrm>
            <a:off x="6815666" y="1680098"/>
            <a:ext cx="85725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  <a:defRPr/>
            </a:pPr>
            <a:r>
              <a:rPr lang="en-US" sz="1600" b="1">
                <a:solidFill>
                  <a:srgbClr val="EAE3D9"/>
                </a:solidFill>
                <a:latin typeface="宋体"/>
                <a:ea typeface="宋体"/>
                <a:cs typeface="宋体"/>
              </a:rPr>
              <a:t>两真一假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2121839107" name="Text 33"/>
          <p:cNvSpPr/>
          <p:nvPr/>
        </p:nvSpPr>
        <p:spPr bwMode="auto">
          <a:xfrm flipH="0" flipV="0">
            <a:off x="6815665" y="1968115"/>
            <a:ext cx="1062646" cy="15874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200">
                <a:solidFill>
                  <a:srgbClr val="C8A876"/>
                </a:solidFill>
                <a:latin typeface="宋体"/>
                <a:ea typeface="宋体"/>
                <a:cs typeface="宋体"/>
              </a:rPr>
              <a:t>相互了解游戏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18663350" name="Shape 34"/>
          <p:cNvSpPr/>
          <p:nvPr/>
        </p:nvSpPr>
        <p:spPr bwMode="auto">
          <a:xfrm>
            <a:off x="6355290" y="2353751"/>
            <a:ext cx="31750" cy="492125"/>
          </a:xfrm>
          <a:custGeom>
            <a:avLst/>
            <a:gdLst/>
            <a:ahLst/>
            <a:cxnLst/>
            <a:rect l="l" t="t" r="r" b="b"/>
            <a:pathLst>
              <a:path w="31750" h="492125" fill="norm" stroke="1" extrusionOk="0">
                <a:moveTo>
                  <a:pt x="0" y="0"/>
                </a:moveTo>
                <a:lnTo>
                  <a:pt x="31750" y="0"/>
                </a:lnTo>
                <a:lnTo>
                  <a:pt x="31750" y="492125"/>
                </a:lnTo>
                <a:lnTo>
                  <a:pt x="0" y="492125"/>
                </a:lnTo>
                <a:lnTo>
                  <a:pt x="0" y="0"/>
                </a:lnTo>
                <a:close/>
              </a:path>
            </a:pathLst>
          </a:custGeom>
          <a:solidFill>
            <a:srgbClr val="A42A28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989966531" name="Text 35"/>
          <p:cNvSpPr/>
          <p:nvPr/>
        </p:nvSpPr>
        <p:spPr bwMode="auto">
          <a:xfrm>
            <a:off x="6498166" y="2319734"/>
            <a:ext cx="5286375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40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游戏规则</a:t>
            </a:r>
            <a:endParaRPr sz="1400">
              <a:latin typeface="宋体"/>
              <a:cs typeface="宋体"/>
            </a:endParaRPr>
          </a:p>
        </p:txBody>
      </p:sp>
      <p:sp>
        <p:nvSpPr>
          <p:cNvPr id="305098006" name="Text 36"/>
          <p:cNvSpPr/>
          <p:nvPr/>
        </p:nvSpPr>
        <p:spPr bwMode="auto">
          <a:xfrm flipH="0" flipV="0">
            <a:off x="6498165" y="2605483"/>
            <a:ext cx="5278437" cy="5014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30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每人说三件关于自己的事，其中两件真一件假。其他人猜测哪一件是假的，猜错者表演节目。</a:t>
            </a:r>
            <a:endParaRPr sz="1300">
              <a:latin typeface="宋体"/>
              <a:cs typeface="宋体"/>
            </a:endParaRPr>
          </a:p>
        </p:txBody>
      </p:sp>
      <p:sp>
        <p:nvSpPr>
          <p:cNvPr id="1274697567" name="Shape 37"/>
          <p:cNvSpPr/>
          <p:nvPr/>
        </p:nvSpPr>
        <p:spPr bwMode="auto">
          <a:xfrm>
            <a:off x="7044033" y="3311056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 fill="norm" stroke="1" extrusionOk="0">
                <a:moveTo>
                  <a:pt x="158750" y="0"/>
                </a:moveTo>
                <a:lnTo>
                  <a:pt x="158750" y="0"/>
                </a:lnTo>
                <a:cubicBezTo>
                  <a:pt x="246367" y="0"/>
                  <a:pt x="317500" y="71133"/>
                  <a:pt x="317500" y="158750"/>
                </a:cubicBezTo>
                <a:lnTo>
                  <a:pt x="317500" y="158750"/>
                </a:lnTo>
                <a:cubicBezTo>
                  <a:pt x="317500" y="246367"/>
                  <a:pt x="246367" y="317500"/>
                  <a:pt x="158750" y="317500"/>
                </a:cubicBezTo>
                <a:lnTo>
                  <a:pt x="158750" y="317500"/>
                </a:lnTo>
                <a:cubicBezTo>
                  <a:pt x="71133" y="317500"/>
                  <a:pt x="0" y="246367"/>
                  <a:pt x="0" y="158750"/>
                </a:cubicBezTo>
                <a:lnTo>
                  <a:pt x="0" y="158750"/>
                </a:lnTo>
                <a:cubicBezTo>
                  <a:pt x="0" y="71133"/>
                  <a:pt x="71133" y="0"/>
                  <a:pt x="158750" y="0"/>
                </a:cubicBezTo>
                <a:close/>
              </a:path>
            </a:pathLst>
          </a:custGeom>
          <a:solidFill>
            <a:srgbClr val="C8A876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328713085" name="Shape 38"/>
          <p:cNvSpPr/>
          <p:nvPr/>
        </p:nvSpPr>
        <p:spPr bwMode="auto">
          <a:xfrm>
            <a:off x="7115470" y="3398369"/>
            <a:ext cx="178594" cy="142875"/>
          </a:xfrm>
          <a:custGeom>
            <a:avLst/>
            <a:gdLst/>
            <a:ahLst/>
            <a:cxnLst/>
            <a:rect l="l" t="t" r="r" b="b"/>
            <a:pathLst>
              <a:path w="178594" h="142875" fill="norm" stroke="1" extrusionOk="0">
                <a:moveTo>
                  <a:pt x="89297" y="4465"/>
                </a:moveTo>
                <a:cubicBezTo>
                  <a:pt x="105314" y="4465"/>
                  <a:pt x="118318" y="17469"/>
                  <a:pt x="118318" y="33486"/>
                </a:cubicBezTo>
                <a:cubicBezTo>
                  <a:pt x="118318" y="49504"/>
                  <a:pt x="105314" y="62508"/>
                  <a:pt x="89297" y="62508"/>
                </a:cubicBezTo>
                <a:cubicBezTo>
                  <a:pt x="73279" y="62508"/>
                  <a:pt x="60275" y="49504"/>
                  <a:pt x="60275" y="33486"/>
                </a:cubicBezTo>
                <a:cubicBezTo>
                  <a:pt x="60275" y="17469"/>
                  <a:pt x="73279" y="4465"/>
                  <a:pt x="89297" y="4465"/>
                </a:cubicBezTo>
                <a:close/>
                <a:moveTo>
                  <a:pt x="26789" y="24557"/>
                </a:moveTo>
                <a:cubicBezTo>
                  <a:pt x="37878" y="24557"/>
                  <a:pt x="46881" y="33559"/>
                  <a:pt x="46881" y="44648"/>
                </a:cubicBezTo>
                <a:cubicBezTo>
                  <a:pt x="46881" y="55737"/>
                  <a:pt x="37878" y="64740"/>
                  <a:pt x="26789" y="64740"/>
                </a:cubicBezTo>
                <a:cubicBezTo>
                  <a:pt x="15700" y="64740"/>
                  <a:pt x="6697" y="55737"/>
                  <a:pt x="6697" y="44648"/>
                </a:cubicBezTo>
                <a:cubicBezTo>
                  <a:pt x="6697" y="33559"/>
                  <a:pt x="15700" y="24557"/>
                  <a:pt x="26789" y="24557"/>
                </a:cubicBezTo>
                <a:close/>
                <a:moveTo>
                  <a:pt x="0" y="116086"/>
                </a:moveTo>
                <a:cubicBezTo>
                  <a:pt x="0" y="96357"/>
                  <a:pt x="15990" y="80367"/>
                  <a:pt x="35719" y="80367"/>
                </a:cubicBezTo>
                <a:cubicBezTo>
                  <a:pt x="39291" y="80367"/>
                  <a:pt x="42751" y="80897"/>
                  <a:pt x="46016" y="81874"/>
                </a:cubicBezTo>
                <a:cubicBezTo>
                  <a:pt x="36835" y="92143"/>
                  <a:pt x="31254" y="105705"/>
                  <a:pt x="31254" y="120551"/>
                </a:cubicBezTo>
                <a:lnTo>
                  <a:pt x="31254" y="125016"/>
                </a:lnTo>
                <a:cubicBezTo>
                  <a:pt x="31254" y="128197"/>
                  <a:pt x="31924" y="131211"/>
                  <a:pt x="33124" y="133945"/>
                </a:cubicBezTo>
                <a:lnTo>
                  <a:pt x="8930" y="133945"/>
                </a:lnTo>
                <a:cubicBezTo>
                  <a:pt x="3990" y="133945"/>
                  <a:pt x="0" y="129955"/>
                  <a:pt x="0" y="125016"/>
                </a:cubicBezTo>
                <a:lnTo>
                  <a:pt x="0" y="116086"/>
                </a:lnTo>
                <a:close/>
                <a:moveTo>
                  <a:pt x="145470" y="133945"/>
                </a:moveTo>
                <a:cubicBezTo>
                  <a:pt x="146670" y="131211"/>
                  <a:pt x="147340" y="128197"/>
                  <a:pt x="147340" y="125016"/>
                </a:cubicBezTo>
                <a:lnTo>
                  <a:pt x="147340" y="120551"/>
                </a:lnTo>
                <a:cubicBezTo>
                  <a:pt x="147340" y="105705"/>
                  <a:pt x="141759" y="92143"/>
                  <a:pt x="132578" y="81874"/>
                </a:cubicBezTo>
                <a:cubicBezTo>
                  <a:pt x="135843" y="80897"/>
                  <a:pt x="139303" y="80367"/>
                  <a:pt x="142875" y="80367"/>
                </a:cubicBezTo>
                <a:cubicBezTo>
                  <a:pt x="162604" y="80367"/>
                  <a:pt x="178594" y="96357"/>
                  <a:pt x="178594" y="116086"/>
                </a:cubicBezTo>
                <a:lnTo>
                  <a:pt x="178594" y="125016"/>
                </a:lnTo>
                <a:cubicBezTo>
                  <a:pt x="178594" y="129955"/>
                  <a:pt x="174603" y="133945"/>
                  <a:pt x="169664" y="133945"/>
                </a:cubicBezTo>
                <a:lnTo>
                  <a:pt x="145470" y="133945"/>
                </a:lnTo>
                <a:close/>
                <a:moveTo>
                  <a:pt x="131713" y="44648"/>
                </a:moveTo>
                <a:cubicBezTo>
                  <a:pt x="131713" y="33559"/>
                  <a:pt x="140716" y="24557"/>
                  <a:pt x="151805" y="24557"/>
                </a:cubicBezTo>
                <a:cubicBezTo>
                  <a:pt x="162894" y="24557"/>
                  <a:pt x="171896" y="33559"/>
                  <a:pt x="171896" y="44648"/>
                </a:cubicBezTo>
                <a:cubicBezTo>
                  <a:pt x="171896" y="55737"/>
                  <a:pt x="162894" y="64740"/>
                  <a:pt x="151805" y="64740"/>
                </a:cubicBezTo>
                <a:cubicBezTo>
                  <a:pt x="140716" y="64740"/>
                  <a:pt x="131713" y="55737"/>
                  <a:pt x="131713" y="44648"/>
                </a:cubicBezTo>
                <a:close/>
                <a:moveTo>
                  <a:pt x="44648" y="120551"/>
                </a:moveTo>
                <a:cubicBezTo>
                  <a:pt x="44648" y="95883"/>
                  <a:pt x="64629" y="75902"/>
                  <a:pt x="89297" y="75902"/>
                </a:cubicBezTo>
                <a:cubicBezTo>
                  <a:pt x="113965" y="75902"/>
                  <a:pt x="133945" y="95883"/>
                  <a:pt x="133945" y="120551"/>
                </a:cubicBezTo>
                <a:lnTo>
                  <a:pt x="133945" y="125016"/>
                </a:lnTo>
                <a:cubicBezTo>
                  <a:pt x="133945" y="129955"/>
                  <a:pt x="129955" y="133945"/>
                  <a:pt x="125016" y="133945"/>
                </a:cubicBezTo>
                <a:lnTo>
                  <a:pt x="53578" y="133945"/>
                </a:lnTo>
                <a:cubicBezTo>
                  <a:pt x="48639" y="133945"/>
                  <a:pt x="44648" y="129955"/>
                  <a:pt x="44648" y="125016"/>
                </a:cubicBezTo>
                <a:lnTo>
                  <a:pt x="44648" y="120551"/>
                </a:lnTo>
                <a:close/>
              </a:path>
            </a:pathLst>
          </a:custGeom>
          <a:solidFill>
            <a:srgbClr val="1A1A1A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2083125462" name="Text 39"/>
          <p:cNvSpPr/>
          <p:nvPr/>
        </p:nvSpPr>
        <p:spPr bwMode="auto">
          <a:xfrm>
            <a:off x="6303698" y="3726074"/>
            <a:ext cx="1785938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1250">
                <a:solidFill>
                  <a:srgbClr val="EAE3D9">
                    <a:alpha val="70000"/>
                  </a:srgbClr>
                </a:solidFill>
                <a:latin typeface="宋体"/>
                <a:ea typeface="宋体"/>
                <a:cs typeface="宋体"/>
              </a:rPr>
              <a:t>每组人数</a:t>
            </a:r>
            <a:endParaRPr sz="1250">
              <a:latin typeface="宋体"/>
              <a:cs typeface="宋体"/>
            </a:endParaRPr>
          </a:p>
        </p:txBody>
      </p:sp>
      <p:sp>
        <p:nvSpPr>
          <p:cNvPr id="1228271152" name="Text 40"/>
          <p:cNvSpPr/>
          <p:nvPr/>
        </p:nvSpPr>
        <p:spPr bwMode="auto">
          <a:xfrm>
            <a:off x="6303696" y="3950591"/>
            <a:ext cx="1801813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120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6-8人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964974134" name="Shape 41"/>
          <p:cNvSpPr/>
          <p:nvPr/>
        </p:nvSpPr>
        <p:spPr bwMode="auto">
          <a:xfrm>
            <a:off x="8866103" y="3311056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 fill="norm" stroke="1" extrusionOk="0">
                <a:moveTo>
                  <a:pt x="158750" y="0"/>
                </a:moveTo>
                <a:lnTo>
                  <a:pt x="158750" y="0"/>
                </a:lnTo>
                <a:cubicBezTo>
                  <a:pt x="246367" y="0"/>
                  <a:pt x="317500" y="71133"/>
                  <a:pt x="317500" y="158750"/>
                </a:cubicBezTo>
                <a:lnTo>
                  <a:pt x="317500" y="158750"/>
                </a:lnTo>
                <a:cubicBezTo>
                  <a:pt x="317500" y="246367"/>
                  <a:pt x="246367" y="317500"/>
                  <a:pt x="158750" y="317500"/>
                </a:cubicBezTo>
                <a:lnTo>
                  <a:pt x="158750" y="317500"/>
                </a:lnTo>
                <a:cubicBezTo>
                  <a:pt x="71133" y="317500"/>
                  <a:pt x="0" y="246367"/>
                  <a:pt x="0" y="158750"/>
                </a:cubicBezTo>
                <a:lnTo>
                  <a:pt x="0" y="158750"/>
                </a:lnTo>
                <a:cubicBezTo>
                  <a:pt x="0" y="71133"/>
                  <a:pt x="71133" y="0"/>
                  <a:pt x="158750" y="0"/>
                </a:cubicBezTo>
                <a:close/>
              </a:path>
            </a:pathLst>
          </a:custGeom>
          <a:solidFill>
            <a:srgbClr val="C8A876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620304872" name="Shape 42"/>
          <p:cNvSpPr/>
          <p:nvPr/>
        </p:nvSpPr>
        <p:spPr bwMode="auto">
          <a:xfrm>
            <a:off x="8955400" y="3398369"/>
            <a:ext cx="142875" cy="142875"/>
          </a:xfrm>
          <a:custGeom>
            <a:avLst/>
            <a:gdLst/>
            <a:ahLst/>
            <a:cxnLst/>
            <a:rect l="l" t="t" r="r" b="b"/>
            <a:pathLst>
              <a:path w="142875" h="142875" fill="norm" stroke="1" extrusionOk="0">
                <a:moveTo>
                  <a:pt x="71438" y="0"/>
                </a:moveTo>
                <a:cubicBezTo>
                  <a:pt x="110865" y="0"/>
                  <a:pt x="142875" y="32010"/>
                  <a:pt x="142875" y="71438"/>
                </a:cubicBezTo>
                <a:cubicBezTo>
                  <a:pt x="142875" y="110865"/>
                  <a:pt x="110865" y="142875"/>
                  <a:pt x="71438" y="142875"/>
                </a:cubicBezTo>
                <a:cubicBezTo>
                  <a:pt x="32010" y="142875"/>
                  <a:pt x="0" y="110865"/>
                  <a:pt x="0" y="71438"/>
                </a:cubicBezTo>
                <a:cubicBezTo>
                  <a:pt x="0" y="32010"/>
                  <a:pt x="32010" y="0"/>
                  <a:pt x="71437" y="0"/>
                </a:cubicBezTo>
                <a:close/>
                <a:moveTo>
                  <a:pt x="64740" y="33486"/>
                </a:moveTo>
                <a:lnTo>
                  <a:pt x="64740" y="71438"/>
                </a:lnTo>
                <a:cubicBezTo>
                  <a:pt x="64740" y="73670"/>
                  <a:pt x="65856" y="75763"/>
                  <a:pt x="67726" y="77019"/>
                </a:cubicBezTo>
                <a:lnTo>
                  <a:pt x="94515" y="94878"/>
                </a:lnTo>
                <a:cubicBezTo>
                  <a:pt x="97585" y="96943"/>
                  <a:pt x="101743" y="96106"/>
                  <a:pt x="103808" y="93008"/>
                </a:cubicBezTo>
                <a:cubicBezTo>
                  <a:pt x="105873" y="89911"/>
                  <a:pt x="105035" y="85781"/>
                  <a:pt x="101938" y="83716"/>
                </a:cubicBezTo>
                <a:lnTo>
                  <a:pt x="78135" y="67866"/>
                </a:lnTo>
                <a:lnTo>
                  <a:pt x="78135" y="33486"/>
                </a:lnTo>
                <a:cubicBezTo>
                  <a:pt x="78135" y="29775"/>
                  <a:pt x="75149" y="26789"/>
                  <a:pt x="71438" y="26789"/>
                </a:cubicBezTo>
                <a:cubicBezTo>
                  <a:pt x="67726" y="26789"/>
                  <a:pt x="64740" y="29775"/>
                  <a:pt x="64740" y="33486"/>
                </a:cubicBezTo>
                <a:close/>
              </a:path>
            </a:pathLst>
          </a:custGeom>
          <a:solidFill>
            <a:srgbClr val="1A1A1A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812857536" name="Text 43"/>
          <p:cNvSpPr/>
          <p:nvPr/>
        </p:nvSpPr>
        <p:spPr bwMode="auto">
          <a:xfrm>
            <a:off x="8125768" y="3726074"/>
            <a:ext cx="1785938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1250">
                <a:solidFill>
                  <a:srgbClr val="EAE3D9">
                    <a:alpha val="70000"/>
                  </a:srgbClr>
                </a:solidFill>
                <a:latin typeface="宋体"/>
                <a:ea typeface="宋体"/>
                <a:cs typeface="宋体"/>
              </a:rPr>
              <a:t>每轮时长</a:t>
            </a:r>
            <a:endParaRPr sz="1250">
              <a:latin typeface="宋体"/>
              <a:cs typeface="宋体"/>
            </a:endParaRPr>
          </a:p>
        </p:txBody>
      </p:sp>
      <p:sp>
        <p:nvSpPr>
          <p:cNvPr id="2117452040" name="Text 44"/>
          <p:cNvSpPr/>
          <p:nvPr/>
        </p:nvSpPr>
        <p:spPr bwMode="auto">
          <a:xfrm>
            <a:off x="8125767" y="3950591"/>
            <a:ext cx="1801813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120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15-20分钟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834584225" name="Shape 45"/>
          <p:cNvSpPr/>
          <p:nvPr/>
        </p:nvSpPr>
        <p:spPr bwMode="auto">
          <a:xfrm>
            <a:off x="10688256" y="3311056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 fill="norm" stroke="1" extrusionOk="0">
                <a:moveTo>
                  <a:pt x="158750" y="0"/>
                </a:moveTo>
                <a:lnTo>
                  <a:pt x="158750" y="0"/>
                </a:lnTo>
                <a:cubicBezTo>
                  <a:pt x="246367" y="0"/>
                  <a:pt x="317500" y="71133"/>
                  <a:pt x="317500" y="158750"/>
                </a:cubicBezTo>
                <a:lnTo>
                  <a:pt x="317500" y="158750"/>
                </a:lnTo>
                <a:cubicBezTo>
                  <a:pt x="317500" y="246367"/>
                  <a:pt x="246367" y="317500"/>
                  <a:pt x="158750" y="317500"/>
                </a:cubicBezTo>
                <a:lnTo>
                  <a:pt x="158750" y="317500"/>
                </a:lnTo>
                <a:cubicBezTo>
                  <a:pt x="71133" y="317500"/>
                  <a:pt x="0" y="246367"/>
                  <a:pt x="0" y="158750"/>
                </a:cubicBezTo>
                <a:lnTo>
                  <a:pt x="0" y="158750"/>
                </a:lnTo>
                <a:cubicBezTo>
                  <a:pt x="0" y="71133"/>
                  <a:pt x="71133" y="0"/>
                  <a:pt x="158750" y="0"/>
                </a:cubicBezTo>
                <a:close/>
              </a:path>
            </a:pathLst>
          </a:custGeom>
          <a:solidFill>
            <a:srgbClr val="C8A876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764955082" name="Shape 46"/>
          <p:cNvSpPr/>
          <p:nvPr/>
        </p:nvSpPr>
        <p:spPr bwMode="auto">
          <a:xfrm>
            <a:off x="10777554" y="3398369"/>
            <a:ext cx="142875" cy="142875"/>
          </a:xfrm>
          <a:custGeom>
            <a:avLst/>
            <a:gdLst/>
            <a:ahLst/>
            <a:cxnLst/>
            <a:rect l="l" t="t" r="r" b="b"/>
            <a:pathLst>
              <a:path w="142875" h="142875" fill="norm" stroke="1" extrusionOk="0">
                <a:moveTo>
                  <a:pt x="40267" y="0"/>
                </a:moveTo>
                <a:lnTo>
                  <a:pt x="102775" y="0"/>
                </a:lnTo>
                <a:cubicBezTo>
                  <a:pt x="110170" y="0"/>
                  <a:pt x="116198" y="6083"/>
                  <a:pt x="115919" y="13450"/>
                </a:cubicBezTo>
                <a:cubicBezTo>
                  <a:pt x="115863" y="14929"/>
                  <a:pt x="115807" y="16408"/>
                  <a:pt x="115723" y="17859"/>
                </a:cubicBezTo>
                <a:lnTo>
                  <a:pt x="129564" y="17859"/>
                </a:lnTo>
                <a:cubicBezTo>
                  <a:pt x="136847" y="17859"/>
                  <a:pt x="143266" y="23887"/>
                  <a:pt x="142708" y="31756"/>
                </a:cubicBezTo>
                <a:cubicBezTo>
                  <a:pt x="140615" y="60694"/>
                  <a:pt x="125825" y="76600"/>
                  <a:pt x="109779" y="84916"/>
                </a:cubicBezTo>
                <a:cubicBezTo>
                  <a:pt x="105370" y="87204"/>
                  <a:pt x="100878" y="88906"/>
                  <a:pt x="96608" y="90162"/>
                </a:cubicBezTo>
                <a:cubicBezTo>
                  <a:pt x="90971" y="98143"/>
                  <a:pt x="85111" y="102357"/>
                  <a:pt x="80451" y="104617"/>
                </a:cubicBezTo>
                <a:lnTo>
                  <a:pt x="80451" y="125016"/>
                </a:lnTo>
                <a:lnTo>
                  <a:pt x="98310" y="125016"/>
                </a:lnTo>
                <a:cubicBezTo>
                  <a:pt x="103250" y="125016"/>
                  <a:pt x="107240" y="129006"/>
                  <a:pt x="107240" y="133945"/>
                </a:cubicBezTo>
                <a:cubicBezTo>
                  <a:pt x="107240" y="138885"/>
                  <a:pt x="103250" y="142875"/>
                  <a:pt x="98310" y="142875"/>
                </a:cubicBezTo>
                <a:lnTo>
                  <a:pt x="44732" y="142875"/>
                </a:lnTo>
                <a:cubicBezTo>
                  <a:pt x="39793" y="142875"/>
                  <a:pt x="35802" y="138885"/>
                  <a:pt x="35802" y="133945"/>
                </a:cubicBezTo>
                <a:cubicBezTo>
                  <a:pt x="35802" y="129006"/>
                  <a:pt x="39793" y="125016"/>
                  <a:pt x="44732" y="125016"/>
                </a:cubicBezTo>
                <a:lnTo>
                  <a:pt x="62592" y="125016"/>
                </a:lnTo>
                <a:lnTo>
                  <a:pt x="62592" y="104617"/>
                </a:lnTo>
                <a:cubicBezTo>
                  <a:pt x="58127" y="102468"/>
                  <a:pt x="52574" y="98478"/>
                  <a:pt x="47160" y="91139"/>
                </a:cubicBezTo>
                <a:cubicBezTo>
                  <a:pt x="42025" y="89799"/>
                  <a:pt x="36444" y="87762"/>
                  <a:pt x="31003" y="84693"/>
                </a:cubicBezTo>
                <a:cubicBezTo>
                  <a:pt x="15906" y="76237"/>
                  <a:pt x="2288" y="60303"/>
                  <a:pt x="335" y="31700"/>
                </a:cubicBezTo>
                <a:cubicBezTo>
                  <a:pt x="-195" y="23859"/>
                  <a:pt x="6195" y="17831"/>
                  <a:pt x="13478" y="17831"/>
                </a:cubicBezTo>
                <a:lnTo>
                  <a:pt x="27319" y="17831"/>
                </a:lnTo>
                <a:cubicBezTo>
                  <a:pt x="27236" y="16380"/>
                  <a:pt x="27180" y="14929"/>
                  <a:pt x="27124" y="13422"/>
                </a:cubicBezTo>
                <a:cubicBezTo>
                  <a:pt x="26845" y="6028"/>
                  <a:pt x="32872" y="-28"/>
                  <a:pt x="40267" y="-28"/>
                </a:cubicBezTo>
                <a:close/>
                <a:moveTo>
                  <a:pt x="28324" y="31254"/>
                </a:moveTo>
                <a:lnTo>
                  <a:pt x="13701" y="31254"/>
                </a:lnTo>
                <a:cubicBezTo>
                  <a:pt x="15432" y="54890"/>
                  <a:pt x="26287" y="66722"/>
                  <a:pt x="37477" y="73000"/>
                </a:cubicBezTo>
                <a:cubicBezTo>
                  <a:pt x="33458" y="62592"/>
                  <a:pt x="30138" y="49002"/>
                  <a:pt x="28324" y="31254"/>
                </a:cubicBezTo>
                <a:close/>
                <a:moveTo>
                  <a:pt x="106040" y="71661"/>
                </a:moveTo>
                <a:cubicBezTo>
                  <a:pt x="117342" y="65019"/>
                  <a:pt x="127555" y="53215"/>
                  <a:pt x="129285" y="31254"/>
                </a:cubicBezTo>
                <a:lnTo>
                  <a:pt x="114691" y="31254"/>
                </a:lnTo>
                <a:cubicBezTo>
                  <a:pt x="112961" y="48248"/>
                  <a:pt x="109835" y="61447"/>
                  <a:pt x="106040" y="71661"/>
                </a:cubicBezTo>
                <a:close/>
              </a:path>
            </a:pathLst>
          </a:custGeom>
          <a:solidFill>
            <a:srgbClr val="1A1A1A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247578912" name="Text 47"/>
          <p:cNvSpPr/>
          <p:nvPr/>
        </p:nvSpPr>
        <p:spPr bwMode="auto">
          <a:xfrm>
            <a:off x="9947837" y="3726074"/>
            <a:ext cx="1785938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1250">
                <a:solidFill>
                  <a:srgbClr val="EAE3D9">
                    <a:alpha val="70000"/>
                  </a:srgbClr>
                </a:solidFill>
                <a:latin typeface="宋体"/>
                <a:ea typeface="宋体"/>
                <a:cs typeface="宋体"/>
              </a:rPr>
              <a:t>所需物料</a:t>
            </a:r>
            <a:endParaRPr sz="1250">
              <a:latin typeface="宋体"/>
              <a:cs typeface="宋体"/>
            </a:endParaRPr>
          </a:p>
        </p:txBody>
      </p:sp>
      <p:sp>
        <p:nvSpPr>
          <p:cNvPr id="2131198133" name="Text 48"/>
          <p:cNvSpPr/>
          <p:nvPr/>
        </p:nvSpPr>
        <p:spPr bwMode="auto">
          <a:xfrm>
            <a:off x="9947835" y="3950591"/>
            <a:ext cx="1801813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120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无需道具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688232083" name="Shape 49"/>
          <p:cNvSpPr/>
          <p:nvPr/>
        </p:nvSpPr>
        <p:spPr bwMode="auto">
          <a:xfrm flipH="0" flipV="0">
            <a:off x="6342061" y="4436561"/>
            <a:ext cx="5363103" cy="890634"/>
          </a:xfrm>
          <a:custGeom>
            <a:avLst/>
            <a:gdLst/>
            <a:ahLst/>
            <a:cxnLst/>
            <a:rect l="l" t="t" r="r" b="b"/>
            <a:pathLst>
              <a:path w="5363104" h="799042" fill="norm" stroke="1" extrusionOk="0">
                <a:moveTo>
                  <a:pt x="95254" y="0"/>
                </a:moveTo>
                <a:lnTo>
                  <a:pt x="5267850" y="0"/>
                </a:lnTo>
                <a:cubicBezTo>
                  <a:pt x="5320458" y="0"/>
                  <a:pt x="5363104" y="42647"/>
                  <a:pt x="5363104" y="95254"/>
                </a:cubicBezTo>
                <a:lnTo>
                  <a:pt x="5363104" y="703788"/>
                </a:lnTo>
                <a:cubicBezTo>
                  <a:pt x="5363104" y="756395"/>
                  <a:pt x="5320458" y="799042"/>
                  <a:pt x="5267850" y="799042"/>
                </a:cubicBezTo>
                <a:lnTo>
                  <a:pt x="95254" y="799042"/>
                </a:lnTo>
                <a:cubicBezTo>
                  <a:pt x="42682" y="799042"/>
                  <a:pt x="0" y="756360"/>
                  <a:pt x="0" y="703788"/>
                </a:cubicBezTo>
                <a:lnTo>
                  <a:pt x="0" y="95254"/>
                </a:lnTo>
                <a:cubicBezTo>
                  <a:pt x="0" y="42682"/>
                  <a:pt x="42682" y="0"/>
                  <a:pt x="95254" y="0"/>
                </a:cubicBezTo>
                <a:close/>
              </a:path>
            </a:pathLst>
          </a:custGeom>
          <a:solidFill>
            <a:srgbClr val="A42A28">
              <a:alpha val="15000"/>
            </a:srgbClr>
          </a:solidFill>
          <a:ln w="8467">
            <a:solidFill>
              <a:srgbClr val="C8A876">
                <a:alpha val="20000"/>
              </a:srgbClr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04461611" name="Text 50"/>
          <p:cNvSpPr/>
          <p:nvPr/>
        </p:nvSpPr>
        <p:spPr bwMode="auto">
          <a:xfrm>
            <a:off x="6439959" y="4534458"/>
            <a:ext cx="523081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20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示例话题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1916274962" name="Text 51"/>
          <p:cNvSpPr/>
          <p:nvPr/>
        </p:nvSpPr>
        <p:spPr bwMode="auto">
          <a:xfrm>
            <a:off x="6439959" y="4822475"/>
            <a:ext cx="5222875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25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• 最难忘的一次经历</a:t>
            </a:r>
            <a:endParaRPr sz="1250">
              <a:latin typeface="宋体"/>
              <a:cs typeface="宋体"/>
            </a:endParaRPr>
          </a:p>
        </p:txBody>
      </p:sp>
      <p:sp>
        <p:nvSpPr>
          <p:cNvPr id="189855173" name="Text 52"/>
          <p:cNvSpPr/>
          <p:nvPr/>
        </p:nvSpPr>
        <p:spPr bwMode="auto">
          <a:xfrm>
            <a:off x="6439959" y="5046994"/>
            <a:ext cx="5222875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25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• 特别的技能或爱好</a:t>
            </a:r>
            <a:endParaRPr sz="1250">
              <a:latin typeface="宋体"/>
              <a:cs typeface="宋体"/>
            </a:endParaRPr>
          </a:p>
        </p:txBody>
      </p:sp>
      <p:pic>
        <p:nvPicPr>
          <p:cNvPr id="1624999657" name="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 flipH="0" flipV="0">
            <a:off x="10133953" y="-7555"/>
            <a:ext cx="2071379" cy="1477452"/>
          </a:xfrm>
          <a:prstGeom prst="rect">
            <a:avLst/>
          </a:prstGeom>
        </p:spPr>
      </p:pic>
      <p:pic>
        <p:nvPicPr>
          <p:cNvPr id="864495861" name="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 flipH="0" flipV="1">
            <a:off x="10476" y="5263103"/>
            <a:ext cx="2855421" cy="1588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Slide 3">
    <p:bg>
      <p:bgPr shadeToTitle="0">
        <a:solidFill>
          <a:srgbClr val="F2E0CA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08217274" name=""/>
          <p:cNvPicPr>
            <a:picLocks noChangeAspect="1"/>
          </p:cNvPicPr>
          <p:nvPr/>
        </p:nvPicPr>
        <p:blipFill rotWithShape="1">
          <a:blip r:embed="rId3"/>
        </p:blipFill>
        <p:spPr bwMode="auto">
          <a:xfrm flipH="0" flipV="0">
            <a:off x="6641384" y="0"/>
            <a:ext cx="5549538" cy="6858000"/>
          </a:xfrm>
          <a:prstGeom prst="rect">
            <a:avLst/>
          </a:prstGeom>
        </p:spPr>
      </p:pic>
      <p:sp>
        <p:nvSpPr>
          <p:cNvPr id="178878827" name="Text 4"/>
          <p:cNvSpPr/>
          <p:nvPr/>
        </p:nvSpPr>
        <p:spPr bwMode="auto">
          <a:xfrm flipH="0" flipV="0">
            <a:off x="438149" y="1038164"/>
            <a:ext cx="1104899" cy="6739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  <a:defRPr/>
            </a:pPr>
            <a:r>
              <a:rPr lang="en-US" sz="2800" b="1">
                <a:solidFill>
                  <a:schemeClr val="tx1"/>
                </a:solidFill>
                <a:latin typeface="宋体"/>
                <a:ea typeface="宋体"/>
                <a:cs typeface="宋体"/>
              </a:rPr>
              <a:t>第四章</a:t>
            </a:r>
            <a:endParaRPr sz="2800">
              <a:latin typeface="宋体"/>
              <a:cs typeface="宋体"/>
            </a:endParaRPr>
          </a:p>
        </p:txBody>
      </p:sp>
      <p:sp>
        <p:nvSpPr>
          <p:cNvPr id="149946638" name="Text 5"/>
          <p:cNvSpPr/>
          <p:nvPr/>
        </p:nvSpPr>
        <p:spPr bwMode="auto">
          <a:xfrm flipH="0" flipV="0">
            <a:off x="438149" y="2690812"/>
            <a:ext cx="423805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  <a:defRPr/>
            </a:pPr>
            <a:r>
              <a:rPr lang="en-US" sz="3600" b="1" i="0" u="none" strike="noStrike" cap="none" spc="0">
                <a:solidFill>
                  <a:srgbClr val="C8A876"/>
                </a:solidFill>
                <a:latin typeface="宋体"/>
                <a:ea typeface="宋体"/>
                <a:cs typeface="宋体"/>
              </a:rPr>
              <a:t>氛围营造与场景布置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803645688" name="Text 6"/>
          <p:cNvSpPr/>
          <p:nvPr/>
        </p:nvSpPr>
        <p:spPr bwMode="auto">
          <a:xfrm flipH="0" flipV="0">
            <a:off x="438149" y="3719512"/>
            <a:ext cx="4684158" cy="11144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sz="1600" b="0" i="0" u="none" strike="noStrike" cap="none" spc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从整体规划到细节设计,精心打造每一个场景</a:t>
            </a:r>
            <a:endParaRPr sz="1600" b="0" i="0" u="none" strike="noStrike" cap="none" spc="0">
              <a:solidFill>
                <a:schemeClr val="tx1"/>
              </a:solidFill>
              <a:latin typeface="宋体"/>
              <a:cs typeface="宋体"/>
            </a:endParaRP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sz="1600" b="0" i="0" u="none" strike="noStrike" cap="none" spc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通过环保节俭的布置理念,实现"小预算大效果"</a:t>
            </a:r>
            <a:endParaRPr sz="1600" b="0" i="0" u="none" strike="noStrike" cap="none" spc="0">
              <a:solidFill>
                <a:schemeClr val="tx1"/>
              </a:solidFill>
              <a:latin typeface="宋体"/>
              <a:cs typeface="宋体"/>
            </a:endParaRP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sz="1600" b="0" i="0" u="none" strike="noStrike" cap="none" spc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用多层次的灯光氛围,营造沉浸式体验空间</a:t>
            </a:r>
            <a:endParaRPr sz="1600">
              <a:solidFill>
                <a:schemeClr val="tx1"/>
              </a:solidFill>
              <a:latin typeface="宋体"/>
              <a:cs typeface="宋体"/>
            </a:endParaRPr>
          </a:p>
        </p:txBody>
      </p:sp>
      <p:sp>
        <p:nvSpPr>
          <p:cNvPr id="1509478388" name="Shape 7"/>
          <p:cNvSpPr/>
          <p:nvPr/>
        </p:nvSpPr>
        <p:spPr bwMode="auto">
          <a:xfrm>
            <a:off x="438149" y="5519737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 fill="norm" stroke="1" extrusionOk="0">
                <a:moveTo>
                  <a:pt x="57150" y="0"/>
                </a:moveTo>
                <a:lnTo>
                  <a:pt x="57150" y="0"/>
                </a:lnTo>
                <a:cubicBezTo>
                  <a:pt x="88692" y="0"/>
                  <a:pt x="114300" y="25608"/>
                  <a:pt x="114300" y="57150"/>
                </a:cubicBezTo>
                <a:lnTo>
                  <a:pt x="114300" y="57150"/>
                </a:lnTo>
                <a:cubicBezTo>
                  <a:pt x="114300" y="88692"/>
                  <a:pt x="88692" y="114300"/>
                  <a:pt x="57150" y="114300"/>
                </a:cubicBezTo>
                <a:lnTo>
                  <a:pt x="57150" y="114300"/>
                </a:lnTo>
                <a:cubicBezTo>
                  <a:pt x="25608" y="114300"/>
                  <a:pt x="0" y="88692"/>
                  <a:pt x="0" y="57150"/>
                </a:cubicBezTo>
                <a:lnTo>
                  <a:pt x="0" y="57150"/>
                </a:lnTo>
                <a:cubicBezTo>
                  <a:pt x="0" y="25608"/>
                  <a:pt x="25608" y="0"/>
                  <a:pt x="57150" y="0"/>
                </a:cubicBezTo>
                <a:close/>
              </a:path>
            </a:pathLst>
          </a:custGeom>
          <a:solidFill>
            <a:srgbClr val="A42A28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753691718" name="Text 8"/>
          <p:cNvSpPr/>
          <p:nvPr/>
        </p:nvSpPr>
        <p:spPr bwMode="auto">
          <a:xfrm>
            <a:off x="666749" y="5443537"/>
            <a:ext cx="428625" cy="2666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350" b="0" i="0" u="none" strike="noStrike" cap="none" spc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场景</a:t>
            </a:r>
            <a:endParaRPr sz="1600">
              <a:solidFill>
                <a:schemeClr val="tx1"/>
              </a:solidFill>
              <a:latin typeface="宋体"/>
              <a:cs typeface="宋体"/>
            </a:endParaRPr>
          </a:p>
        </p:txBody>
      </p:sp>
      <p:sp>
        <p:nvSpPr>
          <p:cNvPr id="461775060" name="Shape 9"/>
          <p:cNvSpPr/>
          <p:nvPr/>
        </p:nvSpPr>
        <p:spPr bwMode="auto">
          <a:xfrm>
            <a:off x="1314449" y="5519737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 fill="norm" stroke="1" extrusionOk="0">
                <a:moveTo>
                  <a:pt x="57150" y="0"/>
                </a:moveTo>
                <a:lnTo>
                  <a:pt x="57150" y="0"/>
                </a:lnTo>
                <a:cubicBezTo>
                  <a:pt x="88692" y="0"/>
                  <a:pt x="114300" y="25608"/>
                  <a:pt x="114300" y="57150"/>
                </a:cubicBezTo>
                <a:lnTo>
                  <a:pt x="114300" y="57150"/>
                </a:lnTo>
                <a:cubicBezTo>
                  <a:pt x="114300" y="88692"/>
                  <a:pt x="88692" y="114300"/>
                  <a:pt x="57150" y="114300"/>
                </a:cubicBezTo>
                <a:lnTo>
                  <a:pt x="57150" y="114300"/>
                </a:lnTo>
                <a:cubicBezTo>
                  <a:pt x="25608" y="114300"/>
                  <a:pt x="0" y="88692"/>
                  <a:pt x="0" y="57150"/>
                </a:cubicBezTo>
                <a:lnTo>
                  <a:pt x="0" y="57150"/>
                </a:lnTo>
                <a:cubicBezTo>
                  <a:pt x="0" y="25608"/>
                  <a:pt x="25608" y="0"/>
                  <a:pt x="57150" y="0"/>
                </a:cubicBezTo>
                <a:close/>
              </a:path>
            </a:pathLst>
          </a:custGeom>
          <a:solidFill>
            <a:srgbClr val="C8A876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698311791" name="Text 10"/>
          <p:cNvSpPr/>
          <p:nvPr/>
        </p:nvSpPr>
        <p:spPr bwMode="auto">
          <a:xfrm>
            <a:off x="1543050" y="5443537"/>
            <a:ext cx="428625" cy="2666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350" b="0" i="0" u="none" strike="noStrike" cap="none" spc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环保</a:t>
            </a:r>
            <a:endParaRPr sz="1600">
              <a:solidFill>
                <a:schemeClr val="tx1"/>
              </a:solidFill>
              <a:latin typeface="宋体"/>
              <a:cs typeface="宋体"/>
            </a:endParaRPr>
          </a:p>
        </p:txBody>
      </p:sp>
      <p:sp>
        <p:nvSpPr>
          <p:cNvPr id="1403260210" name="Shape 11"/>
          <p:cNvSpPr/>
          <p:nvPr/>
        </p:nvSpPr>
        <p:spPr bwMode="auto">
          <a:xfrm>
            <a:off x="2190749" y="5519737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 fill="norm" stroke="1" extrusionOk="0">
                <a:moveTo>
                  <a:pt x="57150" y="0"/>
                </a:moveTo>
                <a:lnTo>
                  <a:pt x="57150" y="0"/>
                </a:lnTo>
                <a:cubicBezTo>
                  <a:pt x="88692" y="0"/>
                  <a:pt x="114300" y="25608"/>
                  <a:pt x="114300" y="57150"/>
                </a:cubicBezTo>
                <a:lnTo>
                  <a:pt x="114300" y="57150"/>
                </a:lnTo>
                <a:cubicBezTo>
                  <a:pt x="114300" y="88692"/>
                  <a:pt x="88692" y="114300"/>
                  <a:pt x="57150" y="114300"/>
                </a:cubicBezTo>
                <a:lnTo>
                  <a:pt x="57150" y="114300"/>
                </a:lnTo>
                <a:cubicBezTo>
                  <a:pt x="25608" y="114300"/>
                  <a:pt x="0" y="88692"/>
                  <a:pt x="0" y="57150"/>
                </a:cubicBezTo>
                <a:lnTo>
                  <a:pt x="0" y="57150"/>
                </a:lnTo>
                <a:cubicBezTo>
                  <a:pt x="0" y="25608"/>
                  <a:pt x="25608" y="0"/>
                  <a:pt x="57150" y="0"/>
                </a:cubicBezTo>
                <a:close/>
              </a:path>
            </a:pathLst>
          </a:custGeom>
          <a:solidFill>
            <a:srgbClr val="BFBFBF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160583414" name="Text 12"/>
          <p:cNvSpPr/>
          <p:nvPr/>
        </p:nvSpPr>
        <p:spPr bwMode="auto">
          <a:xfrm>
            <a:off x="2419348" y="5443537"/>
            <a:ext cx="428625" cy="2666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350" b="0" i="0" u="none" strike="noStrike" cap="none" spc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灯光</a:t>
            </a:r>
            <a:endParaRPr sz="1600">
              <a:solidFill>
                <a:schemeClr val="tx1"/>
              </a:solidFill>
              <a:latin typeface="宋体"/>
              <a:cs typeface="宋体"/>
            </a:endParaRPr>
          </a:p>
        </p:txBody>
      </p:sp>
      <p:cxnSp>
        <p:nvCxnSpPr>
          <p:cNvPr id="500910351" name=""/>
          <p:cNvCxnSpPr/>
          <p:nvPr/>
        </p:nvCxnSpPr>
        <p:spPr bwMode="auto">
          <a:xfrm flipH="0" flipV="1">
            <a:off x="423226" y="892215"/>
            <a:ext cx="1085126" cy="0"/>
          </a:xfrm>
          <a:prstGeom prst="line">
            <a:avLst/>
          </a:prstGeom>
          <a:ln w="19049" cap="flat" cmpd="sng" algn="ctr">
            <a:solidFill>
              <a:srgbClr val="C8A876"/>
            </a:solidFill>
            <a:prstDash val="solid"/>
            <a:miter lim="800000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59163775" name="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 rot="10799989" flipH="0" flipV="0">
            <a:off x="2277" y="-5998"/>
            <a:ext cx="1880641" cy="2155676"/>
          </a:xfrm>
          <a:prstGeom prst="rect">
            <a:avLst/>
          </a:prstGeom>
        </p:spPr>
      </p:pic>
      <p:pic>
        <p:nvPicPr>
          <p:cNvPr id="1590079758" name="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 rot="10799989" flipH="0" flipV="0">
            <a:off x="2277" y="5453286"/>
            <a:ext cx="1969396" cy="14047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Slide 16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58751470" name="Shape 0"/>
          <p:cNvSpPr/>
          <p:nvPr/>
        </p:nvSpPr>
        <p:spPr bwMode="auto">
          <a:xfrm flipH="0" flipV="0">
            <a:off x="431799" y="457200"/>
            <a:ext cx="406399" cy="406399"/>
          </a:xfrm>
          <a:custGeom>
            <a:avLst/>
            <a:gdLst/>
            <a:ahLst/>
            <a:cxnLst/>
            <a:rect l="l" t="t" r="r" b="b"/>
            <a:pathLst>
              <a:path w="457200" h="457200" fill="norm" stroke="1" extrusionOk="0">
                <a:moveTo>
                  <a:pt x="228600" y="0"/>
                </a:moveTo>
                <a:lnTo>
                  <a:pt x="228600" y="0"/>
                </a:lnTo>
                <a:cubicBezTo>
                  <a:pt x="354768" y="0"/>
                  <a:pt x="457200" y="102432"/>
                  <a:pt x="457200" y="228600"/>
                </a:cubicBezTo>
                <a:lnTo>
                  <a:pt x="457200" y="228600"/>
                </a:lnTo>
                <a:cubicBezTo>
                  <a:pt x="457200" y="354768"/>
                  <a:pt x="354768" y="457200"/>
                  <a:pt x="228600" y="457200"/>
                </a:cubicBezTo>
                <a:lnTo>
                  <a:pt x="228600" y="457200"/>
                </a:lnTo>
                <a:cubicBezTo>
                  <a:pt x="102432" y="457200"/>
                  <a:pt x="0" y="354768"/>
                  <a:pt x="0" y="228600"/>
                </a:cubicBezTo>
                <a:lnTo>
                  <a:pt x="0" y="228600"/>
                </a:lnTo>
                <a:cubicBezTo>
                  <a:pt x="0" y="102432"/>
                  <a:pt x="102432" y="0"/>
                  <a:pt x="228600" y="0"/>
                </a:cubicBezTo>
                <a:close/>
              </a:path>
            </a:pathLst>
          </a:custGeom>
          <a:solidFill>
            <a:srgbClr val="A42A28"/>
          </a:solidFill>
          <a:ln/>
        </p:spPr>
      </p:sp>
      <p:sp>
        <p:nvSpPr>
          <p:cNvPr id="1909439555" name="Shape 1"/>
          <p:cNvSpPr/>
          <p:nvPr/>
        </p:nvSpPr>
        <p:spPr bwMode="auto">
          <a:xfrm flipH="0" flipV="0">
            <a:off x="529166" y="590548"/>
            <a:ext cx="211666" cy="169333"/>
          </a:xfrm>
          <a:custGeom>
            <a:avLst/>
            <a:gdLst/>
            <a:ahLst/>
            <a:cxnLst/>
            <a:rect l="l" t="t" r="r" b="b"/>
            <a:pathLst>
              <a:path w="238125" h="190500" fill="norm" stroke="1" extrusionOk="0">
                <a:moveTo>
                  <a:pt x="214313" y="17859"/>
                </a:moveTo>
                <a:cubicBezTo>
                  <a:pt x="214313" y="13729"/>
                  <a:pt x="212192" y="9897"/>
                  <a:pt x="208657" y="7739"/>
                </a:cubicBezTo>
                <a:cubicBezTo>
                  <a:pt x="205122" y="5581"/>
                  <a:pt x="200769" y="5358"/>
                  <a:pt x="197086" y="7218"/>
                </a:cubicBezTo>
                <a:lnTo>
                  <a:pt x="153851" y="28835"/>
                </a:lnTo>
                <a:lnTo>
                  <a:pt x="87102" y="6548"/>
                </a:lnTo>
                <a:cubicBezTo>
                  <a:pt x="84088" y="5544"/>
                  <a:pt x="80851" y="5767"/>
                  <a:pt x="78023" y="7181"/>
                </a:cubicBezTo>
                <a:lnTo>
                  <a:pt x="30398" y="30993"/>
                </a:lnTo>
                <a:cubicBezTo>
                  <a:pt x="26343" y="33040"/>
                  <a:pt x="23812" y="37170"/>
                  <a:pt x="23812" y="41672"/>
                </a:cubicBezTo>
                <a:lnTo>
                  <a:pt x="23812" y="172641"/>
                </a:lnTo>
                <a:cubicBezTo>
                  <a:pt x="23812" y="176771"/>
                  <a:pt x="25933" y="180603"/>
                  <a:pt x="29468" y="182761"/>
                </a:cubicBezTo>
                <a:cubicBezTo>
                  <a:pt x="33003" y="184919"/>
                  <a:pt x="37356" y="185142"/>
                  <a:pt x="41039" y="183282"/>
                </a:cubicBezTo>
                <a:lnTo>
                  <a:pt x="84237" y="161665"/>
                </a:lnTo>
                <a:lnTo>
                  <a:pt x="148717" y="183170"/>
                </a:lnTo>
                <a:cubicBezTo>
                  <a:pt x="147117" y="180789"/>
                  <a:pt x="145554" y="178296"/>
                  <a:pt x="144028" y="175766"/>
                </a:cubicBezTo>
                <a:cubicBezTo>
                  <a:pt x="139936" y="168957"/>
                  <a:pt x="135880" y="161144"/>
                  <a:pt x="132866" y="152772"/>
                </a:cubicBezTo>
                <a:lnTo>
                  <a:pt x="95213" y="140233"/>
                </a:lnTo>
                <a:lnTo>
                  <a:pt x="95213" y="34379"/>
                </a:lnTo>
                <a:lnTo>
                  <a:pt x="142838" y="50267"/>
                </a:lnTo>
                <a:lnTo>
                  <a:pt x="142838" y="87213"/>
                </a:lnTo>
                <a:cubicBezTo>
                  <a:pt x="154372" y="73893"/>
                  <a:pt x="171487" y="65484"/>
                  <a:pt x="190463" y="65484"/>
                </a:cubicBezTo>
                <a:cubicBezTo>
                  <a:pt x="198872" y="65484"/>
                  <a:pt x="206908" y="67121"/>
                  <a:pt x="214275" y="70135"/>
                </a:cubicBezTo>
                <a:lnTo>
                  <a:pt x="214313" y="17859"/>
                </a:lnTo>
                <a:close/>
                <a:moveTo>
                  <a:pt x="190500" y="83344"/>
                </a:moveTo>
                <a:cubicBezTo>
                  <a:pt x="165832" y="83344"/>
                  <a:pt x="145852" y="102989"/>
                  <a:pt x="145852" y="127211"/>
                </a:cubicBezTo>
                <a:cubicBezTo>
                  <a:pt x="145852" y="152846"/>
                  <a:pt x="169701" y="183170"/>
                  <a:pt x="182538" y="197644"/>
                </a:cubicBezTo>
                <a:cubicBezTo>
                  <a:pt x="186854" y="202481"/>
                  <a:pt x="194183" y="202481"/>
                  <a:pt x="198500" y="197644"/>
                </a:cubicBezTo>
                <a:cubicBezTo>
                  <a:pt x="211336" y="183170"/>
                  <a:pt x="235186" y="152846"/>
                  <a:pt x="235186" y="127211"/>
                </a:cubicBezTo>
                <a:cubicBezTo>
                  <a:pt x="235186" y="102989"/>
                  <a:pt x="215205" y="83344"/>
                  <a:pt x="190537" y="83344"/>
                </a:cubicBezTo>
                <a:close/>
                <a:moveTo>
                  <a:pt x="175617" y="127992"/>
                </a:moveTo>
                <a:cubicBezTo>
                  <a:pt x="175617" y="119778"/>
                  <a:pt x="182286" y="113109"/>
                  <a:pt x="190500" y="113109"/>
                </a:cubicBezTo>
                <a:cubicBezTo>
                  <a:pt x="198714" y="113109"/>
                  <a:pt x="205383" y="119778"/>
                  <a:pt x="205383" y="127992"/>
                </a:cubicBezTo>
                <a:cubicBezTo>
                  <a:pt x="205383" y="136206"/>
                  <a:pt x="198714" y="142875"/>
                  <a:pt x="190500" y="142875"/>
                </a:cubicBezTo>
                <a:cubicBezTo>
                  <a:pt x="182286" y="142875"/>
                  <a:pt x="175617" y="136206"/>
                  <a:pt x="175617" y="127992"/>
                </a:cubicBezTo>
                <a:close/>
              </a:path>
            </a:pathLst>
          </a:custGeom>
          <a:solidFill>
            <a:srgbClr val="EAE3D9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919468557" name="Text 2"/>
          <p:cNvSpPr/>
          <p:nvPr/>
        </p:nvSpPr>
        <p:spPr bwMode="auto">
          <a:xfrm>
            <a:off x="956581" y="312964"/>
            <a:ext cx="31623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100" spc="60">
                <a:solidFill>
                  <a:srgbClr val="C8A876"/>
                </a:solidFill>
                <a:latin typeface="MiSans"/>
                <a:ea typeface="MiSans"/>
                <a:cs typeface="MiSans"/>
              </a:rPr>
              <a:t>SCENE PLANNING</a:t>
            </a:r>
            <a:endParaRPr sz="1100"/>
          </a:p>
        </p:txBody>
      </p:sp>
      <p:sp>
        <p:nvSpPr>
          <p:cNvPr id="466972927" name="Text 3"/>
          <p:cNvSpPr/>
          <p:nvPr/>
        </p:nvSpPr>
        <p:spPr bwMode="auto">
          <a:xfrm flipH="0" flipV="0">
            <a:off x="956580" y="541562"/>
            <a:ext cx="3409949" cy="3809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  <a:defRPr/>
            </a:pPr>
            <a:r>
              <a:rPr lang="en-US" sz="2200" b="1">
                <a:solidFill>
                  <a:srgbClr val="EAE3D9"/>
                </a:solidFill>
                <a:latin typeface="宋体"/>
                <a:ea typeface="宋体"/>
                <a:cs typeface="宋体"/>
              </a:rPr>
              <a:t>场景布置的整体规划</a:t>
            </a:r>
            <a:endParaRPr sz="2200">
              <a:latin typeface="宋体"/>
              <a:cs typeface="宋体"/>
            </a:endParaRPr>
          </a:p>
        </p:txBody>
      </p:sp>
      <p:sp>
        <p:nvSpPr>
          <p:cNvPr id="56580389" name="Shape 5"/>
          <p:cNvSpPr/>
          <p:nvPr/>
        </p:nvSpPr>
        <p:spPr bwMode="auto">
          <a:xfrm flipH="0" flipV="0">
            <a:off x="384174" y="1374774"/>
            <a:ext cx="4568824" cy="5256554"/>
          </a:xfrm>
          <a:custGeom>
            <a:avLst/>
            <a:gdLst/>
            <a:ahLst/>
            <a:cxnLst/>
            <a:rect l="l" t="t" r="r" b="b"/>
            <a:pathLst>
              <a:path w="4568825" h="5102225" fill="norm" stroke="1" extrusionOk="0">
                <a:moveTo>
                  <a:pt x="152416" y="0"/>
                </a:moveTo>
                <a:lnTo>
                  <a:pt x="4416409" y="0"/>
                </a:lnTo>
                <a:cubicBezTo>
                  <a:pt x="4500586" y="0"/>
                  <a:pt x="4568825" y="68239"/>
                  <a:pt x="4568825" y="152416"/>
                </a:cubicBezTo>
                <a:lnTo>
                  <a:pt x="4568825" y="4949809"/>
                </a:lnTo>
                <a:cubicBezTo>
                  <a:pt x="4568825" y="5033986"/>
                  <a:pt x="4500586" y="5102225"/>
                  <a:pt x="4416409" y="5102225"/>
                </a:cubicBezTo>
                <a:lnTo>
                  <a:pt x="152416" y="5102225"/>
                </a:lnTo>
                <a:cubicBezTo>
                  <a:pt x="68239" y="5102225"/>
                  <a:pt x="0" y="5033986"/>
                  <a:pt x="0" y="4949809"/>
                </a:cubicBezTo>
                <a:lnTo>
                  <a:pt x="0" y="152416"/>
                </a:lnTo>
                <a:cubicBezTo>
                  <a:pt x="0" y="68295"/>
                  <a:pt x="68295" y="0"/>
                  <a:pt x="152416" y="0"/>
                </a:cubicBezTo>
                <a:close/>
              </a:path>
            </a:pathLst>
          </a:custGeom>
          <a:solidFill>
            <a:srgbClr val="4A676B">
              <a:alpha val="40000"/>
            </a:srgbClr>
          </a:solidFill>
          <a:ln w="8467">
            <a:solidFill>
              <a:srgbClr val="C8A876">
                <a:alpha val="30192"/>
              </a:srgbClr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036530209" name="Shape 6"/>
          <p:cNvSpPr/>
          <p:nvPr/>
        </p:nvSpPr>
        <p:spPr bwMode="auto">
          <a:xfrm>
            <a:off x="577849" y="1568453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 fill="norm" stroke="1" extrusionOk="0">
                <a:moveTo>
                  <a:pt x="114300" y="0"/>
                </a:moveTo>
                <a:lnTo>
                  <a:pt x="342900" y="0"/>
                </a:lnTo>
                <a:cubicBezTo>
                  <a:pt x="405984" y="0"/>
                  <a:pt x="457200" y="51216"/>
                  <a:pt x="457200" y="114300"/>
                </a:cubicBezTo>
                <a:lnTo>
                  <a:pt x="457200" y="342900"/>
                </a:lnTo>
                <a:cubicBezTo>
                  <a:pt x="457200" y="405984"/>
                  <a:pt x="405984" y="457200"/>
                  <a:pt x="342900" y="457200"/>
                </a:cubicBezTo>
                <a:lnTo>
                  <a:pt x="114300" y="457200"/>
                </a:lnTo>
                <a:cubicBezTo>
                  <a:pt x="51216" y="457200"/>
                  <a:pt x="0" y="405984"/>
                  <a:pt x="0" y="342900"/>
                </a:cubicBezTo>
                <a:lnTo>
                  <a:pt x="0" y="114300"/>
                </a:lnTo>
                <a:cubicBezTo>
                  <a:pt x="0" y="51216"/>
                  <a:pt x="51216" y="0"/>
                  <a:pt x="114300" y="0"/>
                </a:cubicBezTo>
                <a:close/>
              </a:path>
            </a:pathLst>
          </a:custGeom>
          <a:noFill/>
          <a:ln w="19049">
            <a:solidFill>
              <a:schemeClr val="bg1"/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991991882" name="Shape 7"/>
          <p:cNvSpPr/>
          <p:nvPr/>
        </p:nvSpPr>
        <p:spPr bwMode="auto">
          <a:xfrm>
            <a:off x="692150" y="1682753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 fill="norm" stroke="1" extrusionOk="0">
                <a:moveTo>
                  <a:pt x="44336" y="114345"/>
                </a:moveTo>
                <a:lnTo>
                  <a:pt x="75322" y="60811"/>
                </a:lnTo>
                <a:cubicBezTo>
                  <a:pt x="72822" y="55364"/>
                  <a:pt x="71393" y="49292"/>
                  <a:pt x="71393" y="42863"/>
                </a:cubicBezTo>
                <a:cubicBezTo>
                  <a:pt x="71393" y="19199"/>
                  <a:pt x="90592" y="0"/>
                  <a:pt x="114255" y="0"/>
                </a:cubicBezTo>
                <a:cubicBezTo>
                  <a:pt x="137919" y="0"/>
                  <a:pt x="157118" y="19199"/>
                  <a:pt x="157118" y="42863"/>
                </a:cubicBezTo>
                <a:cubicBezTo>
                  <a:pt x="157118" y="49247"/>
                  <a:pt x="155734" y="55319"/>
                  <a:pt x="153189" y="60811"/>
                </a:cubicBezTo>
                <a:lnTo>
                  <a:pt x="173013" y="95057"/>
                </a:lnTo>
                <a:cubicBezTo>
                  <a:pt x="162699" y="106665"/>
                  <a:pt x="149036" y="115193"/>
                  <a:pt x="133543" y="119077"/>
                </a:cubicBezTo>
                <a:lnTo>
                  <a:pt x="114300" y="85680"/>
                </a:lnTo>
                <a:lnTo>
                  <a:pt x="83894" y="138187"/>
                </a:lnTo>
                <a:cubicBezTo>
                  <a:pt x="93494" y="141223"/>
                  <a:pt x="103674" y="142875"/>
                  <a:pt x="114300" y="142875"/>
                </a:cubicBezTo>
                <a:cubicBezTo>
                  <a:pt x="145866" y="142875"/>
                  <a:pt x="174040" y="128275"/>
                  <a:pt x="192390" y="105370"/>
                </a:cubicBezTo>
                <a:cubicBezTo>
                  <a:pt x="197346" y="99209"/>
                  <a:pt x="206320" y="98227"/>
                  <a:pt x="212482" y="103138"/>
                </a:cubicBezTo>
                <a:cubicBezTo>
                  <a:pt x="218643" y="108049"/>
                  <a:pt x="219626" y="117068"/>
                  <a:pt x="214714" y="123230"/>
                </a:cubicBezTo>
                <a:cubicBezTo>
                  <a:pt x="191185" y="152608"/>
                  <a:pt x="154930" y="171450"/>
                  <a:pt x="114345" y="171450"/>
                </a:cubicBezTo>
                <a:cubicBezTo>
                  <a:pt x="98539" y="171450"/>
                  <a:pt x="83359" y="168593"/>
                  <a:pt x="69384" y="163369"/>
                </a:cubicBezTo>
                <a:lnTo>
                  <a:pt x="44068" y="207035"/>
                </a:lnTo>
                <a:cubicBezTo>
                  <a:pt x="41970" y="210651"/>
                  <a:pt x="38844" y="213598"/>
                  <a:pt x="35094" y="215473"/>
                </a:cubicBezTo>
                <a:lnTo>
                  <a:pt x="10358" y="227841"/>
                </a:lnTo>
                <a:cubicBezTo>
                  <a:pt x="8126" y="228957"/>
                  <a:pt x="5492" y="228823"/>
                  <a:pt x="3393" y="227528"/>
                </a:cubicBezTo>
                <a:cubicBezTo>
                  <a:pt x="1295" y="226234"/>
                  <a:pt x="0" y="223912"/>
                  <a:pt x="0" y="221456"/>
                </a:cubicBezTo>
                <a:lnTo>
                  <a:pt x="0" y="196721"/>
                </a:lnTo>
                <a:cubicBezTo>
                  <a:pt x="0" y="192971"/>
                  <a:pt x="982" y="189265"/>
                  <a:pt x="2902" y="185961"/>
                </a:cubicBezTo>
                <a:lnTo>
                  <a:pt x="29691" y="139660"/>
                </a:lnTo>
                <a:cubicBezTo>
                  <a:pt x="23976" y="134660"/>
                  <a:pt x="18708" y="129168"/>
                  <a:pt x="13930" y="123230"/>
                </a:cubicBezTo>
                <a:cubicBezTo>
                  <a:pt x="8974" y="117068"/>
                  <a:pt x="10001" y="108094"/>
                  <a:pt x="16163" y="103138"/>
                </a:cubicBezTo>
                <a:cubicBezTo>
                  <a:pt x="22324" y="98182"/>
                  <a:pt x="31299" y="99209"/>
                  <a:pt x="36255" y="105370"/>
                </a:cubicBezTo>
                <a:cubicBezTo>
                  <a:pt x="38799" y="108540"/>
                  <a:pt x="41523" y="111532"/>
                  <a:pt x="44381" y="114345"/>
                </a:cubicBezTo>
                <a:close/>
                <a:moveTo>
                  <a:pt x="170155" y="182121"/>
                </a:moveTo>
                <a:cubicBezTo>
                  <a:pt x="184666" y="176317"/>
                  <a:pt x="198016" y="168280"/>
                  <a:pt x="209848" y="158502"/>
                </a:cubicBezTo>
                <a:lnTo>
                  <a:pt x="225743" y="185961"/>
                </a:lnTo>
                <a:cubicBezTo>
                  <a:pt x="227618" y="189220"/>
                  <a:pt x="228645" y="192926"/>
                  <a:pt x="228645" y="196721"/>
                </a:cubicBezTo>
                <a:lnTo>
                  <a:pt x="228645" y="221456"/>
                </a:lnTo>
                <a:cubicBezTo>
                  <a:pt x="228645" y="223912"/>
                  <a:pt x="227350" y="226234"/>
                  <a:pt x="225251" y="227528"/>
                </a:cubicBezTo>
                <a:cubicBezTo>
                  <a:pt x="223153" y="228823"/>
                  <a:pt x="220519" y="228957"/>
                  <a:pt x="218286" y="227841"/>
                </a:cubicBezTo>
                <a:lnTo>
                  <a:pt x="193551" y="215473"/>
                </a:lnTo>
                <a:cubicBezTo>
                  <a:pt x="189801" y="213598"/>
                  <a:pt x="186675" y="210651"/>
                  <a:pt x="184577" y="207035"/>
                </a:cubicBezTo>
                <a:lnTo>
                  <a:pt x="170155" y="182121"/>
                </a:lnTo>
                <a:close/>
                <a:moveTo>
                  <a:pt x="114300" y="57150"/>
                </a:moveTo>
                <a:cubicBezTo>
                  <a:pt x="122185" y="57150"/>
                  <a:pt x="128588" y="50748"/>
                  <a:pt x="128588" y="42863"/>
                </a:cubicBezTo>
                <a:cubicBezTo>
                  <a:pt x="128588" y="34977"/>
                  <a:pt x="122185" y="28575"/>
                  <a:pt x="114300" y="28575"/>
                </a:cubicBezTo>
                <a:cubicBezTo>
                  <a:pt x="106415" y="28575"/>
                  <a:pt x="100013" y="34977"/>
                  <a:pt x="100013" y="42863"/>
                </a:cubicBezTo>
                <a:cubicBezTo>
                  <a:pt x="100013" y="50748"/>
                  <a:pt x="106415" y="57150"/>
                  <a:pt x="114300" y="57150"/>
                </a:cubicBezTo>
                <a:close/>
              </a:path>
            </a:pathLst>
          </a:custGeom>
          <a:solidFill>
            <a:srgbClr val="EAE3D9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180195444" name="Text 8"/>
          <p:cNvSpPr/>
          <p:nvPr/>
        </p:nvSpPr>
        <p:spPr bwMode="auto">
          <a:xfrm>
            <a:off x="1149350" y="1644653"/>
            <a:ext cx="14859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  <a:defRPr/>
            </a:pPr>
            <a:r>
              <a:rPr lang="en-US" sz="1800" b="1">
                <a:solidFill>
                  <a:srgbClr val="EAE3D9"/>
                </a:solidFill>
                <a:latin typeface="宋体"/>
                <a:ea typeface="宋体"/>
                <a:cs typeface="宋体"/>
              </a:rPr>
              <a:t>场地平面布局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1508662582" name="Shape 9"/>
          <p:cNvSpPr/>
          <p:nvPr/>
        </p:nvSpPr>
        <p:spPr bwMode="auto">
          <a:xfrm flipH="0" flipV="0">
            <a:off x="587374" y="2187577"/>
            <a:ext cx="4162424" cy="3952874"/>
          </a:xfrm>
          <a:custGeom>
            <a:avLst/>
            <a:gdLst/>
            <a:ahLst/>
            <a:cxnLst/>
            <a:rect l="l" t="t" r="r" b="b"/>
            <a:pathLst>
              <a:path w="4162425" h="3743325" fill="norm" stroke="1" extrusionOk="0">
                <a:moveTo>
                  <a:pt x="114284" y="0"/>
                </a:moveTo>
                <a:lnTo>
                  <a:pt x="4048141" y="0"/>
                </a:lnTo>
                <a:cubicBezTo>
                  <a:pt x="4111258" y="0"/>
                  <a:pt x="4162425" y="51167"/>
                  <a:pt x="4162425" y="114284"/>
                </a:cubicBezTo>
                <a:lnTo>
                  <a:pt x="4162425" y="3629041"/>
                </a:lnTo>
                <a:cubicBezTo>
                  <a:pt x="4162425" y="3692158"/>
                  <a:pt x="4111258" y="3743325"/>
                  <a:pt x="4048141" y="3743325"/>
                </a:cubicBezTo>
                <a:lnTo>
                  <a:pt x="114284" y="3743325"/>
                </a:lnTo>
                <a:cubicBezTo>
                  <a:pt x="51167" y="3743325"/>
                  <a:pt x="0" y="3692158"/>
                  <a:pt x="0" y="3629041"/>
                </a:cubicBezTo>
                <a:lnTo>
                  <a:pt x="0" y="114284"/>
                </a:lnTo>
                <a:cubicBezTo>
                  <a:pt x="0" y="51209"/>
                  <a:pt x="51209" y="0"/>
                  <a:pt x="114284" y="0"/>
                </a:cubicBezTo>
                <a:close/>
              </a:path>
            </a:pathLst>
          </a:custGeom>
          <a:solidFill>
            <a:srgbClr val="16161F">
              <a:alpha val="49999"/>
            </a:srgbClr>
          </a:solidFill>
          <a:ln w="25400">
            <a:solidFill>
              <a:srgbClr val="C8A876">
                <a:alpha val="40000"/>
              </a:srgbClr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573560623" name="Shape 10"/>
          <p:cNvSpPr/>
          <p:nvPr/>
        </p:nvSpPr>
        <p:spPr bwMode="auto">
          <a:xfrm flipH="0" flipV="0">
            <a:off x="758824" y="2359027"/>
            <a:ext cx="3819524" cy="768346"/>
          </a:xfrm>
          <a:custGeom>
            <a:avLst/>
            <a:gdLst/>
            <a:ahLst/>
            <a:cxnLst/>
            <a:rect l="l" t="t" r="r" b="b"/>
            <a:pathLst>
              <a:path w="3819525" h="590550" fill="norm" stroke="1" extrusionOk="0">
                <a:moveTo>
                  <a:pt x="76199" y="0"/>
                </a:moveTo>
                <a:lnTo>
                  <a:pt x="3743326" y="0"/>
                </a:lnTo>
                <a:cubicBezTo>
                  <a:pt x="3785410" y="0"/>
                  <a:pt x="3819525" y="34115"/>
                  <a:pt x="3819525" y="76199"/>
                </a:cubicBezTo>
                <a:lnTo>
                  <a:pt x="3819525" y="514351"/>
                </a:lnTo>
                <a:cubicBezTo>
                  <a:pt x="3819525" y="556435"/>
                  <a:pt x="3785410" y="590550"/>
                  <a:pt x="3743326" y="590550"/>
                </a:cubicBezTo>
                <a:lnTo>
                  <a:pt x="76199" y="590550"/>
                </a:lnTo>
                <a:cubicBezTo>
                  <a:pt x="34115" y="590550"/>
                  <a:pt x="0" y="556435"/>
                  <a:pt x="0" y="514351"/>
                </a:cubicBezTo>
                <a:lnTo>
                  <a:pt x="0" y="76199"/>
                </a:lnTo>
                <a:cubicBezTo>
                  <a:pt x="0" y="34143"/>
                  <a:pt x="34143" y="0"/>
                  <a:pt x="76199" y="0"/>
                </a:cubicBezTo>
                <a:close/>
              </a:path>
            </a:pathLst>
          </a:custGeom>
          <a:solidFill>
            <a:srgbClr val="A42A28">
              <a:alpha val="30192"/>
            </a:srgbClr>
          </a:solidFill>
          <a:ln w="25400">
            <a:solidFill>
              <a:srgbClr val="A42A28"/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984926840" name="Shape 11"/>
          <p:cNvSpPr/>
          <p:nvPr/>
        </p:nvSpPr>
        <p:spPr bwMode="auto">
          <a:xfrm>
            <a:off x="2583655" y="2447850"/>
            <a:ext cx="166687" cy="190500"/>
          </a:xfrm>
          <a:custGeom>
            <a:avLst/>
            <a:gdLst/>
            <a:ahLst/>
            <a:cxnLst/>
            <a:rect l="l" t="t" r="r" b="b"/>
            <a:pathLst>
              <a:path w="166688" h="190500" fill="norm" stroke="1" extrusionOk="0">
                <a:moveTo>
                  <a:pt x="107156" y="23812"/>
                </a:moveTo>
                <a:lnTo>
                  <a:pt x="130969" y="23812"/>
                </a:lnTo>
                <a:lnTo>
                  <a:pt x="130969" y="178594"/>
                </a:lnTo>
                <a:cubicBezTo>
                  <a:pt x="130969" y="185179"/>
                  <a:pt x="136289" y="190500"/>
                  <a:pt x="142875" y="190500"/>
                </a:cubicBezTo>
                <a:lnTo>
                  <a:pt x="154781" y="190500"/>
                </a:lnTo>
                <a:cubicBezTo>
                  <a:pt x="161367" y="190500"/>
                  <a:pt x="166688" y="185179"/>
                  <a:pt x="166688" y="178594"/>
                </a:cubicBezTo>
                <a:cubicBezTo>
                  <a:pt x="166688" y="172008"/>
                  <a:pt x="161367" y="166688"/>
                  <a:pt x="154781" y="166688"/>
                </a:cubicBezTo>
                <a:lnTo>
                  <a:pt x="154781" y="23812"/>
                </a:lnTo>
                <a:cubicBezTo>
                  <a:pt x="154781" y="10678"/>
                  <a:pt x="144103" y="0"/>
                  <a:pt x="130969" y="0"/>
                </a:cubicBezTo>
                <a:lnTo>
                  <a:pt x="95250" y="0"/>
                </a:lnTo>
                <a:lnTo>
                  <a:pt x="95250" y="0"/>
                </a:lnTo>
                <a:lnTo>
                  <a:pt x="35719" y="0"/>
                </a:lnTo>
                <a:cubicBezTo>
                  <a:pt x="22585" y="0"/>
                  <a:pt x="11906" y="10678"/>
                  <a:pt x="11906" y="23812"/>
                </a:cubicBezTo>
                <a:lnTo>
                  <a:pt x="11906" y="166688"/>
                </a:lnTo>
                <a:cubicBezTo>
                  <a:pt x="5321" y="166688"/>
                  <a:pt x="0" y="172008"/>
                  <a:pt x="0" y="178594"/>
                </a:cubicBezTo>
                <a:cubicBezTo>
                  <a:pt x="0" y="185179"/>
                  <a:pt x="5321" y="190500"/>
                  <a:pt x="11906" y="190500"/>
                </a:cubicBezTo>
                <a:lnTo>
                  <a:pt x="95250" y="190500"/>
                </a:lnTo>
                <a:cubicBezTo>
                  <a:pt x="101836" y="190500"/>
                  <a:pt x="107156" y="185179"/>
                  <a:pt x="107156" y="178594"/>
                </a:cubicBezTo>
                <a:lnTo>
                  <a:pt x="107156" y="23812"/>
                </a:lnTo>
                <a:close/>
                <a:moveTo>
                  <a:pt x="59531" y="95250"/>
                </a:moveTo>
                <a:cubicBezTo>
                  <a:pt x="59531" y="88679"/>
                  <a:pt x="64866" y="83344"/>
                  <a:pt x="71438" y="83344"/>
                </a:cubicBezTo>
                <a:cubicBezTo>
                  <a:pt x="78009" y="83344"/>
                  <a:pt x="83344" y="88679"/>
                  <a:pt x="83344" y="95250"/>
                </a:cubicBezTo>
                <a:cubicBezTo>
                  <a:pt x="83344" y="101821"/>
                  <a:pt x="78009" y="107156"/>
                  <a:pt x="71438" y="107156"/>
                </a:cubicBezTo>
                <a:cubicBezTo>
                  <a:pt x="64866" y="107156"/>
                  <a:pt x="59531" y="101821"/>
                  <a:pt x="59531" y="95250"/>
                </a:cubicBezTo>
                <a:close/>
              </a:path>
            </a:pathLst>
          </a:custGeom>
          <a:solidFill>
            <a:srgbClr val="C8A876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626283871" name="Text 12"/>
          <p:cNvSpPr/>
          <p:nvPr/>
        </p:nvSpPr>
        <p:spPr bwMode="auto">
          <a:xfrm>
            <a:off x="2247899" y="2682794"/>
            <a:ext cx="838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1200" b="1">
                <a:solidFill>
                  <a:srgbClr val="EAE3D9"/>
                </a:solidFill>
                <a:latin typeface="宋体"/>
                <a:ea typeface="宋体"/>
                <a:cs typeface="宋体"/>
              </a:rPr>
              <a:t>入口迎宾区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564755950" name="Text 13"/>
          <p:cNvSpPr/>
          <p:nvPr/>
        </p:nvSpPr>
        <p:spPr bwMode="auto">
          <a:xfrm>
            <a:off x="2252662" y="2911393"/>
            <a:ext cx="8286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1050">
                <a:solidFill>
                  <a:schemeClr val="bg1"/>
                </a:solidFill>
                <a:latin typeface="宋体"/>
                <a:ea typeface="宋体"/>
                <a:cs typeface="宋体"/>
              </a:rPr>
              <a:t>签到 · 打卡</a:t>
            </a:r>
            <a:endParaRPr sz="1600">
              <a:solidFill>
                <a:schemeClr val="bg1"/>
              </a:solidFill>
              <a:latin typeface="宋体"/>
              <a:cs typeface="宋体"/>
            </a:endParaRPr>
          </a:p>
        </p:txBody>
      </p:sp>
      <p:sp>
        <p:nvSpPr>
          <p:cNvPr id="1319682917" name="Shape 14"/>
          <p:cNvSpPr/>
          <p:nvPr/>
        </p:nvSpPr>
        <p:spPr bwMode="auto">
          <a:xfrm flipH="0" flipV="0">
            <a:off x="758824" y="3301882"/>
            <a:ext cx="2141537" cy="2028825"/>
          </a:xfrm>
          <a:custGeom>
            <a:avLst/>
            <a:gdLst/>
            <a:ahLst/>
            <a:cxnLst/>
            <a:rect l="l" t="t" r="r" b="b"/>
            <a:pathLst>
              <a:path w="2647950" h="2028825" fill="norm" stroke="1" extrusionOk="0">
                <a:moveTo>
                  <a:pt x="76203" y="0"/>
                </a:moveTo>
                <a:lnTo>
                  <a:pt x="2571747" y="0"/>
                </a:lnTo>
                <a:cubicBezTo>
                  <a:pt x="2613833" y="0"/>
                  <a:pt x="2647950" y="34117"/>
                  <a:pt x="2647950" y="76203"/>
                </a:cubicBezTo>
                <a:lnTo>
                  <a:pt x="2647950" y="1952622"/>
                </a:lnTo>
                <a:cubicBezTo>
                  <a:pt x="2647950" y="1994708"/>
                  <a:pt x="2613833" y="2028825"/>
                  <a:pt x="2571747" y="2028825"/>
                </a:cubicBezTo>
                <a:lnTo>
                  <a:pt x="76203" y="2028825"/>
                </a:lnTo>
                <a:cubicBezTo>
                  <a:pt x="34117" y="2028825"/>
                  <a:pt x="0" y="1994708"/>
                  <a:pt x="0" y="1952622"/>
                </a:cubicBezTo>
                <a:lnTo>
                  <a:pt x="0" y="76203"/>
                </a:lnTo>
                <a:cubicBezTo>
                  <a:pt x="0" y="34145"/>
                  <a:pt x="34145" y="0"/>
                  <a:pt x="76203" y="0"/>
                </a:cubicBezTo>
                <a:close/>
              </a:path>
            </a:pathLst>
          </a:custGeom>
          <a:solidFill>
            <a:srgbClr val="C8A876">
              <a:alpha val="30192"/>
            </a:srgbClr>
          </a:solidFill>
          <a:ln w="25400">
            <a:solidFill>
              <a:srgbClr val="C8A876"/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811859948" name="Shape 15"/>
          <p:cNvSpPr/>
          <p:nvPr/>
        </p:nvSpPr>
        <p:spPr bwMode="auto">
          <a:xfrm>
            <a:off x="1715293" y="3933704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 fill="norm" stroke="1" extrusionOk="0">
                <a:moveTo>
                  <a:pt x="29423" y="102022"/>
                </a:moveTo>
                <a:cubicBezTo>
                  <a:pt x="35362" y="60499"/>
                  <a:pt x="71125" y="28575"/>
                  <a:pt x="114300" y="28575"/>
                </a:cubicBezTo>
                <a:cubicBezTo>
                  <a:pt x="137964" y="28575"/>
                  <a:pt x="159395" y="38174"/>
                  <a:pt x="174933" y="53667"/>
                </a:cubicBezTo>
                <a:cubicBezTo>
                  <a:pt x="175022" y="53757"/>
                  <a:pt x="175111" y="53846"/>
                  <a:pt x="175200" y="53935"/>
                </a:cubicBezTo>
                <a:lnTo>
                  <a:pt x="178594" y="57150"/>
                </a:lnTo>
                <a:lnTo>
                  <a:pt x="157207" y="57150"/>
                </a:lnTo>
                <a:cubicBezTo>
                  <a:pt x="149304" y="57150"/>
                  <a:pt x="142920" y="63535"/>
                  <a:pt x="142920" y="71438"/>
                </a:cubicBezTo>
                <a:cubicBezTo>
                  <a:pt x="142920" y="79340"/>
                  <a:pt x="149304" y="85725"/>
                  <a:pt x="157207" y="85725"/>
                </a:cubicBezTo>
                <a:lnTo>
                  <a:pt x="214357" y="85725"/>
                </a:lnTo>
                <a:cubicBezTo>
                  <a:pt x="222260" y="85725"/>
                  <a:pt x="228645" y="79340"/>
                  <a:pt x="228645" y="71438"/>
                </a:cubicBezTo>
                <a:lnTo>
                  <a:pt x="228645" y="14288"/>
                </a:lnTo>
                <a:cubicBezTo>
                  <a:pt x="228645" y="6385"/>
                  <a:pt x="222260" y="0"/>
                  <a:pt x="214357" y="0"/>
                </a:cubicBezTo>
                <a:cubicBezTo>
                  <a:pt x="206454" y="0"/>
                  <a:pt x="200070" y="6385"/>
                  <a:pt x="200070" y="14288"/>
                </a:cubicBezTo>
                <a:lnTo>
                  <a:pt x="200070" y="38130"/>
                </a:lnTo>
                <a:lnTo>
                  <a:pt x="195024" y="33352"/>
                </a:lnTo>
                <a:cubicBezTo>
                  <a:pt x="174352" y="12769"/>
                  <a:pt x="145777" y="0"/>
                  <a:pt x="114300" y="0"/>
                </a:cubicBezTo>
                <a:cubicBezTo>
                  <a:pt x="56704" y="0"/>
                  <a:pt x="9064" y="42595"/>
                  <a:pt x="1161" y="98003"/>
                </a:cubicBezTo>
                <a:cubicBezTo>
                  <a:pt x="45" y="105817"/>
                  <a:pt x="5447" y="113050"/>
                  <a:pt x="13261" y="114166"/>
                </a:cubicBezTo>
                <a:cubicBezTo>
                  <a:pt x="21074" y="115282"/>
                  <a:pt x="28307" y="109835"/>
                  <a:pt x="29423" y="102066"/>
                </a:cubicBezTo>
                <a:close/>
                <a:moveTo>
                  <a:pt x="227439" y="130597"/>
                </a:moveTo>
                <a:cubicBezTo>
                  <a:pt x="228555" y="122783"/>
                  <a:pt x="223108" y="115550"/>
                  <a:pt x="215339" y="114434"/>
                </a:cubicBezTo>
                <a:cubicBezTo>
                  <a:pt x="207571" y="113318"/>
                  <a:pt x="200293" y="118765"/>
                  <a:pt x="199177" y="126534"/>
                </a:cubicBezTo>
                <a:cubicBezTo>
                  <a:pt x="193238" y="168057"/>
                  <a:pt x="157475" y="199980"/>
                  <a:pt x="114300" y="199980"/>
                </a:cubicBezTo>
                <a:cubicBezTo>
                  <a:pt x="90636" y="199980"/>
                  <a:pt x="69205" y="190381"/>
                  <a:pt x="53667" y="174888"/>
                </a:cubicBezTo>
                <a:cubicBezTo>
                  <a:pt x="53578" y="174799"/>
                  <a:pt x="53489" y="174709"/>
                  <a:pt x="53400" y="174620"/>
                </a:cubicBezTo>
                <a:lnTo>
                  <a:pt x="50006" y="171405"/>
                </a:lnTo>
                <a:lnTo>
                  <a:pt x="71393" y="171405"/>
                </a:lnTo>
                <a:cubicBezTo>
                  <a:pt x="79296" y="171405"/>
                  <a:pt x="85680" y="165021"/>
                  <a:pt x="85680" y="157118"/>
                </a:cubicBezTo>
                <a:cubicBezTo>
                  <a:pt x="85680" y="149215"/>
                  <a:pt x="79296" y="142830"/>
                  <a:pt x="71393" y="142830"/>
                </a:cubicBezTo>
                <a:lnTo>
                  <a:pt x="14288" y="142875"/>
                </a:lnTo>
                <a:cubicBezTo>
                  <a:pt x="10492" y="142875"/>
                  <a:pt x="6831" y="144393"/>
                  <a:pt x="4152" y="147117"/>
                </a:cubicBezTo>
                <a:cubicBezTo>
                  <a:pt x="1473" y="149840"/>
                  <a:pt x="-45" y="153457"/>
                  <a:pt x="0" y="157296"/>
                </a:cubicBezTo>
                <a:lnTo>
                  <a:pt x="446" y="214000"/>
                </a:lnTo>
                <a:cubicBezTo>
                  <a:pt x="491" y="221903"/>
                  <a:pt x="6965" y="228243"/>
                  <a:pt x="14868" y="228154"/>
                </a:cubicBezTo>
                <a:cubicBezTo>
                  <a:pt x="22771" y="228064"/>
                  <a:pt x="29111" y="221635"/>
                  <a:pt x="29021" y="213732"/>
                </a:cubicBezTo>
                <a:lnTo>
                  <a:pt x="28843" y="190738"/>
                </a:lnTo>
                <a:lnTo>
                  <a:pt x="33620" y="195248"/>
                </a:lnTo>
                <a:cubicBezTo>
                  <a:pt x="54293" y="215831"/>
                  <a:pt x="82823" y="228600"/>
                  <a:pt x="114300" y="228600"/>
                </a:cubicBezTo>
                <a:cubicBezTo>
                  <a:pt x="171896" y="228600"/>
                  <a:pt x="219536" y="186005"/>
                  <a:pt x="227439" y="130597"/>
                </a:cubicBezTo>
                <a:close/>
              </a:path>
            </a:pathLst>
          </a:custGeom>
          <a:solidFill>
            <a:srgbClr val="EAE3D9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614315541" name="Text 16"/>
          <p:cNvSpPr/>
          <p:nvPr/>
        </p:nvSpPr>
        <p:spPr bwMode="auto">
          <a:xfrm>
            <a:off x="1242913" y="4238504"/>
            <a:ext cx="11715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1350" b="1">
                <a:solidFill>
                  <a:schemeClr val="bg1"/>
                </a:solidFill>
                <a:latin typeface="宋体"/>
                <a:ea typeface="宋体"/>
                <a:cs typeface="宋体"/>
              </a:rPr>
              <a:t>主会场</a:t>
            </a:r>
            <a:endParaRPr sz="1600">
              <a:solidFill>
                <a:schemeClr val="bg1"/>
              </a:solidFill>
              <a:latin typeface="宋体"/>
              <a:cs typeface="宋体"/>
            </a:endParaRPr>
          </a:p>
        </p:txBody>
      </p:sp>
      <p:sp>
        <p:nvSpPr>
          <p:cNvPr id="638971911" name="Text 17"/>
          <p:cNvSpPr/>
          <p:nvPr/>
        </p:nvSpPr>
        <p:spPr bwMode="auto">
          <a:xfrm flipH="0" flipV="0">
            <a:off x="1173257" y="4533899"/>
            <a:ext cx="1369914" cy="1904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1050">
                <a:solidFill>
                  <a:schemeClr val="bg1"/>
                </a:solidFill>
                <a:latin typeface="宋体"/>
                <a:ea typeface="宋体"/>
                <a:cs typeface="宋体"/>
              </a:rPr>
              <a:t>舞台 · 座位 · 灯光</a:t>
            </a:r>
            <a:endParaRPr sz="1600">
              <a:solidFill>
                <a:schemeClr val="bg1"/>
              </a:solidFill>
              <a:latin typeface="宋体"/>
              <a:cs typeface="宋体"/>
            </a:endParaRPr>
          </a:p>
        </p:txBody>
      </p:sp>
      <p:sp>
        <p:nvSpPr>
          <p:cNvPr id="1581186726" name="Shape 18"/>
          <p:cNvSpPr/>
          <p:nvPr/>
        </p:nvSpPr>
        <p:spPr bwMode="auto">
          <a:xfrm flipH="0" flipV="0">
            <a:off x="3070224" y="3301882"/>
            <a:ext cx="1504949" cy="1014412"/>
          </a:xfrm>
          <a:custGeom>
            <a:avLst/>
            <a:gdLst/>
            <a:ahLst/>
            <a:cxnLst/>
            <a:rect l="l" t="t" r="r" b="b"/>
            <a:pathLst>
              <a:path w="1504950" h="1695450" fill="norm" stroke="1" extrusionOk="0">
                <a:moveTo>
                  <a:pt x="76196" y="0"/>
                </a:moveTo>
                <a:lnTo>
                  <a:pt x="1428754" y="0"/>
                </a:lnTo>
                <a:cubicBezTo>
                  <a:pt x="1470836" y="0"/>
                  <a:pt x="1504950" y="34114"/>
                  <a:pt x="1504950" y="76196"/>
                </a:cubicBezTo>
                <a:lnTo>
                  <a:pt x="1504950" y="1619254"/>
                </a:lnTo>
                <a:cubicBezTo>
                  <a:pt x="1504950" y="1661336"/>
                  <a:pt x="1470836" y="1695450"/>
                  <a:pt x="1428754" y="1695450"/>
                </a:cubicBezTo>
                <a:lnTo>
                  <a:pt x="76196" y="1695450"/>
                </a:lnTo>
                <a:cubicBezTo>
                  <a:pt x="34114" y="1695450"/>
                  <a:pt x="0" y="1661336"/>
                  <a:pt x="0" y="1619254"/>
                </a:cubicBezTo>
                <a:lnTo>
                  <a:pt x="0" y="76196"/>
                </a:lnTo>
                <a:cubicBezTo>
                  <a:pt x="0" y="34142"/>
                  <a:pt x="34142" y="0"/>
                  <a:pt x="76196" y="0"/>
                </a:cubicBezTo>
                <a:close/>
              </a:path>
            </a:pathLst>
          </a:custGeom>
          <a:solidFill>
            <a:srgbClr val="A42A28">
              <a:alpha val="30192"/>
            </a:srgbClr>
          </a:solidFill>
          <a:ln w="25400">
            <a:solidFill>
              <a:srgbClr val="A42A28"/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619745088" name="Shape 19"/>
          <p:cNvSpPr/>
          <p:nvPr/>
        </p:nvSpPr>
        <p:spPr bwMode="auto">
          <a:xfrm>
            <a:off x="3703537" y="3501906"/>
            <a:ext cx="214313" cy="190500"/>
          </a:xfrm>
          <a:custGeom>
            <a:avLst/>
            <a:gdLst/>
            <a:ahLst/>
            <a:cxnLst/>
            <a:rect l="l" t="t" r="r" b="b"/>
            <a:pathLst>
              <a:path w="214313" h="190500" fill="norm" stroke="1" extrusionOk="0">
                <a:moveTo>
                  <a:pt x="100050" y="19794"/>
                </a:moveTo>
                <a:lnTo>
                  <a:pt x="56666" y="68014"/>
                </a:lnTo>
                <a:cubicBezTo>
                  <a:pt x="54955" y="69912"/>
                  <a:pt x="55029" y="72851"/>
                  <a:pt x="56852" y="74675"/>
                </a:cubicBezTo>
                <a:cubicBezTo>
                  <a:pt x="68200" y="86023"/>
                  <a:pt x="86618" y="86023"/>
                  <a:pt x="97966" y="74675"/>
                </a:cubicBezTo>
                <a:lnTo>
                  <a:pt x="109798" y="62843"/>
                </a:lnTo>
                <a:cubicBezTo>
                  <a:pt x="111361" y="61280"/>
                  <a:pt x="113333" y="60424"/>
                  <a:pt x="115342" y="60275"/>
                </a:cubicBezTo>
                <a:cubicBezTo>
                  <a:pt x="117872" y="60052"/>
                  <a:pt x="120476" y="60908"/>
                  <a:pt x="122411" y="62843"/>
                </a:cubicBezTo>
                <a:lnTo>
                  <a:pt x="188119" y="127992"/>
                </a:lnTo>
                <a:lnTo>
                  <a:pt x="214313" y="107156"/>
                </a:lnTo>
                <a:lnTo>
                  <a:pt x="214313" y="0"/>
                </a:lnTo>
                <a:lnTo>
                  <a:pt x="172641" y="23812"/>
                </a:lnTo>
                <a:lnTo>
                  <a:pt x="163785" y="17897"/>
                </a:lnTo>
                <a:cubicBezTo>
                  <a:pt x="157907" y="13990"/>
                  <a:pt x="151023" y="11906"/>
                  <a:pt x="143954" y="11906"/>
                </a:cubicBezTo>
                <a:lnTo>
                  <a:pt x="117760" y="11906"/>
                </a:lnTo>
                <a:cubicBezTo>
                  <a:pt x="117351" y="11906"/>
                  <a:pt x="116904" y="11906"/>
                  <a:pt x="116495" y="11943"/>
                </a:cubicBezTo>
                <a:cubicBezTo>
                  <a:pt x="110207" y="12278"/>
                  <a:pt x="104291" y="15106"/>
                  <a:pt x="100050" y="19794"/>
                </a:cubicBezTo>
                <a:close/>
                <a:moveTo>
                  <a:pt x="43383" y="56071"/>
                </a:moveTo>
                <a:lnTo>
                  <a:pt x="83121" y="11906"/>
                </a:lnTo>
                <a:lnTo>
                  <a:pt x="68387" y="11906"/>
                </a:lnTo>
                <a:cubicBezTo>
                  <a:pt x="58899" y="11906"/>
                  <a:pt x="49820" y="15664"/>
                  <a:pt x="43123" y="22361"/>
                </a:cubicBezTo>
                <a:lnTo>
                  <a:pt x="0" y="71438"/>
                </a:lnTo>
                <a:lnTo>
                  <a:pt x="0" y="202406"/>
                </a:lnTo>
                <a:lnTo>
                  <a:pt x="53578" y="151805"/>
                </a:lnTo>
                <a:lnTo>
                  <a:pt x="58192" y="155637"/>
                </a:lnTo>
                <a:cubicBezTo>
                  <a:pt x="66749" y="162781"/>
                  <a:pt x="77539" y="166688"/>
                  <a:pt x="88664" y="166688"/>
                </a:cubicBezTo>
                <a:lnTo>
                  <a:pt x="94506" y="166688"/>
                </a:lnTo>
                <a:lnTo>
                  <a:pt x="91901" y="164083"/>
                </a:lnTo>
                <a:cubicBezTo>
                  <a:pt x="88404" y="160586"/>
                  <a:pt x="88404" y="154930"/>
                  <a:pt x="91901" y="151470"/>
                </a:cubicBezTo>
                <a:cubicBezTo>
                  <a:pt x="95399" y="148010"/>
                  <a:pt x="101054" y="147972"/>
                  <a:pt x="104515" y="151470"/>
                </a:cubicBezTo>
                <a:lnTo>
                  <a:pt x="119769" y="166725"/>
                </a:lnTo>
                <a:lnTo>
                  <a:pt x="123118" y="166725"/>
                </a:lnTo>
                <a:cubicBezTo>
                  <a:pt x="130225" y="166725"/>
                  <a:pt x="137182" y="165125"/>
                  <a:pt x="143508" y="162148"/>
                </a:cubicBezTo>
                <a:lnTo>
                  <a:pt x="133573" y="152177"/>
                </a:lnTo>
                <a:cubicBezTo>
                  <a:pt x="130076" y="148679"/>
                  <a:pt x="130076" y="143024"/>
                  <a:pt x="133573" y="139564"/>
                </a:cubicBezTo>
                <a:cubicBezTo>
                  <a:pt x="137071" y="136103"/>
                  <a:pt x="142726" y="136066"/>
                  <a:pt x="146186" y="139564"/>
                </a:cubicBezTo>
                <a:lnTo>
                  <a:pt x="158093" y="151470"/>
                </a:lnTo>
                <a:lnTo>
                  <a:pt x="164604" y="144959"/>
                </a:lnTo>
                <a:cubicBezTo>
                  <a:pt x="167915" y="141647"/>
                  <a:pt x="168883" y="136847"/>
                  <a:pt x="167432" y="132643"/>
                </a:cubicBezTo>
                <a:lnTo>
                  <a:pt x="116123" y="81744"/>
                </a:lnTo>
                <a:lnTo>
                  <a:pt x="110579" y="87288"/>
                </a:lnTo>
                <a:cubicBezTo>
                  <a:pt x="92236" y="105631"/>
                  <a:pt x="62545" y="105631"/>
                  <a:pt x="44202" y="87288"/>
                </a:cubicBezTo>
                <a:cubicBezTo>
                  <a:pt x="35644" y="78730"/>
                  <a:pt x="35309" y="65001"/>
                  <a:pt x="43383" y="56034"/>
                </a:cubicBezTo>
                <a:close/>
              </a:path>
            </a:pathLst>
          </a:custGeom>
          <a:solidFill>
            <a:srgbClr val="C8A876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793646765" name="Text 20"/>
          <p:cNvSpPr/>
          <p:nvPr/>
        </p:nvSpPr>
        <p:spPr bwMode="auto">
          <a:xfrm>
            <a:off x="3391593" y="3736851"/>
            <a:ext cx="838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1200" b="1">
                <a:solidFill>
                  <a:srgbClr val="EAE3D9"/>
                </a:solidFill>
                <a:latin typeface="宋体"/>
                <a:ea typeface="宋体"/>
                <a:cs typeface="宋体"/>
              </a:rPr>
              <a:t>互动体验区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1012691637" name="Text 21"/>
          <p:cNvSpPr/>
          <p:nvPr/>
        </p:nvSpPr>
        <p:spPr bwMode="auto">
          <a:xfrm>
            <a:off x="3396357" y="3965451"/>
            <a:ext cx="8286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1050">
                <a:solidFill>
                  <a:schemeClr val="bg1"/>
                </a:solidFill>
                <a:latin typeface="宋体"/>
                <a:ea typeface="宋体"/>
                <a:cs typeface="宋体"/>
              </a:rPr>
              <a:t>手作 · 游戏</a:t>
            </a:r>
            <a:endParaRPr sz="1600">
              <a:solidFill>
                <a:schemeClr val="bg1"/>
              </a:solidFill>
              <a:latin typeface="宋体"/>
              <a:cs typeface="宋体"/>
            </a:endParaRPr>
          </a:p>
        </p:txBody>
      </p:sp>
      <p:sp>
        <p:nvSpPr>
          <p:cNvPr id="1174443758" name="Shape 22"/>
          <p:cNvSpPr/>
          <p:nvPr/>
        </p:nvSpPr>
        <p:spPr bwMode="auto">
          <a:xfrm flipH="0" flipV="0">
            <a:off x="3070224" y="4387732"/>
            <a:ext cx="1504949" cy="962024"/>
          </a:xfrm>
          <a:custGeom>
            <a:avLst/>
            <a:gdLst/>
            <a:ahLst/>
            <a:cxnLst/>
            <a:rect l="l" t="t" r="r" b="b"/>
            <a:pathLst>
              <a:path w="1504950" h="1123950" fill="norm" stroke="1" extrusionOk="0">
                <a:moveTo>
                  <a:pt x="76204" y="0"/>
                </a:moveTo>
                <a:lnTo>
                  <a:pt x="1428746" y="0"/>
                </a:lnTo>
                <a:cubicBezTo>
                  <a:pt x="1470832" y="0"/>
                  <a:pt x="1504950" y="34118"/>
                  <a:pt x="1504950" y="76204"/>
                </a:cubicBezTo>
                <a:lnTo>
                  <a:pt x="1504950" y="1047746"/>
                </a:lnTo>
                <a:cubicBezTo>
                  <a:pt x="1504950" y="1089832"/>
                  <a:pt x="1470832" y="1123950"/>
                  <a:pt x="1428746" y="1123950"/>
                </a:cubicBezTo>
                <a:lnTo>
                  <a:pt x="76204" y="1123950"/>
                </a:lnTo>
                <a:cubicBezTo>
                  <a:pt x="34118" y="1123950"/>
                  <a:pt x="0" y="1089832"/>
                  <a:pt x="0" y="1047746"/>
                </a:cubicBezTo>
                <a:lnTo>
                  <a:pt x="0" y="76204"/>
                </a:lnTo>
                <a:cubicBezTo>
                  <a:pt x="0" y="34146"/>
                  <a:pt x="34146" y="0"/>
                  <a:pt x="76204" y="0"/>
                </a:cubicBezTo>
                <a:close/>
              </a:path>
            </a:pathLst>
          </a:custGeom>
          <a:solidFill>
            <a:srgbClr val="C8A876">
              <a:alpha val="30192"/>
            </a:srgbClr>
          </a:solidFill>
          <a:ln w="25400">
            <a:solidFill>
              <a:srgbClr val="C8A876"/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349081194" name="Shape 23"/>
          <p:cNvSpPr/>
          <p:nvPr/>
        </p:nvSpPr>
        <p:spPr bwMode="auto">
          <a:xfrm>
            <a:off x="3727350" y="4579785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 fill="norm" stroke="1" extrusionOk="0">
                <a:moveTo>
                  <a:pt x="23775" y="5358"/>
                </a:moveTo>
                <a:cubicBezTo>
                  <a:pt x="23478" y="2307"/>
                  <a:pt x="20910" y="0"/>
                  <a:pt x="17859" y="0"/>
                </a:cubicBezTo>
                <a:cubicBezTo>
                  <a:pt x="14808" y="0"/>
                  <a:pt x="12241" y="2307"/>
                  <a:pt x="11906" y="5321"/>
                </a:cubicBezTo>
                <a:lnTo>
                  <a:pt x="6660" y="55699"/>
                </a:lnTo>
                <a:cubicBezTo>
                  <a:pt x="6176" y="57931"/>
                  <a:pt x="5953" y="60201"/>
                  <a:pt x="5953" y="62471"/>
                </a:cubicBezTo>
                <a:cubicBezTo>
                  <a:pt x="5953" y="79549"/>
                  <a:pt x="19013" y="93576"/>
                  <a:pt x="35719" y="95101"/>
                </a:cubicBezTo>
                <a:lnTo>
                  <a:pt x="35719" y="178594"/>
                </a:lnTo>
                <a:cubicBezTo>
                  <a:pt x="35719" y="185179"/>
                  <a:pt x="41039" y="190500"/>
                  <a:pt x="47625" y="190500"/>
                </a:cubicBezTo>
                <a:cubicBezTo>
                  <a:pt x="54211" y="190500"/>
                  <a:pt x="59531" y="185179"/>
                  <a:pt x="59531" y="178594"/>
                </a:cubicBezTo>
                <a:lnTo>
                  <a:pt x="59531" y="95101"/>
                </a:lnTo>
                <a:cubicBezTo>
                  <a:pt x="76237" y="93576"/>
                  <a:pt x="89297" y="79549"/>
                  <a:pt x="89297" y="62471"/>
                </a:cubicBezTo>
                <a:cubicBezTo>
                  <a:pt x="89297" y="60201"/>
                  <a:pt x="89074" y="57931"/>
                  <a:pt x="88590" y="55699"/>
                </a:cubicBezTo>
                <a:lnTo>
                  <a:pt x="83307" y="5321"/>
                </a:lnTo>
                <a:cubicBezTo>
                  <a:pt x="83009" y="2307"/>
                  <a:pt x="80442" y="0"/>
                  <a:pt x="77391" y="0"/>
                </a:cubicBezTo>
                <a:cubicBezTo>
                  <a:pt x="74340" y="0"/>
                  <a:pt x="71772" y="2307"/>
                  <a:pt x="71475" y="5358"/>
                </a:cubicBezTo>
                <a:lnTo>
                  <a:pt x="66415" y="55773"/>
                </a:lnTo>
                <a:cubicBezTo>
                  <a:pt x="66191" y="57894"/>
                  <a:pt x="64405" y="59531"/>
                  <a:pt x="62285" y="59531"/>
                </a:cubicBezTo>
                <a:cubicBezTo>
                  <a:pt x="60127" y="59531"/>
                  <a:pt x="58341" y="57894"/>
                  <a:pt x="58117" y="55736"/>
                </a:cubicBezTo>
                <a:lnTo>
                  <a:pt x="53541" y="5432"/>
                </a:lnTo>
                <a:cubicBezTo>
                  <a:pt x="53280" y="2344"/>
                  <a:pt x="50713" y="0"/>
                  <a:pt x="47625" y="0"/>
                </a:cubicBezTo>
                <a:cubicBezTo>
                  <a:pt x="44537" y="0"/>
                  <a:pt x="41970" y="2344"/>
                  <a:pt x="41709" y="5432"/>
                </a:cubicBezTo>
                <a:lnTo>
                  <a:pt x="37133" y="55736"/>
                </a:lnTo>
                <a:cubicBezTo>
                  <a:pt x="36947" y="57894"/>
                  <a:pt x="35123" y="59531"/>
                  <a:pt x="32965" y="59531"/>
                </a:cubicBezTo>
                <a:cubicBezTo>
                  <a:pt x="30807" y="59531"/>
                  <a:pt x="29021" y="57894"/>
                  <a:pt x="28835" y="55773"/>
                </a:cubicBezTo>
                <a:lnTo>
                  <a:pt x="23775" y="5358"/>
                </a:lnTo>
                <a:close/>
                <a:moveTo>
                  <a:pt x="166688" y="0"/>
                </a:moveTo>
                <a:cubicBezTo>
                  <a:pt x="160734" y="0"/>
                  <a:pt x="119063" y="11906"/>
                  <a:pt x="119063" y="65484"/>
                </a:cubicBezTo>
                <a:lnTo>
                  <a:pt x="119063" y="107156"/>
                </a:lnTo>
                <a:cubicBezTo>
                  <a:pt x="119063" y="120290"/>
                  <a:pt x="129741" y="130969"/>
                  <a:pt x="142875" y="130969"/>
                </a:cubicBezTo>
                <a:lnTo>
                  <a:pt x="154781" y="130969"/>
                </a:lnTo>
                <a:lnTo>
                  <a:pt x="154781" y="178594"/>
                </a:lnTo>
                <a:cubicBezTo>
                  <a:pt x="154781" y="185179"/>
                  <a:pt x="160102" y="190500"/>
                  <a:pt x="166688" y="190500"/>
                </a:cubicBezTo>
                <a:cubicBezTo>
                  <a:pt x="173273" y="190500"/>
                  <a:pt x="178594" y="185179"/>
                  <a:pt x="178594" y="178594"/>
                </a:cubicBezTo>
                <a:lnTo>
                  <a:pt x="178594" y="11906"/>
                </a:lnTo>
                <a:cubicBezTo>
                  <a:pt x="178594" y="5321"/>
                  <a:pt x="173273" y="0"/>
                  <a:pt x="166688" y="0"/>
                </a:cubicBezTo>
                <a:close/>
              </a:path>
            </a:pathLst>
          </a:custGeom>
          <a:solidFill>
            <a:srgbClr val="EAE3D9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409773554" name="Text 24"/>
          <p:cNvSpPr/>
          <p:nvPr/>
        </p:nvSpPr>
        <p:spPr bwMode="auto">
          <a:xfrm>
            <a:off x="3445965" y="4814729"/>
            <a:ext cx="7524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1200" b="1">
                <a:solidFill>
                  <a:schemeClr val="bg1"/>
                </a:solidFill>
                <a:latin typeface="宋体"/>
                <a:ea typeface="宋体"/>
                <a:cs typeface="宋体"/>
              </a:rPr>
              <a:t>餐饮区</a:t>
            </a:r>
            <a:endParaRPr sz="1600">
              <a:solidFill>
                <a:schemeClr val="bg1"/>
              </a:solidFill>
              <a:latin typeface="宋体"/>
              <a:cs typeface="宋体"/>
            </a:endParaRPr>
          </a:p>
        </p:txBody>
      </p:sp>
      <p:sp>
        <p:nvSpPr>
          <p:cNvPr id="495818022" name="Text 25"/>
          <p:cNvSpPr/>
          <p:nvPr/>
        </p:nvSpPr>
        <p:spPr bwMode="auto">
          <a:xfrm flipH="0" flipV="0">
            <a:off x="3383110" y="5035552"/>
            <a:ext cx="855166" cy="1904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1050">
                <a:solidFill>
                  <a:schemeClr val="bg1"/>
                </a:solidFill>
                <a:latin typeface="宋体"/>
                <a:ea typeface="宋体"/>
                <a:cs typeface="宋体"/>
              </a:rPr>
              <a:t>美食 · 用餐</a:t>
            </a:r>
            <a:endParaRPr sz="1600">
              <a:solidFill>
                <a:schemeClr val="bg1"/>
              </a:solidFill>
              <a:latin typeface="宋体"/>
              <a:cs typeface="宋体"/>
            </a:endParaRPr>
          </a:p>
        </p:txBody>
      </p:sp>
      <p:sp>
        <p:nvSpPr>
          <p:cNvPr id="2046830116" name="Shape 26"/>
          <p:cNvSpPr/>
          <p:nvPr/>
        </p:nvSpPr>
        <p:spPr bwMode="auto">
          <a:xfrm flipH="0" flipV="0">
            <a:off x="758824" y="5454652"/>
            <a:ext cx="3819524" cy="542804"/>
          </a:xfrm>
          <a:custGeom>
            <a:avLst/>
            <a:gdLst/>
            <a:ahLst/>
            <a:cxnLst/>
            <a:rect l="l" t="t" r="r" b="b"/>
            <a:pathLst>
              <a:path w="3819525" h="438150" fill="norm" stroke="1" extrusionOk="0">
                <a:moveTo>
                  <a:pt x="76199" y="0"/>
                </a:moveTo>
                <a:lnTo>
                  <a:pt x="3743326" y="0"/>
                </a:lnTo>
                <a:cubicBezTo>
                  <a:pt x="3785410" y="0"/>
                  <a:pt x="3819525" y="34115"/>
                  <a:pt x="3819525" y="76199"/>
                </a:cubicBezTo>
                <a:lnTo>
                  <a:pt x="3819525" y="361951"/>
                </a:lnTo>
                <a:cubicBezTo>
                  <a:pt x="3819525" y="404035"/>
                  <a:pt x="3785410" y="438150"/>
                  <a:pt x="3743326" y="438150"/>
                </a:cubicBezTo>
                <a:lnTo>
                  <a:pt x="76199" y="438150"/>
                </a:lnTo>
                <a:cubicBezTo>
                  <a:pt x="34115" y="438150"/>
                  <a:pt x="0" y="404035"/>
                  <a:pt x="0" y="361951"/>
                </a:cubicBezTo>
                <a:lnTo>
                  <a:pt x="0" y="76199"/>
                </a:lnTo>
                <a:cubicBezTo>
                  <a:pt x="0" y="34143"/>
                  <a:pt x="34143" y="0"/>
                  <a:pt x="76199" y="0"/>
                </a:cubicBezTo>
                <a:close/>
              </a:path>
            </a:pathLst>
          </a:custGeom>
          <a:solidFill>
            <a:srgbClr val="A42A28">
              <a:alpha val="30192"/>
            </a:srgbClr>
          </a:solidFill>
          <a:ln w="25400">
            <a:solidFill>
              <a:srgbClr val="A42A28"/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069979812" name="Shape 27"/>
          <p:cNvSpPr/>
          <p:nvPr/>
        </p:nvSpPr>
        <p:spPr bwMode="auto">
          <a:xfrm>
            <a:off x="2594370" y="5521207"/>
            <a:ext cx="150019" cy="171450"/>
          </a:xfrm>
          <a:custGeom>
            <a:avLst/>
            <a:gdLst/>
            <a:ahLst/>
            <a:cxnLst/>
            <a:rect l="l" t="t" r="r" b="b"/>
            <a:pathLst>
              <a:path w="150019" h="171450" fill="norm" stroke="1" extrusionOk="0">
                <a:moveTo>
                  <a:pt x="21431" y="10716"/>
                </a:moveTo>
                <a:cubicBezTo>
                  <a:pt x="9611" y="10716"/>
                  <a:pt x="0" y="20326"/>
                  <a:pt x="0" y="32147"/>
                </a:cubicBezTo>
                <a:lnTo>
                  <a:pt x="0" y="139303"/>
                </a:lnTo>
                <a:cubicBezTo>
                  <a:pt x="0" y="151124"/>
                  <a:pt x="9611" y="160734"/>
                  <a:pt x="21431" y="160734"/>
                </a:cubicBezTo>
                <a:lnTo>
                  <a:pt x="128588" y="160734"/>
                </a:lnTo>
                <a:cubicBezTo>
                  <a:pt x="140408" y="160734"/>
                  <a:pt x="150019" y="151124"/>
                  <a:pt x="150019" y="139303"/>
                </a:cubicBezTo>
                <a:lnTo>
                  <a:pt x="150019" y="32147"/>
                </a:lnTo>
                <a:cubicBezTo>
                  <a:pt x="150019" y="20326"/>
                  <a:pt x="140408" y="10716"/>
                  <a:pt x="128588" y="10716"/>
                </a:cubicBezTo>
                <a:lnTo>
                  <a:pt x="21431" y="10716"/>
                </a:lnTo>
                <a:close/>
                <a:moveTo>
                  <a:pt x="42863" y="37505"/>
                </a:moveTo>
                <a:cubicBezTo>
                  <a:pt x="51734" y="37505"/>
                  <a:pt x="58936" y="44707"/>
                  <a:pt x="58936" y="53578"/>
                </a:cubicBezTo>
                <a:cubicBezTo>
                  <a:pt x="58936" y="62449"/>
                  <a:pt x="51734" y="69652"/>
                  <a:pt x="42863" y="69652"/>
                </a:cubicBezTo>
                <a:cubicBezTo>
                  <a:pt x="33991" y="69652"/>
                  <a:pt x="26789" y="62449"/>
                  <a:pt x="26789" y="53578"/>
                </a:cubicBezTo>
                <a:cubicBezTo>
                  <a:pt x="26789" y="44707"/>
                  <a:pt x="33991" y="37505"/>
                  <a:pt x="42863" y="37505"/>
                </a:cubicBezTo>
                <a:close/>
                <a:moveTo>
                  <a:pt x="91083" y="75009"/>
                </a:moveTo>
                <a:cubicBezTo>
                  <a:pt x="93896" y="75009"/>
                  <a:pt x="96474" y="76483"/>
                  <a:pt x="97948" y="78860"/>
                </a:cubicBezTo>
                <a:lnTo>
                  <a:pt x="127415" y="127081"/>
                </a:lnTo>
                <a:cubicBezTo>
                  <a:pt x="128922" y="129559"/>
                  <a:pt x="128989" y="132673"/>
                  <a:pt x="127583" y="135218"/>
                </a:cubicBezTo>
                <a:cubicBezTo>
                  <a:pt x="126176" y="137763"/>
                  <a:pt x="123464" y="139303"/>
                  <a:pt x="120551" y="139303"/>
                </a:cubicBezTo>
                <a:lnTo>
                  <a:pt x="29468" y="139303"/>
                </a:lnTo>
                <a:cubicBezTo>
                  <a:pt x="26488" y="139303"/>
                  <a:pt x="23708" y="137629"/>
                  <a:pt x="22335" y="134983"/>
                </a:cubicBezTo>
                <a:cubicBezTo>
                  <a:pt x="20962" y="132338"/>
                  <a:pt x="21163" y="129123"/>
                  <a:pt x="22871" y="126679"/>
                </a:cubicBezTo>
                <a:lnTo>
                  <a:pt x="41624" y="99890"/>
                </a:lnTo>
                <a:cubicBezTo>
                  <a:pt x="43130" y="97747"/>
                  <a:pt x="45575" y="96474"/>
                  <a:pt x="48220" y="96474"/>
                </a:cubicBezTo>
                <a:cubicBezTo>
                  <a:pt x="50866" y="96474"/>
                  <a:pt x="53310" y="97747"/>
                  <a:pt x="54817" y="99890"/>
                </a:cubicBezTo>
                <a:lnTo>
                  <a:pt x="63658" y="112548"/>
                </a:lnTo>
                <a:lnTo>
                  <a:pt x="84218" y="78894"/>
                </a:lnTo>
                <a:cubicBezTo>
                  <a:pt x="85692" y="76516"/>
                  <a:pt x="88270" y="75043"/>
                  <a:pt x="91083" y="75043"/>
                </a:cubicBezTo>
                <a:close/>
              </a:path>
            </a:pathLst>
          </a:custGeom>
          <a:solidFill>
            <a:srgbClr val="C8A876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249546642" name="Text 28"/>
          <p:cNvSpPr/>
          <p:nvPr/>
        </p:nvSpPr>
        <p:spPr bwMode="auto">
          <a:xfrm>
            <a:off x="2433637" y="5737110"/>
            <a:ext cx="4667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1050" b="1">
                <a:solidFill>
                  <a:srgbClr val="EAE3D9"/>
                </a:solidFill>
                <a:latin typeface="宋体"/>
                <a:ea typeface="宋体"/>
                <a:cs typeface="宋体"/>
              </a:rPr>
              <a:t>展示区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1779437123" name="Shape 29"/>
          <p:cNvSpPr/>
          <p:nvPr/>
        </p:nvSpPr>
        <p:spPr bwMode="auto">
          <a:xfrm>
            <a:off x="1695449" y="6289560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 fill="norm" stroke="1" extrusionOk="0">
                <a:moveTo>
                  <a:pt x="38100" y="0"/>
                </a:moveTo>
                <a:lnTo>
                  <a:pt x="114300" y="0"/>
                </a:lnTo>
                <a:cubicBezTo>
                  <a:pt x="135328" y="0"/>
                  <a:pt x="152400" y="17072"/>
                  <a:pt x="152400" y="38100"/>
                </a:cubicBezTo>
                <a:lnTo>
                  <a:pt x="152400" y="114300"/>
                </a:lnTo>
                <a:cubicBezTo>
                  <a:pt x="152400" y="135328"/>
                  <a:pt x="135328" y="152400"/>
                  <a:pt x="114300" y="152400"/>
                </a:cubicBezTo>
                <a:lnTo>
                  <a:pt x="38100" y="152400"/>
                </a:lnTo>
                <a:cubicBezTo>
                  <a:pt x="17072" y="152400"/>
                  <a:pt x="0" y="135328"/>
                  <a:pt x="0" y="1143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A42A28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558974382" name="Text 30"/>
          <p:cNvSpPr/>
          <p:nvPr/>
        </p:nvSpPr>
        <p:spPr bwMode="auto">
          <a:xfrm>
            <a:off x="1924049" y="6270510"/>
            <a:ext cx="733424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050">
                <a:solidFill>
                  <a:srgbClr val="EAE3D9">
                    <a:alpha val="80000"/>
                  </a:srgbClr>
                </a:solidFill>
                <a:latin typeface="宋体"/>
                <a:ea typeface="宋体"/>
                <a:cs typeface="宋体"/>
              </a:rPr>
              <a:t>主要功能区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312222335" name="Shape 31"/>
          <p:cNvSpPr/>
          <p:nvPr/>
        </p:nvSpPr>
        <p:spPr bwMode="auto">
          <a:xfrm>
            <a:off x="2743200" y="6289560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 fill="norm" stroke="1" extrusionOk="0">
                <a:moveTo>
                  <a:pt x="38100" y="0"/>
                </a:moveTo>
                <a:lnTo>
                  <a:pt x="114300" y="0"/>
                </a:lnTo>
                <a:cubicBezTo>
                  <a:pt x="135328" y="0"/>
                  <a:pt x="152400" y="17072"/>
                  <a:pt x="152400" y="38100"/>
                </a:cubicBezTo>
                <a:lnTo>
                  <a:pt x="152400" y="114300"/>
                </a:lnTo>
                <a:cubicBezTo>
                  <a:pt x="152400" y="135328"/>
                  <a:pt x="135328" y="152400"/>
                  <a:pt x="114300" y="152400"/>
                </a:cubicBezTo>
                <a:lnTo>
                  <a:pt x="38100" y="152400"/>
                </a:lnTo>
                <a:cubicBezTo>
                  <a:pt x="17072" y="152400"/>
                  <a:pt x="0" y="135328"/>
                  <a:pt x="0" y="1143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C8A876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834674705" name="Text 32"/>
          <p:cNvSpPr/>
          <p:nvPr/>
        </p:nvSpPr>
        <p:spPr bwMode="auto">
          <a:xfrm>
            <a:off x="2971800" y="6270510"/>
            <a:ext cx="733424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050">
                <a:solidFill>
                  <a:srgbClr val="EAE3D9">
                    <a:alpha val="80000"/>
                  </a:srgbClr>
                </a:solidFill>
                <a:latin typeface="宋体"/>
                <a:ea typeface="宋体"/>
                <a:cs typeface="宋体"/>
              </a:rPr>
              <a:t>次要功能区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1654040998" name="Shape 33"/>
          <p:cNvSpPr/>
          <p:nvPr/>
        </p:nvSpPr>
        <p:spPr bwMode="auto">
          <a:xfrm>
            <a:off x="5146675" y="1374775"/>
            <a:ext cx="6664325" cy="1597025"/>
          </a:xfrm>
          <a:custGeom>
            <a:avLst/>
            <a:gdLst/>
            <a:ahLst/>
            <a:cxnLst/>
            <a:rect l="l" t="t" r="r" b="b"/>
            <a:pathLst>
              <a:path w="6664325" h="1597025" fill="norm" stroke="1" extrusionOk="0">
                <a:moveTo>
                  <a:pt x="152404" y="0"/>
                </a:moveTo>
                <a:lnTo>
                  <a:pt x="6511921" y="0"/>
                </a:lnTo>
                <a:cubicBezTo>
                  <a:pt x="6596091" y="0"/>
                  <a:pt x="6664325" y="68234"/>
                  <a:pt x="6664325" y="152404"/>
                </a:cubicBezTo>
                <a:lnTo>
                  <a:pt x="6664325" y="1444621"/>
                </a:lnTo>
                <a:cubicBezTo>
                  <a:pt x="6664325" y="1528791"/>
                  <a:pt x="6596091" y="1597025"/>
                  <a:pt x="6511921" y="1597025"/>
                </a:cubicBezTo>
                <a:lnTo>
                  <a:pt x="152404" y="1597025"/>
                </a:lnTo>
                <a:cubicBezTo>
                  <a:pt x="68234" y="1597025"/>
                  <a:pt x="0" y="1528791"/>
                  <a:pt x="0" y="1444621"/>
                </a:cubicBezTo>
                <a:lnTo>
                  <a:pt x="0" y="152404"/>
                </a:lnTo>
                <a:cubicBezTo>
                  <a:pt x="0" y="68290"/>
                  <a:pt x="68290" y="0"/>
                  <a:pt x="152404" y="0"/>
                </a:cubicBezTo>
                <a:close/>
              </a:path>
            </a:pathLst>
          </a:custGeom>
          <a:solidFill>
            <a:srgbClr val="4A676B">
              <a:alpha val="40000"/>
            </a:srgbClr>
          </a:solidFill>
          <a:ln w="8467">
            <a:solidFill>
              <a:srgbClr val="C8A876">
                <a:alpha val="30192"/>
              </a:srgbClr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979219854" name="Shape 34"/>
          <p:cNvSpPr/>
          <p:nvPr/>
        </p:nvSpPr>
        <p:spPr bwMode="auto">
          <a:xfrm>
            <a:off x="5340350" y="1568453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 fill="norm" stroke="1" extrusionOk="0">
                <a:moveTo>
                  <a:pt x="114300" y="0"/>
                </a:moveTo>
                <a:lnTo>
                  <a:pt x="266700" y="0"/>
                </a:lnTo>
                <a:cubicBezTo>
                  <a:pt x="329784" y="0"/>
                  <a:pt x="381000" y="51216"/>
                  <a:pt x="381000" y="114300"/>
                </a:cubicBezTo>
                <a:lnTo>
                  <a:pt x="381000" y="266700"/>
                </a:lnTo>
                <a:cubicBezTo>
                  <a:pt x="381000" y="329784"/>
                  <a:pt x="329784" y="381000"/>
                  <a:pt x="266700" y="381000"/>
                </a:cubicBezTo>
                <a:lnTo>
                  <a:pt x="114300" y="381000"/>
                </a:lnTo>
                <a:cubicBezTo>
                  <a:pt x="51216" y="381000"/>
                  <a:pt x="0" y="329784"/>
                  <a:pt x="0" y="266700"/>
                </a:cubicBezTo>
                <a:lnTo>
                  <a:pt x="0" y="114300"/>
                </a:lnTo>
                <a:cubicBezTo>
                  <a:pt x="0" y="51216"/>
                  <a:pt x="51216" y="0"/>
                  <a:pt x="114300" y="0"/>
                </a:cubicBezTo>
                <a:close/>
              </a:path>
            </a:pathLst>
          </a:custGeom>
          <a:solidFill>
            <a:srgbClr val="A42A28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236654509" name="Shape 35"/>
          <p:cNvSpPr/>
          <p:nvPr/>
        </p:nvSpPr>
        <p:spPr bwMode="auto">
          <a:xfrm>
            <a:off x="5447506" y="1663703"/>
            <a:ext cx="166687" cy="190500"/>
          </a:xfrm>
          <a:custGeom>
            <a:avLst/>
            <a:gdLst/>
            <a:ahLst/>
            <a:cxnLst/>
            <a:rect l="l" t="t" r="r" b="b"/>
            <a:pathLst>
              <a:path w="166688" h="190500" fill="norm" stroke="1" extrusionOk="0">
                <a:moveTo>
                  <a:pt x="107156" y="23812"/>
                </a:moveTo>
                <a:lnTo>
                  <a:pt x="130969" y="23812"/>
                </a:lnTo>
                <a:lnTo>
                  <a:pt x="130969" y="178594"/>
                </a:lnTo>
                <a:cubicBezTo>
                  <a:pt x="130969" y="185179"/>
                  <a:pt x="136289" y="190500"/>
                  <a:pt x="142875" y="190500"/>
                </a:cubicBezTo>
                <a:lnTo>
                  <a:pt x="154781" y="190500"/>
                </a:lnTo>
                <a:cubicBezTo>
                  <a:pt x="161367" y="190500"/>
                  <a:pt x="166688" y="185179"/>
                  <a:pt x="166688" y="178594"/>
                </a:cubicBezTo>
                <a:cubicBezTo>
                  <a:pt x="166688" y="172008"/>
                  <a:pt x="161367" y="166688"/>
                  <a:pt x="154781" y="166688"/>
                </a:cubicBezTo>
                <a:lnTo>
                  <a:pt x="154781" y="23812"/>
                </a:lnTo>
                <a:cubicBezTo>
                  <a:pt x="154781" y="10678"/>
                  <a:pt x="144103" y="0"/>
                  <a:pt x="130969" y="0"/>
                </a:cubicBezTo>
                <a:lnTo>
                  <a:pt x="95250" y="0"/>
                </a:lnTo>
                <a:lnTo>
                  <a:pt x="95250" y="0"/>
                </a:lnTo>
                <a:lnTo>
                  <a:pt x="35719" y="0"/>
                </a:lnTo>
                <a:cubicBezTo>
                  <a:pt x="22585" y="0"/>
                  <a:pt x="11906" y="10678"/>
                  <a:pt x="11906" y="23812"/>
                </a:cubicBezTo>
                <a:lnTo>
                  <a:pt x="11906" y="166688"/>
                </a:lnTo>
                <a:cubicBezTo>
                  <a:pt x="5321" y="166688"/>
                  <a:pt x="0" y="172008"/>
                  <a:pt x="0" y="178594"/>
                </a:cubicBezTo>
                <a:cubicBezTo>
                  <a:pt x="0" y="185179"/>
                  <a:pt x="5321" y="190500"/>
                  <a:pt x="11906" y="190500"/>
                </a:cubicBezTo>
                <a:lnTo>
                  <a:pt x="95250" y="190500"/>
                </a:lnTo>
                <a:cubicBezTo>
                  <a:pt x="101836" y="190500"/>
                  <a:pt x="107156" y="185179"/>
                  <a:pt x="107156" y="178594"/>
                </a:cubicBezTo>
                <a:lnTo>
                  <a:pt x="107156" y="23812"/>
                </a:lnTo>
                <a:close/>
                <a:moveTo>
                  <a:pt x="59531" y="95250"/>
                </a:moveTo>
                <a:cubicBezTo>
                  <a:pt x="59531" y="88679"/>
                  <a:pt x="64866" y="83344"/>
                  <a:pt x="71438" y="83344"/>
                </a:cubicBezTo>
                <a:cubicBezTo>
                  <a:pt x="78009" y="83344"/>
                  <a:pt x="83344" y="88679"/>
                  <a:pt x="83344" y="95250"/>
                </a:cubicBezTo>
                <a:cubicBezTo>
                  <a:pt x="83344" y="101821"/>
                  <a:pt x="78009" y="107156"/>
                  <a:pt x="71438" y="107156"/>
                </a:cubicBezTo>
                <a:cubicBezTo>
                  <a:pt x="64866" y="107156"/>
                  <a:pt x="59531" y="101821"/>
                  <a:pt x="59531" y="95250"/>
                </a:cubicBezTo>
                <a:close/>
              </a:path>
            </a:pathLst>
          </a:custGeom>
          <a:solidFill>
            <a:srgbClr val="EAE3D9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434376698" name="Text 36"/>
          <p:cNvSpPr/>
          <p:nvPr/>
        </p:nvSpPr>
        <p:spPr bwMode="auto">
          <a:xfrm>
            <a:off x="5835650" y="1625603"/>
            <a:ext cx="10477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500" b="1">
                <a:solidFill>
                  <a:srgbClr val="EAE3D9"/>
                </a:solidFill>
                <a:latin typeface="宋体"/>
                <a:ea typeface="宋体"/>
                <a:cs typeface="宋体"/>
              </a:rPr>
              <a:t>入口迎宾区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471666177" name="Text 37"/>
          <p:cNvSpPr/>
          <p:nvPr/>
        </p:nvSpPr>
        <p:spPr bwMode="auto">
          <a:xfrm>
            <a:off x="5340350" y="2063753"/>
            <a:ext cx="6353175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签到墙设计：</a:t>
            </a:r>
            <a:r>
              <a:rPr lang="en-US" sz="120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采用指纹树、签名墙、拍照打卡墙等创意形式，增强仪式感和参与感。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1475681196" name="Text 38"/>
          <p:cNvSpPr/>
          <p:nvPr/>
        </p:nvSpPr>
        <p:spPr bwMode="auto">
          <a:xfrm>
            <a:off x="5340350" y="2387603"/>
            <a:ext cx="6353175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迎宾通道：</a:t>
            </a:r>
            <a:r>
              <a:rPr lang="en-US" sz="120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铺设红地毯，两侧摆放灯笼、花篮，营造隆重的入场氛围。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618003500" name="Shape 39"/>
          <p:cNvSpPr/>
          <p:nvPr/>
        </p:nvSpPr>
        <p:spPr bwMode="auto">
          <a:xfrm>
            <a:off x="5146675" y="3127375"/>
            <a:ext cx="6664325" cy="1597025"/>
          </a:xfrm>
          <a:custGeom>
            <a:avLst/>
            <a:gdLst/>
            <a:ahLst/>
            <a:cxnLst/>
            <a:rect l="l" t="t" r="r" b="b"/>
            <a:pathLst>
              <a:path w="6664325" h="1597025" fill="norm" stroke="1" extrusionOk="0">
                <a:moveTo>
                  <a:pt x="152404" y="0"/>
                </a:moveTo>
                <a:lnTo>
                  <a:pt x="6511921" y="0"/>
                </a:lnTo>
                <a:cubicBezTo>
                  <a:pt x="6596091" y="0"/>
                  <a:pt x="6664325" y="68234"/>
                  <a:pt x="6664325" y="152404"/>
                </a:cubicBezTo>
                <a:lnTo>
                  <a:pt x="6664325" y="1444621"/>
                </a:lnTo>
                <a:cubicBezTo>
                  <a:pt x="6664325" y="1528791"/>
                  <a:pt x="6596091" y="1597025"/>
                  <a:pt x="6511921" y="1597025"/>
                </a:cubicBezTo>
                <a:lnTo>
                  <a:pt x="152404" y="1597025"/>
                </a:lnTo>
                <a:cubicBezTo>
                  <a:pt x="68234" y="1597025"/>
                  <a:pt x="0" y="1528791"/>
                  <a:pt x="0" y="1444621"/>
                </a:cubicBezTo>
                <a:lnTo>
                  <a:pt x="0" y="152404"/>
                </a:lnTo>
                <a:cubicBezTo>
                  <a:pt x="0" y="68290"/>
                  <a:pt x="68290" y="0"/>
                  <a:pt x="152404" y="0"/>
                </a:cubicBezTo>
                <a:close/>
              </a:path>
            </a:pathLst>
          </a:custGeom>
          <a:solidFill>
            <a:srgbClr val="BFBFBF">
              <a:alpha val="15000"/>
            </a:srgbClr>
          </a:solidFill>
          <a:ln w="8467">
            <a:solidFill>
              <a:srgbClr val="C8A876">
                <a:alpha val="30192"/>
              </a:srgbClr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723757828" name="Shape 40"/>
          <p:cNvSpPr/>
          <p:nvPr/>
        </p:nvSpPr>
        <p:spPr bwMode="auto">
          <a:xfrm>
            <a:off x="5340350" y="3321053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 fill="norm" stroke="1" extrusionOk="0">
                <a:moveTo>
                  <a:pt x="114300" y="0"/>
                </a:moveTo>
                <a:lnTo>
                  <a:pt x="266700" y="0"/>
                </a:lnTo>
                <a:cubicBezTo>
                  <a:pt x="329784" y="0"/>
                  <a:pt x="381000" y="51216"/>
                  <a:pt x="381000" y="114300"/>
                </a:cubicBezTo>
                <a:lnTo>
                  <a:pt x="381000" y="266700"/>
                </a:lnTo>
                <a:cubicBezTo>
                  <a:pt x="381000" y="329784"/>
                  <a:pt x="329784" y="381000"/>
                  <a:pt x="266700" y="381000"/>
                </a:cubicBezTo>
                <a:lnTo>
                  <a:pt x="114300" y="381000"/>
                </a:lnTo>
                <a:cubicBezTo>
                  <a:pt x="51216" y="381000"/>
                  <a:pt x="0" y="329784"/>
                  <a:pt x="0" y="266700"/>
                </a:cubicBezTo>
                <a:lnTo>
                  <a:pt x="0" y="114300"/>
                </a:lnTo>
                <a:cubicBezTo>
                  <a:pt x="0" y="51216"/>
                  <a:pt x="51216" y="0"/>
                  <a:pt x="114300" y="0"/>
                </a:cubicBezTo>
                <a:close/>
              </a:path>
            </a:pathLst>
          </a:custGeom>
          <a:solidFill>
            <a:srgbClr val="C8A876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95687723" name="Shape 41"/>
          <p:cNvSpPr/>
          <p:nvPr/>
        </p:nvSpPr>
        <p:spPr bwMode="auto">
          <a:xfrm>
            <a:off x="5435600" y="3416303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 fill="norm" stroke="1" extrusionOk="0">
                <a:moveTo>
                  <a:pt x="24519" y="85018"/>
                </a:moveTo>
                <a:cubicBezTo>
                  <a:pt x="29468" y="50416"/>
                  <a:pt x="59271" y="23812"/>
                  <a:pt x="95250" y="23812"/>
                </a:cubicBezTo>
                <a:cubicBezTo>
                  <a:pt x="114970" y="23812"/>
                  <a:pt x="132829" y="31812"/>
                  <a:pt x="145777" y="44723"/>
                </a:cubicBezTo>
                <a:cubicBezTo>
                  <a:pt x="145852" y="44797"/>
                  <a:pt x="145926" y="44872"/>
                  <a:pt x="146000" y="44946"/>
                </a:cubicBezTo>
                <a:lnTo>
                  <a:pt x="148828" y="47625"/>
                </a:lnTo>
                <a:lnTo>
                  <a:pt x="131006" y="47625"/>
                </a:lnTo>
                <a:cubicBezTo>
                  <a:pt x="124420" y="47625"/>
                  <a:pt x="119100" y="52946"/>
                  <a:pt x="119100" y="59531"/>
                </a:cubicBezTo>
                <a:cubicBezTo>
                  <a:pt x="119100" y="66117"/>
                  <a:pt x="124420" y="71438"/>
                  <a:pt x="131006" y="71438"/>
                </a:cubicBezTo>
                <a:lnTo>
                  <a:pt x="178631" y="71438"/>
                </a:lnTo>
                <a:cubicBezTo>
                  <a:pt x="185217" y="71438"/>
                  <a:pt x="190537" y="66117"/>
                  <a:pt x="190537" y="59531"/>
                </a:cubicBezTo>
                <a:lnTo>
                  <a:pt x="190537" y="11906"/>
                </a:lnTo>
                <a:cubicBezTo>
                  <a:pt x="190537" y="5321"/>
                  <a:pt x="185217" y="0"/>
                  <a:pt x="178631" y="0"/>
                </a:cubicBezTo>
                <a:cubicBezTo>
                  <a:pt x="172045" y="0"/>
                  <a:pt x="166725" y="5321"/>
                  <a:pt x="166725" y="11906"/>
                </a:cubicBezTo>
                <a:lnTo>
                  <a:pt x="166725" y="31775"/>
                </a:lnTo>
                <a:lnTo>
                  <a:pt x="162520" y="27794"/>
                </a:lnTo>
                <a:cubicBezTo>
                  <a:pt x="145293" y="10641"/>
                  <a:pt x="121481" y="0"/>
                  <a:pt x="95250" y="0"/>
                </a:cubicBezTo>
                <a:cubicBezTo>
                  <a:pt x="47253" y="0"/>
                  <a:pt x="7553" y="35496"/>
                  <a:pt x="967" y="81669"/>
                </a:cubicBezTo>
                <a:cubicBezTo>
                  <a:pt x="37" y="88181"/>
                  <a:pt x="4539" y="94208"/>
                  <a:pt x="11050" y="95138"/>
                </a:cubicBezTo>
                <a:cubicBezTo>
                  <a:pt x="17562" y="96069"/>
                  <a:pt x="23589" y="91529"/>
                  <a:pt x="24519" y="85055"/>
                </a:cubicBezTo>
                <a:close/>
                <a:moveTo>
                  <a:pt x="189533" y="108831"/>
                </a:moveTo>
                <a:cubicBezTo>
                  <a:pt x="190463" y="102319"/>
                  <a:pt x="185924" y="96292"/>
                  <a:pt x="179450" y="95362"/>
                </a:cubicBezTo>
                <a:cubicBezTo>
                  <a:pt x="172975" y="94431"/>
                  <a:pt x="166911" y="98971"/>
                  <a:pt x="165981" y="105445"/>
                </a:cubicBezTo>
                <a:cubicBezTo>
                  <a:pt x="161032" y="140047"/>
                  <a:pt x="131229" y="166650"/>
                  <a:pt x="95250" y="166650"/>
                </a:cubicBezTo>
                <a:cubicBezTo>
                  <a:pt x="75530" y="166650"/>
                  <a:pt x="57671" y="158651"/>
                  <a:pt x="44723" y="145740"/>
                </a:cubicBezTo>
                <a:cubicBezTo>
                  <a:pt x="44648" y="145666"/>
                  <a:pt x="44574" y="145591"/>
                  <a:pt x="44500" y="145517"/>
                </a:cubicBezTo>
                <a:lnTo>
                  <a:pt x="41672" y="142838"/>
                </a:lnTo>
                <a:lnTo>
                  <a:pt x="59494" y="142838"/>
                </a:lnTo>
                <a:cubicBezTo>
                  <a:pt x="66080" y="142838"/>
                  <a:pt x="71400" y="137517"/>
                  <a:pt x="71400" y="130932"/>
                </a:cubicBezTo>
                <a:cubicBezTo>
                  <a:pt x="71400" y="124346"/>
                  <a:pt x="66080" y="119025"/>
                  <a:pt x="59494" y="119025"/>
                </a:cubicBezTo>
                <a:lnTo>
                  <a:pt x="11906" y="119063"/>
                </a:lnTo>
                <a:cubicBezTo>
                  <a:pt x="8744" y="119063"/>
                  <a:pt x="5693" y="120328"/>
                  <a:pt x="3460" y="122597"/>
                </a:cubicBezTo>
                <a:cubicBezTo>
                  <a:pt x="1228" y="124867"/>
                  <a:pt x="-37" y="127881"/>
                  <a:pt x="0" y="131080"/>
                </a:cubicBezTo>
                <a:lnTo>
                  <a:pt x="372" y="178333"/>
                </a:lnTo>
                <a:cubicBezTo>
                  <a:pt x="409" y="184919"/>
                  <a:pt x="5804" y="190202"/>
                  <a:pt x="12390" y="190128"/>
                </a:cubicBezTo>
                <a:cubicBezTo>
                  <a:pt x="18976" y="190054"/>
                  <a:pt x="24259" y="184696"/>
                  <a:pt x="24185" y="178110"/>
                </a:cubicBezTo>
                <a:lnTo>
                  <a:pt x="24036" y="158948"/>
                </a:lnTo>
                <a:lnTo>
                  <a:pt x="28017" y="162706"/>
                </a:lnTo>
                <a:cubicBezTo>
                  <a:pt x="45244" y="179859"/>
                  <a:pt x="69019" y="190500"/>
                  <a:pt x="95250" y="190500"/>
                </a:cubicBezTo>
                <a:cubicBezTo>
                  <a:pt x="143247" y="190500"/>
                  <a:pt x="182947" y="155004"/>
                  <a:pt x="189533" y="108831"/>
                </a:cubicBezTo>
                <a:close/>
              </a:path>
            </a:pathLst>
          </a:custGeom>
          <a:solidFill>
            <a:srgbClr val="1A1A1A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804109796" name="Text 42"/>
          <p:cNvSpPr/>
          <p:nvPr/>
        </p:nvSpPr>
        <p:spPr bwMode="auto">
          <a:xfrm>
            <a:off x="5835650" y="3378203"/>
            <a:ext cx="6667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500" b="1">
                <a:solidFill>
                  <a:srgbClr val="EAE3D9"/>
                </a:solidFill>
                <a:latin typeface="宋体"/>
                <a:ea typeface="宋体"/>
                <a:cs typeface="宋体"/>
              </a:rPr>
              <a:t>主会场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1949162725" name="Text 43"/>
          <p:cNvSpPr/>
          <p:nvPr/>
        </p:nvSpPr>
        <p:spPr bwMode="auto">
          <a:xfrm>
            <a:off x="5340350" y="3816353"/>
            <a:ext cx="6353175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舞台设计：</a:t>
            </a:r>
            <a:r>
              <a:rPr lang="en-US" sz="120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采用中式元素装饰，背景融入企业Logo和新年主题，配备专业灯光音响。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339472502" name="Text 44"/>
          <p:cNvSpPr/>
          <p:nvPr/>
        </p:nvSpPr>
        <p:spPr bwMode="auto">
          <a:xfrm>
            <a:off x="5340350" y="4140202"/>
            <a:ext cx="6353175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座位安排：</a:t>
            </a:r>
            <a:r>
              <a:rPr lang="en-US" sz="120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采用圆桌或剧院式布局，确保每位参与者都有良好的视线和舒适的体验。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1634143955" name="Shape 45"/>
          <p:cNvSpPr/>
          <p:nvPr/>
        </p:nvSpPr>
        <p:spPr bwMode="auto">
          <a:xfrm>
            <a:off x="5146675" y="4879975"/>
            <a:ext cx="6664325" cy="1597025"/>
          </a:xfrm>
          <a:custGeom>
            <a:avLst/>
            <a:gdLst/>
            <a:ahLst/>
            <a:cxnLst/>
            <a:rect l="l" t="t" r="r" b="b"/>
            <a:pathLst>
              <a:path w="6664325" h="1597025" fill="norm" stroke="1" extrusionOk="0">
                <a:moveTo>
                  <a:pt x="152404" y="0"/>
                </a:moveTo>
                <a:lnTo>
                  <a:pt x="6511921" y="0"/>
                </a:lnTo>
                <a:cubicBezTo>
                  <a:pt x="6596091" y="0"/>
                  <a:pt x="6664325" y="68234"/>
                  <a:pt x="6664325" y="152404"/>
                </a:cubicBezTo>
                <a:lnTo>
                  <a:pt x="6664325" y="1444621"/>
                </a:lnTo>
                <a:cubicBezTo>
                  <a:pt x="6664325" y="1528791"/>
                  <a:pt x="6596091" y="1597025"/>
                  <a:pt x="6511921" y="1597025"/>
                </a:cubicBezTo>
                <a:lnTo>
                  <a:pt x="152404" y="1597025"/>
                </a:lnTo>
                <a:cubicBezTo>
                  <a:pt x="68234" y="1597025"/>
                  <a:pt x="0" y="1528791"/>
                  <a:pt x="0" y="1444621"/>
                </a:cubicBezTo>
                <a:lnTo>
                  <a:pt x="0" y="152404"/>
                </a:lnTo>
                <a:cubicBezTo>
                  <a:pt x="0" y="68290"/>
                  <a:pt x="68290" y="0"/>
                  <a:pt x="152404" y="0"/>
                </a:cubicBezTo>
                <a:close/>
              </a:path>
            </a:pathLst>
          </a:custGeom>
          <a:solidFill>
            <a:srgbClr val="4A676B">
              <a:alpha val="40000"/>
            </a:srgbClr>
          </a:solidFill>
          <a:ln w="8467">
            <a:solidFill>
              <a:srgbClr val="C8A876">
                <a:alpha val="30192"/>
              </a:srgbClr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783307910" name="Shape 46"/>
          <p:cNvSpPr/>
          <p:nvPr/>
        </p:nvSpPr>
        <p:spPr bwMode="auto">
          <a:xfrm>
            <a:off x="5340350" y="5073653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 fill="norm" stroke="1" extrusionOk="0">
                <a:moveTo>
                  <a:pt x="114300" y="0"/>
                </a:moveTo>
                <a:lnTo>
                  <a:pt x="266700" y="0"/>
                </a:lnTo>
                <a:cubicBezTo>
                  <a:pt x="329784" y="0"/>
                  <a:pt x="381000" y="51216"/>
                  <a:pt x="381000" y="114300"/>
                </a:cubicBezTo>
                <a:lnTo>
                  <a:pt x="381000" y="266700"/>
                </a:lnTo>
                <a:cubicBezTo>
                  <a:pt x="381000" y="329784"/>
                  <a:pt x="329784" y="381000"/>
                  <a:pt x="266700" y="381000"/>
                </a:cubicBezTo>
                <a:lnTo>
                  <a:pt x="114300" y="381000"/>
                </a:lnTo>
                <a:cubicBezTo>
                  <a:pt x="51216" y="381000"/>
                  <a:pt x="0" y="329784"/>
                  <a:pt x="0" y="266700"/>
                </a:cubicBezTo>
                <a:lnTo>
                  <a:pt x="0" y="114300"/>
                </a:lnTo>
                <a:cubicBezTo>
                  <a:pt x="0" y="51216"/>
                  <a:pt x="51216" y="0"/>
                  <a:pt x="114300" y="0"/>
                </a:cubicBezTo>
                <a:close/>
              </a:path>
            </a:pathLst>
          </a:custGeom>
          <a:solidFill>
            <a:srgbClr val="A42A28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987132908" name="Shape 47"/>
          <p:cNvSpPr/>
          <p:nvPr/>
        </p:nvSpPr>
        <p:spPr bwMode="auto">
          <a:xfrm>
            <a:off x="5423694" y="5168903"/>
            <a:ext cx="214313" cy="190500"/>
          </a:xfrm>
          <a:custGeom>
            <a:avLst/>
            <a:gdLst/>
            <a:ahLst/>
            <a:cxnLst/>
            <a:rect l="l" t="t" r="r" b="b"/>
            <a:pathLst>
              <a:path w="214313" h="190500" fill="norm" stroke="1" extrusionOk="0">
                <a:moveTo>
                  <a:pt x="100050" y="19794"/>
                </a:moveTo>
                <a:lnTo>
                  <a:pt x="56666" y="68014"/>
                </a:lnTo>
                <a:cubicBezTo>
                  <a:pt x="54955" y="69912"/>
                  <a:pt x="55029" y="72851"/>
                  <a:pt x="56852" y="74675"/>
                </a:cubicBezTo>
                <a:cubicBezTo>
                  <a:pt x="68200" y="86023"/>
                  <a:pt x="86618" y="86023"/>
                  <a:pt x="97966" y="74675"/>
                </a:cubicBezTo>
                <a:lnTo>
                  <a:pt x="109798" y="62843"/>
                </a:lnTo>
                <a:cubicBezTo>
                  <a:pt x="111361" y="61280"/>
                  <a:pt x="113333" y="60424"/>
                  <a:pt x="115342" y="60275"/>
                </a:cubicBezTo>
                <a:cubicBezTo>
                  <a:pt x="117872" y="60052"/>
                  <a:pt x="120476" y="60908"/>
                  <a:pt x="122411" y="62843"/>
                </a:cubicBezTo>
                <a:lnTo>
                  <a:pt x="188119" y="127992"/>
                </a:lnTo>
                <a:lnTo>
                  <a:pt x="214313" y="107156"/>
                </a:lnTo>
                <a:lnTo>
                  <a:pt x="214313" y="0"/>
                </a:lnTo>
                <a:lnTo>
                  <a:pt x="172641" y="23812"/>
                </a:lnTo>
                <a:lnTo>
                  <a:pt x="163785" y="17897"/>
                </a:lnTo>
                <a:cubicBezTo>
                  <a:pt x="157907" y="13990"/>
                  <a:pt x="151023" y="11906"/>
                  <a:pt x="143954" y="11906"/>
                </a:cubicBezTo>
                <a:lnTo>
                  <a:pt x="117760" y="11906"/>
                </a:lnTo>
                <a:cubicBezTo>
                  <a:pt x="117351" y="11906"/>
                  <a:pt x="116904" y="11906"/>
                  <a:pt x="116495" y="11943"/>
                </a:cubicBezTo>
                <a:cubicBezTo>
                  <a:pt x="110207" y="12278"/>
                  <a:pt x="104291" y="15106"/>
                  <a:pt x="100050" y="19794"/>
                </a:cubicBezTo>
                <a:close/>
                <a:moveTo>
                  <a:pt x="43383" y="56071"/>
                </a:moveTo>
                <a:lnTo>
                  <a:pt x="83121" y="11906"/>
                </a:lnTo>
                <a:lnTo>
                  <a:pt x="68387" y="11906"/>
                </a:lnTo>
                <a:cubicBezTo>
                  <a:pt x="58899" y="11906"/>
                  <a:pt x="49820" y="15664"/>
                  <a:pt x="43123" y="22361"/>
                </a:cubicBezTo>
                <a:lnTo>
                  <a:pt x="0" y="71438"/>
                </a:lnTo>
                <a:lnTo>
                  <a:pt x="0" y="202406"/>
                </a:lnTo>
                <a:lnTo>
                  <a:pt x="53578" y="151805"/>
                </a:lnTo>
                <a:lnTo>
                  <a:pt x="58192" y="155637"/>
                </a:lnTo>
                <a:cubicBezTo>
                  <a:pt x="66749" y="162781"/>
                  <a:pt x="77539" y="166688"/>
                  <a:pt x="88664" y="166688"/>
                </a:cubicBezTo>
                <a:lnTo>
                  <a:pt x="94506" y="166688"/>
                </a:lnTo>
                <a:lnTo>
                  <a:pt x="91901" y="164083"/>
                </a:lnTo>
                <a:cubicBezTo>
                  <a:pt x="88404" y="160586"/>
                  <a:pt x="88404" y="154930"/>
                  <a:pt x="91901" y="151470"/>
                </a:cubicBezTo>
                <a:cubicBezTo>
                  <a:pt x="95399" y="148010"/>
                  <a:pt x="101054" y="147972"/>
                  <a:pt x="104515" y="151470"/>
                </a:cubicBezTo>
                <a:lnTo>
                  <a:pt x="119769" y="166725"/>
                </a:lnTo>
                <a:lnTo>
                  <a:pt x="123118" y="166725"/>
                </a:lnTo>
                <a:cubicBezTo>
                  <a:pt x="130225" y="166725"/>
                  <a:pt x="137182" y="165125"/>
                  <a:pt x="143508" y="162148"/>
                </a:cubicBezTo>
                <a:lnTo>
                  <a:pt x="133573" y="152177"/>
                </a:lnTo>
                <a:cubicBezTo>
                  <a:pt x="130076" y="148679"/>
                  <a:pt x="130076" y="143024"/>
                  <a:pt x="133573" y="139564"/>
                </a:cubicBezTo>
                <a:cubicBezTo>
                  <a:pt x="137071" y="136103"/>
                  <a:pt x="142726" y="136066"/>
                  <a:pt x="146186" y="139564"/>
                </a:cubicBezTo>
                <a:lnTo>
                  <a:pt x="158093" y="151470"/>
                </a:lnTo>
                <a:lnTo>
                  <a:pt x="164604" y="144959"/>
                </a:lnTo>
                <a:cubicBezTo>
                  <a:pt x="167915" y="141647"/>
                  <a:pt x="168883" y="136847"/>
                  <a:pt x="167432" y="132643"/>
                </a:cubicBezTo>
                <a:lnTo>
                  <a:pt x="116123" y="81744"/>
                </a:lnTo>
                <a:lnTo>
                  <a:pt x="110579" y="87288"/>
                </a:lnTo>
                <a:cubicBezTo>
                  <a:pt x="92236" y="105631"/>
                  <a:pt x="62545" y="105631"/>
                  <a:pt x="44202" y="87288"/>
                </a:cubicBezTo>
                <a:cubicBezTo>
                  <a:pt x="35644" y="78730"/>
                  <a:pt x="35309" y="65001"/>
                  <a:pt x="43383" y="56034"/>
                </a:cubicBezTo>
                <a:close/>
              </a:path>
            </a:pathLst>
          </a:custGeom>
          <a:solidFill>
            <a:srgbClr val="EAE3D9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966956891" name="Text 48"/>
          <p:cNvSpPr/>
          <p:nvPr/>
        </p:nvSpPr>
        <p:spPr bwMode="auto">
          <a:xfrm>
            <a:off x="5835650" y="5130803"/>
            <a:ext cx="10477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500" b="1">
                <a:solidFill>
                  <a:srgbClr val="EAE3D9"/>
                </a:solidFill>
                <a:latin typeface="宋体"/>
                <a:ea typeface="宋体"/>
                <a:cs typeface="宋体"/>
              </a:rPr>
              <a:t>互动体验区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386573238" name="Text 49"/>
          <p:cNvSpPr/>
          <p:nvPr/>
        </p:nvSpPr>
        <p:spPr bwMode="auto">
          <a:xfrm>
            <a:off x="5340350" y="5568953"/>
            <a:ext cx="6353175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分区设置：</a:t>
            </a:r>
            <a:r>
              <a:rPr lang="en-US" sz="120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设置非遗手作坊、传统美食区、民俗游戏区、文创市集等多个主题区域。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1801672362" name="Text 50"/>
          <p:cNvSpPr/>
          <p:nvPr/>
        </p:nvSpPr>
        <p:spPr bwMode="auto">
          <a:xfrm>
            <a:off x="5340350" y="5892803"/>
            <a:ext cx="6353175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动线设计：</a:t>
            </a:r>
            <a:r>
              <a:rPr lang="en-US" sz="120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合理规划参与动线，避免拥堵，确保参与者能够顺畅体验各个项目。</a:t>
            </a:r>
            <a:endParaRPr sz="1600">
              <a:latin typeface="宋体"/>
              <a:cs typeface="宋体"/>
            </a:endParaRPr>
          </a:p>
        </p:txBody>
      </p:sp>
      <p:pic>
        <p:nvPicPr>
          <p:cNvPr id="905557013" name="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 flipH="0" flipV="0">
            <a:off x="10133953" y="-7555"/>
            <a:ext cx="2071379" cy="14774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Slide 17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07707699" name=""/>
          <p:cNvPicPr>
            <a:picLocks noChangeAspect="1"/>
          </p:cNvPicPr>
          <p:nvPr/>
        </p:nvPicPr>
        <p:blipFill rotWithShape="1">
          <a:blip r:embed="rId3"/>
          <a:srcRect l="24663" t="0" r="0" b="38651"/>
          <a:stretch/>
        </p:blipFill>
        <p:spPr bwMode="auto">
          <a:xfrm flipH="0" flipV="0">
            <a:off x="-5658" y="5914478"/>
            <a:ext cx="1186066" cy="943517"/>
          </a:xfrm>
          <a:prstGeom prst="rect">
            <a:avLst/>
          </a:prstGeom>
        </p:spPr>
      </p:pic>
      <p:sp>
        <p:nvSpPr>
          <p:cNvPr id="928531459" name="Shape 0"/>
          <p:cNvSpPr/>
          <p:nvPr/>
        </p:nvSpPr>
        <p:spPr bwMode="auto">
          <a:xfrm flipH="0" flipV="0">
            <a:off x="408219" y="447633"/>
            <a:ext cx="416275" cy="416275"/>
          </a:xfrm>
          <a:custGeom>
            <a:avLst/>
            <a:gdLst/>
            <a:ahLst/>
            <a:cxnLst/>
            <a:rect l="l" t="t" r="r" b="b"/>
            <a:pathLst>
              <a:path w="381000" h="381000" fill="norm" stroke="1" extrusionOk="0">
                <a:moveTo>
                  <a:pt x="190500" y="0"/>
                </a:moveTo>
                <a:lnTo>
                  <a:pt x="190500" y="0"/>
                </a:lnTo>
                <a:cubicBezTo>
                  <a:pt x="295640" y="0"/>
                  <a:pt x="381000" y="85360"/>
                  <a:pt x="381000" y="190500"/>
                </a:cubicBezTo>
                <a:lnTo>
                  <a:pt x="381000" y="190500"/>
                </a:lnTo>
                <a:cubicBezTo>
                  <a:pt x="381000" y="295640"/>
                  <a:pt x="295640" y="381000"/>
                  <a:pt x="190500" y="381000"/>
                </a:cubicBezTo>
                <a:lnTo>
                  <a:pt x="190500" y="381000"/>
                </a:lnTo>
                <a:cubicBezTo>
                  <a:pt x="85360" y="381000"/>
                  <a:pt x="0" y="295640"/>
                  <a:pt x="0" y="190500"/>
                </a:cubicBezTo>
                <a:lnTo>
                  <a:pt x="0" y="190500"/>
                </a:lnTo>
                <a:cubicBezTo>
                  <a:pt x="0" y="85360"/>
                  <a:pt x="85360" y="0"/>
                  <a:pt x="190500" y="0"/>
                </a:cubicBezTo>
                <a:close/>
              </a:path>
            </a:pathLst>
          </a:custGeom>
          <a:solidFill>
            <a:srgbClr val="A42A28"/>
          </a:solidFill>
          <a:ln/>
        </p:spPr>
      </p:sp>
      <p:sp>
        <p:nvSpPr>
          <p:cNvPr id="2122161826" name="Shape 1"/>
          <p:cNvSpPr/>
          <p:nvPr/>
        </p:nvSpPr>
        <p:spPr bwMode="auto">
          <a:xfrm flipH="0" flipV="0">
            <a:off x="529633" y="576369"/>
            <a:ext cx="173448" cy="173448"/>
          </a:xfrm>
          <a:custGeom>
            <a:avLst/>
            <a:gdLst/>
            <a:ahLst/>
            <a:cxnLst/>
            <a:rect l="l" t="t" r="r" b="b"/>
            <a:pathLst>
              <a:path w="158750" h="158750" fill="norm" stroke="1" extrusionOk="0">
                <a:moveTo>
                  <a:pt x="146131" y="2077"/>
                </a:moveTo>
                <a:cubicBezTo>
                  <a:pt x="148115" y="186"/>
                  <a:pt x="150999" y="-496"/>
                  <a:pt x="153665" y="372"/>
                </a:cubicBezTo>
                <a:cubicBezTo>
                  <a:pt x="156704" y="1395"/>
                  <a:pt x="158750" y="4248"/>
                  <a:pt x="158750" y="7441"/>
                </a:cubicBezTo>
                <a:lnTo>
                  <a:pt x="158750" y="65391"/>
                </a:lnTo>
                <a:cubicBezTo>
                  <a:pt x="158750" y="106071"/>
                  <a:pt x="125233" y="138906"/>
                  <a:pt x="84708" y="138906"/>
                </a:cubicBezTo>
                <a:cubicBezTo>
                  <a:pt x="60833" y="138906"/>
                  <a:pt x="40246" y="123558"/>
                  <a:pt x="32773" y="102102"/>
                </a:cubicBezTo>
                <a:cubicBezTo>
                  <a:pt x="21797" y="111652"/>
                  <a:pt x="14883" y="125698"/>
                  <a:pt x="14883" y="141387"/>
                </a:cubicBezTo>
                <a:cubicBezTo>
                  <a:pt x="14883" y="145510"/>
                  <a:pt x="11565" y="148828"/>
                  <a:pt x="7441" y="148828"/>
                </a:cubicBezTo>
                <a:cubicBezTo>
                  <a:pt x="3318" y="148828"/>
                  <a:pt x="0" y="145510"/>
                  <a:pt x="0" y="141387"/>
                </a:cubicBezTo>
                <a:cubicBezTo>
                  <a:pt x="0" y="118163"/>
                  <a:pt x="11844" y="97699"/>
                  <a:pt x="29797" y="85669"/>
                </a:cubicBezTo>
                <a:cubicBezTo>
                  <a:pt x="40742" y="78352"/>
                  <a:pt x="53795" y="74414"/>
                  <a:pt x="66973" y="74414"/>
                </a:cubicBezTo>
                <a:lnTo>
                  <a:pt x="91777" y="74414"/>
                </a:lnTo>
                <a:cubicBezTo>
                  <a:pt x="95901" y="74414"/>
                  <a:pt x="99219" y="71096"/>
                  <a:pt x="99219" y="66973"/>
                </a:cubicBezTo>
                <a:cubicBezTo>
                  <a:pt x="99219" y="62849"/>
                  <a:pt x="95901" y="59531"/>
                  <a:pt x="91777" y="59531"/>
                </a:cubicBezTo>
                <a:lnTo>
                  <a:pt x="66973" y="59531"/>
                </a:lnTo>
                <a:cubicBezTo>
                  <a:pt x="54663" y="59531"/>
                  <a:pt x="43005" y="62260"/>
                  <a:pt x="32556" y="67128"/>
                </a:cubicBezTo>
                <a:cubicBezTo>
                  <a:pt x="39781" y="45424"/>
                  <a:pt x="60213" y="29766"/>
                  <a:pt x="84336" y="29766"/>
                </a:cubicBezTo>
                <a:cubicBezTo>
                  <a:pt x="104924" y="29766"/>
                  <a:pt x="120241" y="22913"/>
                  <a:pt x="130442" y="16123"/>
                </a:cubicBezTo>
                <a:cubicBezTo>
                  <a:pt x="136395" y="12154"/>
                  <a:pt x="141449" y="7410"/>
                  <a:pt x="146162" y="2077"/>
                </a:cubicBezTo>
                <a:close/>
              </a:path>
            </a:pathLst>
          </a:custGeom>
          <a:solidFill>
            <a:srgbClr val="EAE3D9"/>
          </a:solidFill>
          <a:ln/>
        </p:spPr>
      </p:sp>
      <p:sp>
        <p:nvSpPr>
          <p:cNvPr id="1317222760" name="Text 2"/>
          <p:cNvSpPr/>
          <p:nvPr/>
        </p:nvSpPr>
        <p:spPr bwMode="auto">
          <a:xfrm>
            <a:off x="951819" y="310695"/>
            <a:ext cx="34766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100" spc="50">
                <a:solidFill>
                  <a:srgbClr val="C8A876"/>
                </a:solidFill>
                <a:latin typeface="MiSans"/>
                <a:ea typeface="MiSans"/>
                <a:cs typeface="MiSans"/>
              </a:rPr>
              <a:t>ECO-FRIENDLY</a:t>
            </a:r>
            <a:endParaRPr sz="1100"/>
          </a:p>
        </p:txBody>
      </p:sp>
      <p:sp>
        <p:nvSpPr>
          <p:cNvPr id="1364422988" name="Text 3"/>
          <p:cNvSpPr/>
          <p:nvPr/>
        </p:nvSpPr>
        <p:spPr bwMode="auto">
          <a:xfrm>
            <a:off x="939799" y="569230"/>
            <a:ext cx="3556000" cy="317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  <a:defRPr/>
            </a:pPr>
            <a:r>
              <a:rPr lang="en-US" sz="2200" b="1">
                <a:solidFill>
                  <a:srgbClr val="EAE3D9"/>
                </a:solidFill>
                <a:latin typeface="宋体"/>
                <a:ea typeface="宋体"/>
                <a:cs typeface="宋体"/>
              </a:rPr>
              <a:t>节庆元素的"经济适用"美学</a:t>
            </a:r>
            <a:endParaRPr sz="2200">
              <a:latin typeface="宋体"/>
              <a:cs typeface="宋体"/>
            </a:endParaRPr>
          </a:p>
        </p:txBody>
      </p:sp>
      <p:sp>
        <p:nvSpPr>
          <p:cNvPr id="1757377421" name="Shape 5"/>
          <p:cNvSpPr/>
          <p:nvPr/>
        </p:nvSpPr>
        <p:spPr bwMode="auto">
          <a:xfrm flipH="0" flipV="0">
            <a:off x="320144" y="1145644"/>
            <a:ext cx="8030102" cy="5606250"/>
          </a:xfrm>
          <a:custGeom>
            <a:avLst/>
            <a:gdLst/>
            <a:ahLst/>
            <a:cxnLst/>
            <a:rect l="l" t="t" r="r" b="b"/>
            <a:pathLst>
              <a:path w="8030104" h="7315729" fill="norm" stroke="1" extrusionOk="0">
                <a:moveTo>
                  <a:pt x="127001" y="0"/>
                </a:moveTo>
                <a:lnTo>
                  <a:pt x="7903103" y="0"/>
                </a:lnTo>
                <a:cubicBezTo>
                  <a:pt x="7973244" y="0"/>
                  <a:pt x="8030104" y="56860"/>
                  <a:pt x="8030104" y="127001"/>
                </a:cubicBezTo>
                <a:lnTo>
                  <a:pt x="8030104" y="7188728"/>
                </a:lnTo>
                <a:cubicBezTo>
                  <a:pt x="8030104" y="7258869"/>
                  <a:pt x="7973244" y="7315729"/>
                  <a:pt x="7903103" y="7315729"/>
                </a:cubicBezTo>
                <a:lnTo>
                  <a:pt x="127001" y="7315729"/>
                </a:lnTo>
                <a:cubicBezTo>
                  <a:pt x="56860" y="7315729"/>
                  <a:pt x="0" y="7258869"/>
                  <a:pt x="0" y="7188728"/>
                </a:cubicBezTo>
                <a:lnTo>
                  <a:pt x="0" y="127001"/>
                </a:lnTo>
                <a:cubicBezTo>
                  <a:pt x="0" y="56860"/>
                  <a:pt x="56860" y="0"/>
                  <a:pt x="127001" y="0"/>
                </a:cubicBezTo>
                <a:close/>
              </a:path>
            </a:pathLst>
          </a:custGeom>
          <a:solidFill>
            <a:srgbClr val="4A676B">
              <a:alpha val="40000"/>
            </a:srgbClr>
          </a:solidFill>
          <a:ln w="8467">
            <a:solidFill>
              <a:srgbClr val="C8A876">
                <a:alpha val="30192"/>
              </a:srgbClr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868236159" name="Shape 6"/>
          <p:cNvSpPr/>
          <p:nvPr/>
        </p:nvSpPr>
        <p:spPr bwMode="auto">
          <a:xfrm>
            <a:off x="513292" y="1338794"/>
            <a:ext cx="444500" cy="444500"/>
          </a:xfrm>
          <a:custGeom>
            <a:avLst/>
            <a:gdLst/>
            <a:ahLst/>
            <a:cxnLst/>
            <a:rect l="l" t="t" r="r" b="b"/>
            <a:pathLst>
              <a:path w="444500" h="444500" fill="norm" stroke="1" extrusionOk="0">
                <a:moveTo>
                  <a:pt x="95252" y="0"/>
                </a:moveTo>
                <a:lnTo>
                  <a:pt x="349248" y="0"/>
                </a:lnTo>
                <a:cubicBezTo>
                  <a:pt x="401819" y="0"/>
                  <a:pt x="444500" y="42681"/>
                  <a:pt x="444500" y="95252"/>
                </a:cubicBezTo>
                <a:lnTo>
                  <a:pt x="444500" y="349248"/>
                </a:lnTo>
                <a:cubicBezTo>
                  <a:pt x="444500" y="401854"/>
                  <a:pt x="401854" y="444500"/>
                  <a:pt x="349248" y="444500"/>
                </a:cubicBezTo>
                <a:lnTo>
                  <a:pt x="95252" y="444500"/>
                </a:lnTo>
                <a:cubicBezTo>
                  <a:pt x="42681" y="444500"/>
                  <a:pt x="0" y="401819"/>
                  <a:pt x="0" y="349248"/>
                </a:cubicBezTo>
                <a:lnTo>
                  <a:pt x="0" y="95252"/>
                </a:lnTo>
                <a:cubicBezTo>
                  <a:pt x="0" y="42646"/>
                  <a:pt x="42646" y="0"/>
                  <a:pt x="95252" y="0"/>
                </a:cubicBezTo>
                <a:close/>
              </a:path>
            </a:pathLst>
          </a:custGeom>
          <a:noFill/>
          <a:ln w="19049">
            <a:solidFill>
              <a:schemeClr val="bg1"/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50913049" name="Shape 7"/>
          <p:cNvSpPr/>
          <p:nvPr/>
        </p:nvSpPr>
        <p:spPr bwMode="auto">
          <a:xfrm>
            <a:off x="640292" y="1465794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 fill="norm" stroke="1" extrusionOk="0">
                <a:moveTo>
                  <a:pt x="56666" y="22324"/>
                </a:moveTo>
                <a:cubicBezTo>
                  <a:pt x="73856" y="-7441"/>
                  <a:pt x="116830" y="-7441"/>
                  <a:pt x="134020" y="22324"/>
                </a:cubicBezTo>
                <a:lnTo>
                  <a:pt x="147898" y="46360"/>
                </a:lnTo>
                <a:lnTo>
                  <a:pt x="158204" y="40407"/>
                </a:lnTo>
                <a:cubicBezTo>
                  <a:pt x="161330" y="38584"/>
                  <a:pt x="165236" y="38844"/>
                  <a:pt x="168101" y="41039"/>
                </a:cubicBezTo>
                <a:cubicBezTo>
                  <a:pt x="170966" y="43235"/>
                  <a:pt x="172231" y="46955"/>
                  <a:pt x="171301" y="50453"/>
                </a:cubicBezTo>
                <a:lnTo>
                  <a:pt x="162558" y="82972"/>
                </a:lnTo>
                <a:cubicBezTo>
                  <a:pt x="161292" y="87734"/>
                  <a:pt x="156381" y="90562"/>
                  <a:pt x="151619" y="89297"/>
                </a:cubicBezTo>
                <a:lnTo>
                  <a:pt x="119100" y="80590"/>
                </a:lnTo>
                <a:cubicBezTo>
                  <a:pt x="115602" y="79660"/>
                  <a:pt x="113035" y="76721"/>
                  <a:pt x="112551" y="73149"/>
                </a:cubicBezTo>
                <a:cubicBezTo>
                  <a:pt x="112068" y="69577"/>
                  <a:pt x="113816" y="66042"/>
                  <a:pt x="116942" y="64257"/>
                </a:cubicBezTo>
                <a:lnTo>
                  <a:pt x="127248" y="58303"/>
                </a:lnTo>
                <a:lnTo>
                  <a:pt x="113370" y="34268"/>
                </a:lnTo>
                <a:cubicBezTo>
                  <a:pt x="105333" y="20389"/>
                  <a:pt x="85316" y="20389"/>
                  <a:pt x="77279" y="34268"/>
                </a:cubicBezTo>
                <a:lnTo>
                  <a:pt x="75307" y="37654"/>
                </a:lnTo>
                <a:cubicBezTo>
                  <a:pt x="72033" y="43346"/>
                  <a:pt x="64740" y="45281"/>
                  <a:pt x="59048" y="42007"/>
                </a:cubicBezTo>
                <a:cubicBezTo>
                  <a:pt x="53355" y="38733"/>
                  <a:pt x="51420" y="31440"/>
                  <a:pt x="54694" y="25710"/>
                </a:cubicBezTo>
                <a:lnTo>
                  <a:pt x="56666" y="22324"/>
                </a:lnTo>
                <a:close/>
                <a:moveTo>
                  <a:pt x="167320" y="103845"/>
                </a:moveTo>
                <a:cubicBezTo>
                  <a:pt x="173013" y="100571"/>
                  <a:pt x="180305" y="102505"/>
                  <a:pt x="183579" y="108198"/>
                </a:cubicBezTo>
                <a:lnTo>
                  <a:pt x="185551" y="111584"/>
                </a:lnTo>
                <a:cubicBezTo>
                  <a:pt x="202741" y="141350"/>
                  <a:pt x="181273" y="178557"/>
                  <a:pt x="146893" y="178557"/>
                </a:cubicBezTo>
                <a:lnTo>
                  <a:pt x="119137" y="178557"/>
                </a:lnTo>
                <a:lnTo>
                  <a:pt x="119137" y="190463"/>
                </a:lnTo>
                <a:cubicBezTo>
                  <a:pt x="119137" y="194072"/>
                  <a:pt x="116979" y="197346"/>
                  <a:pt x="113630" y="198723"/>
                </a:cubicBezTo>
                <a:cubicBezTo>
                  <a:pt x="110282" y="200099"/>
                  <a:pt x="106449" y="199355"/>
                  <a:pt x="103882" y="196788"/>
                </a:cubicBezTo>
                <a:lnTo>
                  <a:pt x="80070" y="172975"/>
                </a:lnTo>
                <a:cubicBezTo>
                  <a:pt x="76572" y="169478"/>
                  <a:pt x="76572" y="163823"/>
                  <a:pt x="80070" y="160362"/>
                </a:cubicBezTo>
                <a:lnTo>
                  <a:pt x="103882" y="136550"/>
                </a:lnTo>
                <a:cubicBezTo>
                  <a:pt x="106449" y="133983"/>
                  <a:pt x="110282" y="133238"/>
                  <a:pt x="113630" y="134615"/>
                </a:cubicBezTo>
                <a:cubicBezTo>
                  <a:pt x="116979" y="135992"/>
                  <a:pt x="119137" y="139266"/>
                  <a:pt x="119137" y="142875"/>
                </a:cubicBezTo>
                <a:lnTo>
                  <a:pt x="119137" y="154781"/>
                </a:lnTo>
                <a:lnTo>
                  <a:pt x="146893" y="154781"/>
                </a:lnTo>
                <a:cubicBezTo>
                  <a:pt x="162930" y="154781"/>
                  <a:pt x="172975" y="137406"/>
                  <a:pt x="164939" y="123527"/>
                </a:cubicBezTo>
                <a:lnTo>
                  <a:pt x="162967" y="120142"/>
                </a:lnTo>
                <a:cubicBezTo>
                  <a:pt x="159693" y="114449"/>
                  <a:pt x="161627" y="107156"/>
                  <a:pt x="167320" y="103882"/>
                </a:cubicBezTo>
                <a:close/>
                <a:moveTo>
                  <a:pt x="18976" y="87585"/>
                </a:moveTo>
                <a:lnTo>
                  <a:pt x="8669" y="81632"/>
                </a:lnTo>
                <a:cubicBezTo>
                  <a:pt x="5544" y="79809"/>
                  <a:pt x="3795" y="76312"/>
                  <a:pt x="4279" y="72740"/>
                </a:cubicBezTo>
                <a:cubicBezTo>
                  <a:pt x="4763" y="69168"/>
                  <a:pt x="7330" y="66229"/>
                  <a:pt x="10827" y="65298"/>
                </a:cubicBezTo>
                <a:lnTo>
                  <a:pt x="43346" y="56555"/>
                </a:lnTo>
                <a:cubicBezTo>
                  <a:pt x="48109" y="55290"/>
                  <a:pt x="53020" y="58117"/>
                  <a:pt x="54285" y="62880"/>
                </a:cubicBezTo>
                <a:lnTo>
                  <a:pt x="62992" y="95399"/>
                </a:lnTo>
                <a:cubicBezTo>
                  <a:pt x="63922" y="98896"/>
                  <a:pt x="62657" y="102580"/>
                  <a:pt x="59792" y="104812"/>
                </a:cubicBezTo>
                <a:cubicBezTo>
                  <a:pt x="56927" y="107045"/>
                  <a:pt x="53020" y="107268"/>
                  <a:pt x="49895" y="105445"/>
                </a:cubicBezTo>
                <a:lnTo>
                  <a:pt x="39588" y="99492"/>
                </a:lnTo>
                <a:lnTo>
                  <a:pt x="25710" y="123527"/>
                </a:lnTo>
                <a:cubicBezTo>
                  <a:pt x="17673" y="137406"/>
                  <a:pt x="27719" y="154781"/>
                  <a:pt x="43755" y="154781"/>
                </a:cubicBezTo>
                <a:lnTo>
                  <a:pt x="47699" y="154781"/>
                </a:lnTo>
                <a:cubicBezTo>
                  <a:pt x="54285" y="154781"/>
                  <a:pt x="59606" y="160102"/>
                  <a:pt x="59606" y="166688"/>
                </a:cubicBezTo>
                <a:cubicBezTo>
                  <a:pt x="59606" y="173273"/>
                  <a:pt x="54285" y="178594"/>
                  <a:pt x="47699" y="178594"/>
                </a:cubicBezTo>
                <a:lnTo>
                  <a:pt x="43755" y="178594"/>
                </a:lnTo>
                <a:cubicBezTo>
                  <a:pt x="9413" y="178594"/>
                  <a:pt x="-12055" y="141387"/>
                  <a:pt x="5135" y="111621"/>
                </a:cubicBezTo>
                <a:lnTo>
                  <a:pt x="18976" y="87585"/>
                </a:lnTo>
                <a:close/>
              </a:path>
            </a:pathLst>
          </a:custGeom>
          <a:solidFill>
            <a:srgbClr val="EAE3D9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2008068084" name="Text 8"/>
          <p:cNvSpPr/>
          <p:nvPr/>
        </p:nvSpPr>
        <p:spPr bwMode="auto">
          <a:xfrm>
            <a:off x="1084792" y="1434044"/>
            <a:ext cx="180975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  <a:defRPr/>
            </a:pPr>
            <a:r>
              <a:rPr lang="en-US" sz="1500" b="1">
                <a:solidFill>
                  <a:srgbClr val="EAE3D9"/>
                </a:solidFill>
                <a:latin typeface="宋体"/>
                <a:ea typeface="宋体"/>
                <a:cs typeface="宋体"/>
              </a:rPr>
              <a:t>环保节俭的布置理念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2069709695" name="Shape 9"/>
          <p:cNvSpPr/>
          <p:nvPr/>
        </p:nvSpPr>
        <p:spPr bwMode="auto">
          <a:xfrm>
            <a:off x="529166" y="2224675"/>
            <a:ext cx="31750" cy="817563"/>
          </a:xfrm>
          <a:custGeom>
            <a:avLst/>
            <a:gdLst/>
            <a:ahLst/>
            <a:cxnLst/>
            <a:rect l="l" t="t" r="r" b="b"/>
            <a:pathLst>
              <a:path w="31750" h="817563" fill="norm" stroke="1" extrusionOk="0">
                <a:moveTo>
                  <a:pt x="0" y="0"/>
                </a:moveTo>
                <a:lnTo>
                  <a:pt x="31750" y="0"/>
                </a:lnTo>
                <a:lnTo>
                  <a:pt x="31750" y="817563"/>
                </a:lnTo>
                <a:lnTo>
                  <a:pt x="0" y="817563"/>
                </a:lnTo>
                <a:lnTo>
                  <a:pt x="0" y="0"/>
                </a:lnTo>
                <a:close/>
              </a:path>
            </a:pathLst>
          </a:custGeom>
          <a:solidFill>
            <a:srgbClr val="C8A876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606673331" name="Text 10"/>
          <p:cNvSpPr/>
          <p:nvPr/>
        </p:nvSpPr>
        <p:spPr bwMode="auto">
          <a:xfrm>
            <a:off x="672041" y="2224675"/>
            <a:ext cx="7564438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40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可重复利用材料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880382399" name="Text 11"/>
          <p:cNvSpPr/>
          <p:nvPr/>
        </p:nvSpPr>
        <p:spPr bwMode="auto">
          <a:xfrm flipH="0" flipV="0">
            <a:off x="672040" y="2510424"/>
            <a:ext cx="7548562" cy="50573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5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选用PVC、铸铁、</a:t>
            </a:r>
            <a:r>
              <a:rPr lang="en-US" sz="125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硬壳纸等可回收或再利用的材料制作装饰品</a:t>
            </a:r>
            <a:r>
              <a:rPr lang="en-US" sz="125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。灯笼、中国结等耐用装饰采用高质量材质，可连续多年使用。</a:t>
            </a:r>
            <a:endParaRPr sz="1250">
              <a:latin typeface="宋体"/>
              <a:cs typeface="宋体"/>
            </a:endParaRPr>
          </a:p>
        </p:txBody>
      </p:sp>
      <p:sp>
        <p:nvSpPr>
          <p:cNvPr id="1423802556" name="Shape 12"/>
          <p:cNvSpPr/>
          <p:nvPr/>
        </p:nvSpPr>
        <p:spPr bwMode="auto">
          <a:xfrm flipH="0" flipV="0">
            <a:off x="674686" y="3050175"/>
            <a:ext cx="928688" cy="264205"/>
          </a:xfrm>
          <a:custGeom>
            <a:avLst/>
            <a:gdLst/>
            <a:ahLst/>
            <a:cxnLst/>
            <a:rect l="l" t="t" r="r" b="b"/>
            <a:pathLst>
              <a:path w="576792" h="227542" fill="norm" stroke="1" extrusionOk="0">
                <a:moveTo>
                  <a:pt x="113771" y="0"/>
                </a:moveTo>
                <a:lnTo>
                  <a:pt x="463021" y="0"/>
                </a:lnTo>
                <a:cubicBezTo>
                  <a:pt x="525855" y="0"/>
                  <a:pt x="576792" y="50937"/>
                  <a:pt x="576792" y="113771"/>
                </a:cubicBezTo>
                <a:lnTo>
                  <a:pt x="576792" y="113771"/>
                </a:lnTo>
                <a:cubicBezTo>
                  <a:pt x="576792" y="176605"/>
                  <a:pt x="525855" y="227542"/>
                  <a:pt x="463021" y="227542"/>
                </a:cubicBezTo>
                <a:lnTo>
                  <a:pt x="113771" y="227542"/>
                </a:lnTo>
                <a:cubicBezTo>
                  <a:pt x="50937" y="227542"/>
                  <a:pt x="0" y="176605"/>
                  <a:pt x="0" y="113771"/>
                </a:cubicBezTo>
                <a:lnTo>
                  <a:pt x="0" y="113771"/>
                </a:lnTo>
                <a:cubicBezTo>
                  <a:pt x="0" y="50937"/>
                  <a:pt x="50937" y="0"/>
                  <a:pt x="113771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8467">
            <a:solidFill>
              <a:srgbClr val="C8A876">
                <a:alpha val="40000"/>
              </a:srgbClr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827306202" name="Text 13"/>
          <p:cNvSpPr/>
          <p:nvPr/>
        </p:nvSpPr>
        <p:spPr bwMode="auto">
          <a:xfrm flipH="0" flipV="0">
            <a:off x="826911" y="3071153"/>
            <a:ext cx="895202" cy="222249"/>
          </a:xfrm>
          <a:prstGeom prst="rect">
            <a:avLst/>
          </a:prstGeom>
          <a:noFill/>
          <a:ln/>
        </p:spPr>
        <p:txBody>
          <a:bodyPr wrap="square" lIns="63499" tIns="31749" rIns="63499" bIns="31749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200">
                <a:solidFill>
                  <a:srgbClr val="C8A876"/>
                </a:solidFill>
                <a:latin typeface="宋体"/>
                <a:ea typeface="宋体"/>
                <a:cs typeface="宋体"/>
              </a:rPr>
              <a:t>PVC材料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1478554590" name="Shape 14"/>
          <p:cNvSpPr/>
          <p:nvPr/>
        </p:nvSpPr>
        <p:spPr bwMode="auto">
          <a:xfrm flipH="0" flipV="0">
            <a:off x="1691490" y="3050175"/>
            <a:ext cx="928688" cy="264205"/>
          </a:xfrm>
          <a:custGeom>
            <a:avLst/>
            <a:gdLst/>
            <a:ahLst/>
            <a:cxnLst/>
            <a:rect l="l" t="t" r="r" b="b"/>
            <a:pathLst>
              <a:path w="576792" h="227542" fill="norm" stroke="1" extrusionOk="0">
                <a:moveTo>
                  <a:pt x="113771" y="0"/>
                </a:moveTo>
                <a:lnTo>
                  <a:pt x="463021" y="0"/>
                </a:lnTo>
                <a:cubicBezTo>
                  <a:pt x="525855" y="0"/>
                  <a:pt x="576792" y="50937"/>
                  <a:pt x="576792" y="113771"/>
                </a:cubicBezTo>
                <a:lnTo>
                  <a:pt x="576792" y="113771"/>
                </a:lnTo>
                <a:cubicBezTo>
                  <a:pt x="576792" y="176605"/>
                  <a:pt x="525855" y="227542"/>
                  <a:pt x="463021" y="227542"/>
                </a:cubicBezTo>
                <a:lnTo>
                  <a:pt x="113771" y="227542"/>
                </a:lnTo>
                <a:cubicBezTo>
                  <a:pt x="50937" y="227542"/>
                  <a:pt x="0" y="176605"/>
                  <a:pt x="0" y="113771"/>
                </a:cubicBezTo>
                <a:lnTo>
                  <a:pt x="0" y="113771"/>
                </a:lnTo>
                <a:cubicBezTo>
                  <a:pt x="0" y="50937"/>
                  <a:pt x="50937" y="0"/>
                  <a:pt x="113771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8467">
            <a:solidFill>
              <a:srgbClr val="C8A876">
                <a:alpha val="40000"/>
              </a:srgbClr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612735686" name="Text 15"/>
          <p:cNvSpPr/>
          <p:nvPr/>
        </p:nvSpPr>
        <p:spPr bwMode="auto">
          <a:xfrm flipH="0" flipV="0">
            <a:off x="1779072" y="3071153"/>
            <a:ext cx="895202" cy="222249"/>
          </a:xfrm>
          <a:prstGeom prst="rect">
            <a:avLst/>
          </a:prstGeom>
          <a:noFill/>
          <a:ln/>
        </p:spPr>
        <p:txBody>
          <a:bodyPr wrap="square" lIns="63499" tIns="31749" rIns="63499" bIns="31749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200">
                <a:solidFill>
                  <a:srgbClr val="C8A876"/>
                </a:solidFill>
                <a:latin typeface="宋体"/>
                <a:ea typeface="宋体"/>
                <a:cs typeface="宋体"/>
              </a:rPr>
              <a:t>铸铁材质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741739151" name="Shape 16"/>
          <p:cNvSpPr/>
          <p:nvPr/>
        </p:nvSpPr>
        <p:spPr bwMode="auto">
          <a:xfrm flipH="0" flipV="0">
            <a:off x="2711269" y="3050175"/>
            <a:ext cx="749767" cy="264205"/>
          </a:xfrm>
          <a:custGeom>
            <a:avLst/>
            <a:gdLst/>
            <a:ahLst/>
            <a:cxnLst/>
            <a:rect l="l" t="t" r="r" b="b"/>
            <a:pathLst>
              <a:path w="465667" h="227542" fill="norm" stroke="1" extrusionOk="0">
                <a:moveTo>
                  <a:pt x="113771" y="0"/>
                </a:moveTo>
                <a:lnTo>
                  <a:pt x="351896" y="0"/>
                </a:lnTo>
                <a:cubicBezTo>
                  <a:pt x="414730" y="0"/>
                  <a:pt x="465667" y="50937"/>
                  <a:pt x="465667" y="113771"/>
                </a:cubicBezTo>
                <a:lnTo>
                  <a:pt x="465667" y="113771"/>
                </a:lnTo>
                <a:cubicBezTo>
                  <a:pt x="465667" y="176605"/>
                  <a:pt x="414730" y="227542"/>
                  <a:pt x="351896" y="227542"/>
                </a:cubicBezTo>
                <a:lnTo>
                  <a:pt x="113771" y="227542"/>
                </a:lnTo>
                <a:cubicBezTo>
                  <a:pt x="50937" y="227542"/>
                  <a:pt x="0" y="176605"/>
                  <a:pt x="0" y="113771"/>
                </a:cubicBezTo>
                <a:lnTo>
                  <a:pt x="0" y="113771"/>
                </a:lnTo>
                <a:cubicBezTo>
                  <a:pt x="0" y="50937"/>
                  <a:pt x="50937" y="0"/>
                  <a:pt x="113771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8467">
            <a:solidFill>
              <a:srgbClr val="C8A876">
                <a:alpha val="40000"/>
              </a:srgbClr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2076739288" name="Text 17"/>
          <p:cNvSpPr/>
          <p:nvPr/>
        </p:nvSpPr>
        <p:spPr bwMode="auto">
          <a:xfrm flipH="0" flipV="0">
            <a:off x="2812791" y="3071153"/>
            <a:ext cx="736559" cy="222249"/>
          </a:xfrm>
          <a:prstGeom prst="rect">
            <a:avLst/>
          </a:prstGeom>
          <a:noFill/>
          <a:ln/>
        </p:spPr>
        <p:txBody>
          <a:bodyPr wrap="square" lIns="63499" tIns="31749" rIns="63499" bIns="31749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200">
                <a:solidFill>
                  <a:srgbClr val="C8A876"/>
                </a:solidFill>
                <a:latin typeface="宋体"/>
                <a:ea typeface="宋体"/>
                <a:cs typeface="宋体"/>
              </a:rPr>
              <a:t>硬壳纸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1215682929" name="Shape 18"/>
          <p:cNvSpPr/>
          <p:nvPr/>
        </p:nvSpPr>
        <p:spPr bwMode="auto">
          <a:xfrm>
            <a:off x="529166" y="3730721"/>
            <a:ext cx="31750" cy="817563"/>
          </a:xfrm>
          <a:custGeom>
            <a:avLst/>
            <a:gdLst/>
            <a:ahLst/>
            <a:cxnLst/>
            <a:rect l="l" t="t" r="r" b="b"/>
            <a:pathLst>
              <a:path w="31750" h="817563" fill="norm" stroke="1" extrusionOk="0">
                <a:moveTo>
                  <a:pt x="0" y="0"/>
                </a:moveTo>
                <a:lnTo>
                  <a:pt x="31750" y="0"/>
                </a:lnTo>
                <a:lnTo>
                  <a:pt x="31750" y="817563"/>
                </a:lnTo>
                <a:lnTo>
                  <a:pt x="0" y="817563"/>
                </a:lnTo>
                <a:lnTo>
                  <a:pt x="0" y="0"/>
                </a:lnTo>
                <a:close/>
              </a:path>
            </a:pathLst>
          </a:custGeom>
          <a:solidFill>
            <a:srgbClr val="A42A28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38479823" name="Text 19"/>
          <p:cNvSpPr/>
          <p:nvPr/>
        </p:nvSpPr>
        <p:spPr bwMode="auto">
          <a:xfrm>
            <a:off x="672041" y="3730721"/>
            <a:ext cx="7564438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25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利旧率提升至80%以上</a:t>
            </a:r>
            <a:endParaRPr sz="1400">
              <a:latin typeface="宋体"/>
              <a:cs typeface="宋体"/>
            </a:endParaRPr>
          </a:p>
        </p:txBody>
      </p:sp>
      <p:sp>
        <p:nvSpPr>
          <p:cNvPr id="607387412" name="Text 20"/>
          <p:cNvSpPr/>
          <p:nvPr/>
        </p:nvSpPr>
        <p:spPr bwMode="auto">
          <a:xfrm flipH="0" flipV="0">
            <a:off x="672040" y="4016470"/>
            <a:ext cx="7548562" cy="50573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5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充分利用往年装饰物料，通过变化布置位置、</a:t>
            </a:r>
            <a:r>
              <a:rPr lang="en-US" sz="125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更换元素等方式让景观焕然一新。参考郑州市经验，利旧率可达80%-85%。</a:t>
            </a:r>
            <a:endParaRPr sz="1250">
              <a:latin typeface="宋体"/>
              <a:cs typeface="宋体"/>
            </a:endParaRPr>
          </a:p>
        </p:txBody>
      </p:sp>
      <p:sp>
        <p:nvSpPr>
          <p:cNvPr id="1084641209" name="Shape 21"/>
          <p:cNvSpPr/>
          <p:nvPr/>
        </p:nvSpPr>
        <p:spPr bwMode="auto">
          <a:xfrm flipH="0" flipV="0">
            <a:off x="674686" y="4556220"/>
            <a:ext cx="928688" cy="264205"/>
          </a:xfrm>
          <a:custGeom>
            <a:avLst/>
            <a:gdLst/>
            <a:ahLst/>
            <a:cxnLst/>
            <a:rect l="l" t="t" r="r" b="b"/>
            <a:pathLst>
              <a:path w="576792" h="227542" fill="norm" stroke="1" extrusionOk="0">
                <a:moveTo>
                  <a:pt x="113771" y="0"/>
                </a:moveTo>
                <a:lnTo>
                  <a:pt x="463021" y="0"/>
                </a:lnTo>
                <a:cubicBezTo>
                  <a:pt x="525855" y="0"/>
                  <a:pt x="576792" y="50937"/>
                  <a:pt x="576792" y="113771"/>
                </a:cubicBezTo>
                <a:lnTo>
                  <a:pt x="576792" y="113771"/>
                </a:lnTo>
                <a:cubicBezTo>
                  <a:pt x="576792" y="176605"/>
                  <a:pt x="525855" y="227542"/>
                  <a:pt x="463021" y="227542"/>
                </a:cubicBezTo>
                <a:lnTo>
                  <a:pt x="113771" y="227542"/>
                </a:lnTo>
                <a:cubicBezTo>
                  <a:pt x="50937" y="227542"/>
                  <a:pt x="0" y="176605"/>
                  <a:pt x="0" y="113771"/>
                </a:cubicBezTo>
                <a:lnTo>
                  <a:pt x="0" y="113771"/>
                </a:lnTo>
                <a:cubicBezTo>
                  <a:pt x="0" y="50937"/>
                  <a:pt x="50937" y="0"/>
                  <a:pt x="113771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8467">
            <a:solidFill>
              <a:srgbClr val="C8A876">
                <a:alpha val="40000"/>
              </a:srgbClr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471203946" name="Text 22"/>
          <p:cNvSpPr/>
          <p:nvPr/>
        </p:nvSpPr>
        <p:spPr bwMode="auto">
          <a:xfrm flipH="0" flipV="0">
            <a:off x="758875" y="4577199"/>
            <a:ext cx="895202" cy="222249"/>
          </a:xfrm>
          <a:prstGeom prst="rect">
            <a:avLst/>
          </a:prstGeom>
          <a:noFill/>
          <a:ln/>
        </p:spPr>
        <p:txBody>
          <a:bodyPr wrap="square" lIns="63499" tIns="31749" rIns="63499" bIns="31749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200">
                <a:solidFill>
                  <a:srgbClr val="C8A876"/>
                </a:solidFill>
                <a:latin typeface="宋体"/>
                <a:ea typeface="宋体"/>
                <a:cs typeface="宋体"/>
              </a:rPr>
              <a:t>位置变化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2095142886" name="Shape 23"/>
          <p:cNvSpPr/>
          <p:nvPr/>
        </p:nvSpPr>
        <p:spPr bwMode="auto">
          <a:xfrm flipH="0" flipV="0">
            <a:off x="1694466" y="4556220"/>
            <a:ext cx="928688" cy="264205"/>
          </a:xfrm>
          <a:custGeom>
            <a:avLst/>
            <a:gdLst/>
            <a:ahLst/>
            <a:cxnLst/>
            <a:rect l="l" t="t" r="r" b="b"/>
            <a:pathLst>
              <a:path w="576792" h="227542" fill="norm" stroke="1" extrusionOk="0">
                <a:moveTo>
                  <a:pt x="113771" y="0"/>
                </a:moveTo>
                <a:lnTo>
                  <a:pt x="463021" y="0"/>
                </a:lnTo>
                <a:cubicBezTo>
                  <a:pt x="525855" y="0"/>
                  <a:pt x="576792" y="50937"/>
                  <a:pt x="576792" y="113771"/>
                </a:cubicBezTo>
                <a:lnTo>
                  <a:pt x="576792" y="113771"/>
                </a:lnTo>
                <a:cubicBezTo>
                  <a:pt x="576792" y="176605"/>
                  <a:pt x="525855" y="227542"/>
                  <a:pt x="463021" y="227542"/>
                </a:cubicBezTo>
                <a:lnTo>
                  <a:pt x="113771" y="227542"/>
                </a:lnTo>
                <a:cubicBezTo>
                  <a:pt x="50937" y="227542"/>
                  <a:pt x="0" y="176605"/>
                  <a:pt x="0" y="113771"/>
                </a:cubicBezTo>
                <a:lnTo>
                  <a:pt x="0" y="113771"/>
                </a:lnTo>
                <a:cubicBezTo>
                  <a:pt x="0" y="50937"/>
                  <a:pt x="50937" y="0"/>
                  <a:pt x="113771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8467">
            <a:solidFill>
              <a:srgbClr val="C8A876">
                <a:alpha val="40000"/>
              </a:srgbClr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577079076" name="Text 24"/>
          <p:cNvSpPr/>
          <p:nvPr/>
        </p:nvSpPr>
        <p:spPr bwMode="auto">
          <a:xfrm flipH="0" flipV="0">
            <a:off x="1782048" y="4567380"/>
            <a:ext cx="895202" cy="222249"/>
          </a:xfrm>
          <a:prstGeom prst="rect">
            <a:avLst/>
          </a:prstGeom>
          <a:noFill/>
          <a:ln/>
        </p:spPr>
        <p:txBody>
          <a:bodyPr wrap="square" lIns="63499" tIns="31749" rIns="63499" bIns="31749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200">
                <a:solidFill>
                  <a:srgbClr val="C8A876"/>
                </a:solidFill>
                <a:latin typeface="宋体"/>
                <a:ea typeface="宋体"/>
                <a:cs typeface="宋体"/>
              </a:rPr>
              <a:t>元素重组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462210436" name="Shape 25"/>
          <p:cNvSpPr/>
          <p:nvPr/>
        </p:nvSpPr>
        <p:spPr bwMode="auto">
          <a:xfrm flipH="0" flipV="0">
            <a:off x="2714245" y="4556220"/>
            <a:ext cx="928688" cy="264205"/>
          </a:xfrm>
          <a:custGeom>
            <a:avLst/>
            <a:gdLst/>
            <a:ahLst/>
            <a:cxnLst/>
            <a:rect l="l" t="t" r="r" b="b"/>
            <a:pathLst>
              <a:path w="576792" h="227542" fill="norm" stroke="1" extrusionOk="0">
                <a:moveTo>
                  <a:pt x="113771" y="0"/>
                </a:moveTo>
                <a:lnTo>
                  <a:pt x="463021" y="0"/>
                </a:lnTo>
                <a:cubicBezTo>
                  <a:pt x="525855" y="0"/>
                  <a:pt x="576792" y="50937"/>
                  <a:pt x="576792" y="113771"/>
                </a:cubicBezTo>
                <a:lnTo>
                  <a:pt x="576792" y="113771"/>
                </a:lnTo>
                <a:cubicBezTo>
                  <a:pt x="576792" y="176605"/>
                  <a:pt x="525855" y="227542"/>
                  <a:pt x="463021" y="227542"/>
                </a:cubicBezTo>
                <a:lnTo>
                  <a:pt x="113771" y="227542"/>
                </a:lnTo>
                <a:cubicBezTo>
                  <a:pt x="50937" y="227542"/>
                  <a:pt x="0" y="176605"/>
                  <a:pt x="0" y="113771"/>
                </a:cubicBezTo>
                <a:lnTo>
                  <a:pt x="0" y="113771"/>
                </a:lnTo>
                <a:cubicBezTo>
                  <a:pt x="0" y="50937"/>
                  <a:pt x="50937" y="0"/>
                  <a:pt x="113771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8467">
            <a:solidFill>
              <a:srgbClr val="C8A876">
                <a:alpha val="40000"/>
              </a:srgbClr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873514044" name="Text 26"/>
          <p:cNvSpPr/>
          <p:nvPr/>
        </p:nvSpPr>
        <p:spPr bwMode="auto">
          <a:xfrm flipH="0" flipV="0">
            <a:off x="2815767" y="4577199"/>
            <a:ext cx="895202" cy="222249"/>
          </a:xfrm>
          <a:prstGeom prst="rect">
            <a:avLst/>
          </a:prstGeom>
          <a:noFill/>
          <a:ln/>
        </p:spPr>
        <p:txBody>
          <a:bodyPr wrap="square" lIns="63499" tIns="31749" rIns="63499" bIns="31749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200">
                <a:solidFill>
                  <a:srgbClr val="C8A876"/>
                </a:solidFill>
                <a:latin typeface="宋体"/>
                <a:ea typeface="宋体"/>
                <a:cs typeface="宋体"/>
              </a:rPr>
              <a:t>创意改造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200846815" name="Shape 27"/>
          <p:cNvSpPr/>
          <p:nvPr/>
        </p:nvSpPr>
        <p:spPr bwMode="auto">
          <a:xfrm>
            <a:off x="529166" y="5236768"/>
            <a:ext cx="31750" cy="817563"/>
          </a:xfrm>
          <a:custGeom>
            <a:avLst/>
            <a:gdLst/>
            <a:ahLst/>
            <a:cxnLst/>
            <a:rect l="l" t="t" r="r" b="b"/>
            <a:pathLst>
              <a:path w="31750" h="817563" fill="norm" stroke="1" extrusionOk="0">
                <a:moveTo>
                  <a:pt x="0" y="0"/>
                </a:moveTo>
                <a:lnTo>
                  <a:pt x="31750" y="0"/>
                </a:lnTo>
                <a:lnTo>
                  <a:pt x="31750" y="817563"/>
                </a:lnTo>
                <a:lnTo>
                  <a:pt x="0" y="817563"/>
                </a:lnTo>
                <a:lnTo>
                  <a:pt x="0" y="0"/>
                </a:lnTo>
                <a:close/>
              </a:path>
            </a:pathLst>
          </a:custGeom>
          <a:solidFill>
            <a:srgbClr val="C8A876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606808235" name="Text 28"/>
          <p:cNvSpPr/>
          <p:nvPr/>
        </p:nvSpPr>
        <p:spPr bwMode="auto">
          <a:xfrm>
            <a:off x="672041" y="5236768"/>
            <a:ext cx="7564438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40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创意改造废旧物料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418484158" name="Text 29"/>
          <p:cNvSpPr/>
          <p:nvPr/>
        </p:nvSpPr>
        <p:spPr bwMode="auto">
          <a:xfrm flipH="0" flipV="0">
            <a:off x="672040" y="5522517"/>
            <a:ext cx="7548562" cy="50573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5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将废旧花架、骨架重新设计制作成新的装饰。</a:t>
            </a:r>
            <a:r>
              <a:rPr lang="en-US" sz="125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用创意赋予废旧物料新生命</a:t>
            </a:r>
            <a:r>
              <a:rPr lang="en-US" sz="125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，既节约成本又环保，还能展现企业的创新能力。</a:t>
            </a:r>
            <a:endParaRPr sz="1250">
              <a:latin typeface="宋体"/>
              <a:cs typeface="宋体"/>
            </a:endParaRPr>
          </a:p>
        </p:txBody>
      </p:sp>
      <p:sp>
        <p:nvSpPr>
          <p:cNvPr id="2078556017" name="Shape 30"/>
          <p:cNvSpPr/>
          <p:nvPr/>
        </p:nvSpPr>
        <p:spPr bwMode="auto">
          <a:xfrm flipH="0" flipV="0">
            <a:off x="674686" y="6062267"/>
            <a:ext cx="928688" cy="264205"/>
          </a:xfrm>
          <a:custGeom>
            <a:avLst/>
            <a:gdLst/>
            <a:ahLst/>
            <a:cxnLst/>
            <a:rect l="l" t="t" r="r" b="b"/>
            <a:pathLst>
              <a:path w="576792" h="227542" fill="norm" stroke="1" extrusionOk="0">
                <a:moveTo>
                  <a:pt x="113771" y="0"/>
                </a:moveTo>
                <a:lnTo>
                  <a:pt x="463021" y="0"/>
                </a:lnTo>
                <a:cubicBezTo>
                  <a:pt x="525855" y="0"/>
                  <a:pt x="576792" y="50937"/>
                  <a:pt x="576792" y="113771"/>
                </a:cubicBezTo>
                <a:lnTo>
                  <a:pt x="576792" y="113771"/>
                </a:lnTo>
                <a:cubicBezTo>
                  <a:pt x="576792" y="176605"/>
                  <a:pt x="525855" y="227542"/>
                  <a:pt x="463021" y="227542"/>
                </a:cubicBezTo>
                <a:lnTo>
                  <a:pt x="113771" y="227542"/>
                </a:lnTo>
                <a:cubicBezTo>
                  <a:pt x="50937" y="227542"/>
                  <a:pt x="0" y="176605"/>
                  <a:pt x="0" y="113771"/>
                </a:cubicBezTo>
                <a:lnTo>
                  <a:pt x="0" y="113771"/>
                </a:lnTo>
                <a:cubicBezTo>
                  <a:pt x="0" y="50937"/>
                  <a:pt x="50937" y="0"/>
                  <a:pt x="113771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8467">
            <a:solidFill>
              <a:srgbClr val="C8A876">
                <a:alpha val="40000"/>
              </a:srgbClr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481980501" name="Text 31"/>
          <p:cNvSpPr/>
          <p:nvPr/>
        </p:nvSpPr>
        <p:spPr bwMode="auto">
          <a:xfrm flipH="0" flipV="0">
            <a:off x="758875" y="6083246"/>
            <a:ext cx="895202" cy="222249"/>
          </a:xfrm>
          <a:prstGeom prst="rect">
            <a:avLst/>
          </a:prstGeom>
          <a:noFill/>
          <a:ln/>
        </p:spPr>
        <p:txBody>
          <a:bodyPr wrap="square" lIns="63499" tIns="31749" rIns="63499" bIns="31749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200">
                <a:solidFill>
                  <a:srgbClr val="C8A876"/>
                </a:solidFill>
                <a:latin typeface="宋体"/>
                <a:ea typeface="宋体"/>
                <a:cs typeface="宋体"/>
              </a:rPr>
              <a:t>旧架改造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309177191" name="Shape 32"/>
          <p:cNvSpPr/>
          <p:nvPr/>
        </p:nvSpPr>
        <p:spPr bwMode="auto">
          <a:xfrm flipH="0" flipV="0">
            <a:off x="1694466" y="6062267"/>
            <a:ext cx="928688" cy="264205"/>
          </a:xfrm>
          <a:custGeom>
            <a:avLst/>
            <a:gdLst/>
            <a:ahLst/>
            <a:cxnLst/>
            <a:rect l="l" t="t" r="r" b="b"/>
            <a:pathLst>
              <a:path w="576792" h="227542" fill="norm" stroke="1" extrusionOk="0">
                <a:moveTo>
                  <a:pt x="113771" y="0"/>
                </a:moveTo>
                <a:lnTo>
                  <a:pt x="463021" y="0"/>
                </a:lnTo>
                <a:cubicBezTo>
                  <a:pt x="525855" y="0"/>
                  <a:pt x="576792" y="50937"/>
                  <a:pt x="576792" y="113771"/>
                </a:cubicBezTo>
                <a:lnTo>
                  <a:pt x="576792" y="113771"/>
                </a:lnTo>
                <a:cubicBezTo>
                  <a:pt x="576792" y="176605"/>
                  <a:pt x="525855" y="227542"/>
                  <a:pt x="463021" y="227542"/>
                </a:cubicBezTo>
                <a:lnTo>
                  <a:pt x="113771" y="227542"/>
                </a:lnTo>
                <a:cubicBezTo>
                  <a:pt x="50937" y="227542"/>
                  <a:pt x="0" y="176605"/>
                  <a:pt x="0" y="113771"/>
                </a:cubicBezTo>
                <a:lnTo>
                  <a:pt x="0" y="113771"/>
                </a:lnTo>
                <a:cubicBezTo>
                  <a:pt x="0" y="50937"/>
                  <a:pt x="50937" y="0"/>
                  <a:pt x="113771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8467">
            <a:solidFill>
              <a:srgbClr val="C8A876">
                <a:alpha val="40000"/>
              </a:srgbClr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149089914" name="Text 33"/>
          <p:cNvSpPr/>
          <p:nvPr/>
        </p:nvSpPr>
        <p:spPr bwMode="auto">
          <a:xfrm flipH="0" flipV="0">
            <a:off x="1782048" y="6073427"/>
            <a:ext cx="895202" cy="222249"/>
          </a:xfrm>
          <a:prstGeom prst="rect">
            <a:avLst/>
          </a:prstGeom>
          <a:noFill/>
          <a:ln/>
        </p:spPr>
        <p:txBody>
          <a:bodyPr wrap="square" lIns="63499" tIns="31749" rIns="63499" bIns="31749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200">
                <a:solidFill>
                  <a:srgbClr val="C8A876"/>
                </a:solidFill>
                <a:latin typeface="宋体"/>
                <a:ea typeface="宋体"/>
                <a:cs typeface="宋体"/>
              </a:rPr>
              <a:t>创意重塑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1686225342" name="Shape 34"/>
          <p:cNvSpPr/>
          <p:nvPr/>
        </p:nvSpPr>
        <p:spPr bwMode="auto">
          <a:xfrm flipH="0" flipV="0">
            <a:off x="2714245" y="6062267"/>
            <a:ext cx="928688" cy="264205"/>
          </a:xfrm>
          <a:custGeom>
            <a:avLst/>
            <a:gdLst/>
            <a:ahLst/>
            <a:cxnLst/>
            <a:rect l="l" t="t" r="r" b="b"/>
            <a:pathLst>
              <a:path w="576792" h="227542" fill="norm" stroke="1" extrusionOk="0">
                <a:moveTo>
                  <a:pt x="113771" y="0"/>
                </a:moveTo>
                <a:lnTo>
                  <a:pt x="463021" y="0"/>
                </a:lnTo>
                <a:cubicBezTo>
                  <a:pt x="525855" y="0"/>
                  <a:pt x="576792" y="50937"/>
                  <a:pt x="576792" y="113771"/>
                </a:cubicBezTo>
                <a:lnTo>
                  <a:pt x="576792" y="113771"/>
                </a:lnTo>
                <a:cubicBezTo>
                  <a:pt x="576792" y="176605"/>
                  <a:pt x="525855" y="227542"/>
                  <a:pt x="463021" y="227542"/>
                </a:cubicBezTo>
                <a:lnTo>
                  <a:pt x="113771" y="227542"/>
                </a:lnTo>
                <a:cubicBezTo>
                  <a:pt x="50937" y="227542"/>
                  <a:pt x="0" y="176605"/>
                  <a:pt x="0" y="113771"/>
                </a:cubicBezTo>
                <a:lnTo>
                  <a:pt x="0" y="113771"/>
                </a:lnTo>
                <a:cubicBezTo>
                  <a:pt x="0" y="50937"/>
                  <a:pt x="50937" y="0"/>
                  <a:pt x="113771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8467">
            <a:solidFill>
              <a:srgbClr val="C8A876">
                <a:alpha val="40000"/>
              </a:srgbClr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750810516" name="Text 35"/>
          <p:cNvSpPr/>
          <p:nvPr/>
        </p:nvSpPr>
        <p:spPr bwMode="auto">
          <a:xfrm flipH="0" flipV="0">
            <a:off x="2815767" y="6083246"/>
            <a:ext cx="895202" cy="222249"/>
          </a:xfrm>
          <a:prstGeom prst="rect">
            <a:avLst/>
          </a:prstGeom>
          <a:noFill/>
          <a:ln/>
        </p:spPr>
        <p:txBody>
          <a:bodyPr wrap="square" lIns="63499" tIns="31749" rIns="63499" bIns="31749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200">
                <a:solidFill>
                  <a:srgbClr val="C8A876"/>
                </a:solidFill>
                <a:latin typeface="宋体"/>
                <a:ea typeface="宋体"/>
                <a:cs typeface="宋体"/>
              </a:rPr>
              <a:t>艺术再生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586313840" name="Shape 36"/>
          <p:cNvSpPr/>
          <p:nvPr/>
        </p:nvSpPr>
        <p:spPr bwMode="auto">
          <a:xfrm flipH="0" flipV="0">
            <a:off x="8543395" y="79006"/>
            <a:ext cx="3331103" cy="3799513"/>
          </a:xfrm>
          <a:custGeom>
            <a:avLst/>
            <a:gdLst/>
            <a:ahLst/>
            <a:cxnLst/>
            <a:rect l="l" t="t" r="r" b="b"/>
            <a:pathLst>
              <a:path w="3331104" h="3989917" fill="norm" stroke="1" extrusionOk="0">
                <a:moveTo>
                  <a:pt x="127015" y="0"/>
                </a:moveTo>
                <a:lnTo>
                  <a:pt x="3204089" y="0"/>
                </a:lnTo>
                <a:cubicBezTo>
                  <a:pt x="3274238" y="0"/>
                  <a:pt x="3331104" y="56867"/>
                  <a:pt x="3331104" y="127015"/>
                </a:cubicBezTo>
                <a:lnTo>
                  <a:pt x="3331104" y="3862902"/>
                </a:lnTo>
                <a:cubicBezTo>
                  <a:pt x="3331104" y="3933050"/>
                  <a:pt x="3274238" y="3989917"/>
                  <a:pt x="3204089" y="3989917"/>
                </a:cubicBezTo>
                <a:lnTo>
                  <a:pt x="127015" y="3989917"/>
                </a:lnTo>
                <a:cubicBezTo>
                  <a:pt x="56867" y="3989917"/>
                  <a:pt x="0" y="3933050"/>
                  <a:pt x="0" y="3862902"/>
                </a:cubicBezTo>
                <a:lnTo>
                  <a:pt x="0" y="127015"/>
                </a:lnTo>
                <a:cubicBezTo>
                  <a:pt x="0" y="56914"/>
                  <a:pt x="56914" y="0"/>
                  <a:pt x="127015" y="0"/>
                </a:cubicBezTo>
                <a:close/>
              </a:path>
            </a:pathLst>
          </a:custGeom>
          <a:solidFill>
            <a:srgbClr val="BFBFBF">
              <a:alpha val="15000"/>
            </a:srgbClr>
          </a:solidFill>
          <a:ln w="8467">
            <a:solidFill>
              <a:srgbClr val="C8A876">
                <a:alpha val="30192"/>
              </a:srgbClr>
            </a:solidFill>
            <a:prstDash val="solid"/>
          </a:ln>
        </p:spPr>
      </p:sp>
      <p:sp>
        <p:nvSpPr>
          <p:cNvPr id="1950244284" name="Shape 37"/>
          <p:cNvSpPr/>
          <p:nvPr/>
        </p:nvSpPr>
        <p:spPr bwMode="auto">
          <a:xfrm>
            <a:off x="8736541" y="272154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 fill="norm" stroke="1" extrusionOk="0">
                <a:moveTo>
                  <a:pt x="63501" y="0"/>
                </a:moveTo>
                <a:lnTo>
                  <a:pt x="317499" y="0"/>
                </a:lnTo>
                <a:cubicBezTo>
                  <a:pt x="352546" y="0"/>
                  <a:pt x="381000" y="28454"/>
                  <a:pt x="381000" y="63501"/>
                </a:cubicBezTo>
                <a:lnTo>
                  <a:pt x="381000" y="317499"/>
                </a:lnTo>
                <a:cubicBezTo>
                  <a:pt x="381000" y="352546"/>
                  <a:pt x="352546" y="381000"/>
                  <a:pt x="317499" y="381000"/>
                </a:cubicBezTo>
                <a:lnTo>
                  <a:pt x="63501" y="381000"/>
                </a:lnTo>
                <a:cubicBezTo>
                  <a:pt x="28454" y="381000"/>
                  <a:pt x="0" y="352546"/>
                  <a:pt x="0" y="317499"/>
                </a:cubicBezTo>
                <a:lnTo>
                  <a:pt x="0" y="63501"/>
                </a:lnTo>
                <a:cubicBezTo>
                  <a:pt x="0" y="28454"/>
                  <a:pt x="28454" y="0"/>
                  <a:pt x="63501" y="0"/>
                </a:cubicBezTo>
                <a:close/>
              </a:path>
            </a:pathLst>
          </a:custGeom>
          <a:solidFill>
            <a:srgbClr val="C8A876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577178695" name="Shape 38"/>
          <p:cNvSpPr/>
          <p:nvPr/>
        </p:nvSpPr>
        <p:spPr bwMode="auto">
          <a:xfrm>
            <a:off x="8855604" y="367404"/>
            <a:ext cx="142875" cy="190500"/>
          </a:xfrm>
          <a:custGeom>
            <a:avLst/>
            <a:gdLst/>
            <a:ahLst/>
            <a:cxnLst/>
            <a:rect l="l" t="t" r="r" b="b"/>
            <a:pathLst>
              <a:path w="142875" h="190500" fill="norm" stroke="1" extrusionOk="0">
                <a:moveTo>
                  <a:pt x="108979" y="142875"/>
                </a:moveTo>
                <a:cubicBezTo>
                  <a:pt x="111696" y="134578"/>
                  <a:pt x="117128" y="127062"/>
                  <a:pt x="123267" y="120588"/>
                </a:cubicBezTo>
                <a:cubicBezTo>
                  <a:pt x="135434" y="107789"/>
                  <a:pt x="142875" y="90488"/>
                  <a:pt x="142875" y="71438"/>
                </a:cubicBezTo>
                <a:cubicBezTo>
                  <a:pt x="142875" y="31998"/>
                  <a:pt x="110877" y="0"/>
                  <a:pt x="71437" y="0"/>
                </a:cubicBezTo>
                <a:cubicBezTo>
                  <a:pt x="31998" y="0"/>
                  <a:pt x="0" y="31998"/>
                  <a:pt x="0" y="71438"/>
                </a:cubicBezTo>
                <a:cubicBezTo>
                  <a:pt x="0" y="90488"/>
                  <a:pt x="7441" y="107789"/>
                  <a:pt x="19608" y="120588"/>
                </a:cubicBezTo>
                <a:cubicBezTo>
                  <a:pt x="25747" y="127062"/>
                  <a:pt x="31217" y="134578"/>
                  <a:pt x="33896" y="142875"/>
                </a:cubicBezTo>
                <a:lnTo>
                  <a:pt x="108942" y="142875"/>
                </a:lnTo>
                <a:close/>
                <a:moveTo>
                  <a:pt x="107156" y="160734"/>
                </a:moveTo>
                <a:lnTo>
                  <a:pt x="35719" y="160734"/>
                </a:lnTo>
                <a:lnTo>
                  <a:pt x="35719" y="166688"/>
                </a:lnTo>
                <a:cubicBezTo>
                  <a:pt x="35719" y="183133"/>
                  <a:pt x="49039" y="196453"/>
                  <a:pt x="65484" y="196453"/>
                </a:cubicBezTo>
                <a:lnTo>
                  <a:pt x="77391" y="196453"/>
                </a:lnTo>
                <a:cubicBezTo>
                  <a:pt x="93836" y="196453"/>
                  <a:pt x="107156" y="183133"/>
                  <a:pt x="107156" y="166688"/>
                </a:cubicBezTo>
                <a:lnTo>
                  <a:pt x="107156" y="160734"/>
                </a:lnTo>
                <a:close/>
                <a:moveTo>
                  <a:pt x="68461" y="41672"/>
                </a:moveTo>
                <a:cubicBezTo>
                  <a:pt x="53653" y="41672"/>
                  <a:pt x="41672" y="53653"/>
                  <a:pt x="41672" y="68461"/>
                </a:cubicBezTo>
                <a:cubicBezTo>
                  <a:pt x="41672" y="73409"/>
                  <a:pt x="37691" y="77391"/>
                  <a:pt x="32742" y="77391"/>
                </a:cubicBezTo>
                <a:cubicBezTo>
                  <a:pt x="27794" y="77391"/>
                  <a:pt x="23812" y="73409"/>
                  <a:pt x="23812" y="68461"/>
                </a:cubicBezTo>
                <a:cubicBezTo>
                  <a:pt x="23812" y="43793"/>
                  <a:pt x="43793" y="23812"/>
                  <a:pt x="68461" y="23812"/>
                </a:cubicBezTo>
                <a:cubicBezTo>
                  <a:pt x="73409" y="23812"/>
                  <a:pt x="77391" y="27794"/>
                  <a:pt x="77391" y="32742"/>
                </a:cubicBezTo>
                <a:cubicBezTo>
                  <a:pt x="77391" y="37691"/>
                  <a:pt x="73409" y="41672"/>
                  <a:pt x="68461" y="41672"/>
                </a:cubicBezTo>
                <a:close/>
              </a:path>
            </a:pathLst>
          </a:custGeom>
          <a:solidFill>
            <a:srgbClr val="1A1A1A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85166608" name="Text 39"/>
          <p:cNvSpPr/>
          <p:nvPr/>
        </p:nvSpPr>
        <p:spPr bwMode="auto">
          <a:xfrm>
            <a:off x="9212791" y="335654"/>
            <a:ext cx="123825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  <a:defRPr/>
            </a:pPr>
            <a:r>
              <a:rPr lang="en-US" sz="1500" b="1">
                <a:solidFill>
                  <a:srgbClr val="EAE3D9"/>
                </a:solidFill>
                <a:latin typeface="宋体"/>
                <a:ea typeface="宋体"/>
                <a:cs typeface="宋体"/>
              </a:rPr>
              <a:t>精心设计策略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1580265428" name="Shape 40"/>
          <p:cNvSpPr/>
          <p:nvPr/>
        </p:nvSpPr>
        <p:spPr bwMode="auto">
          <a:xfrm>
            <a:off x="8752416" y="811903"/>
            <a:ext cx="31750" cy="904875"/>
          </a:xfrm>
          <a:custGeom>
            <a:avLst/>
            <a:gdLst/>
            <a:ahLst/>
            <a:cxnLst/>
            <a:rect l="l" t="t" r="r" b="b"/>
            <a:pathLst>
              <a:path w="31750" h="904875" fill="norm" stroke="1" extrusionOk="0">
                <a:moveTo>
                  <a:pt x="0" y="0"/>
                </a:moveTo>
                <a:lnTo>
                  <a:pt x="31750" y="0"/>
                </a:lnTo>
                <a:lnTo>
                  <a:pt x="31750" y="904875"/>
                </a:lnTo>
                <a:lnTo>
                  <a:pt x="0" y="904875"/>
                </a:lnTo>
                <a:lnTo>
                  <a:pt x="0" y="0"/>
                </a:lnTo>
                <a:close/>
              </a:path>
            </a:pathLst>
          </a:custGeom>
          <a:solidFill>
            <a:srgbClr val="A42A28"/>
          </a:solidFill>
          <a:ln/>
        </p:spPr>
        <p:txBody>
          <a:bodyPr anchor="ctr"/>
          <a:p>
            <a:pPr algn="ctr">
              <a:defRPr/>
            </a:pPr>
            <a:endParaRPr sz="1200">
              <a:latin typeface="宋体"/>
              <a:cs typeface="宋体"/>
            </a:endParaRPr>
          </a:p>
        </p:txBody>
      </p:sp>
      <p:sp>
        <p:nvSpPr>
          <p:cNvPr id="966996303" name="Text 41"/>
          <p:cNvSpPr/>
          <p:nvPr/>
        </p:nvSpPr>
        <p:spPr bwMode="auto">
          <a:xfrm>
            <a:off x="8895290" y="777885"/>
            <a:ext cx="2857500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20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位置布局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1491265274" name="Text 42"/>
          <p:cNvSpPr/>
          <p:nvPr/>
        </p:nvSpPr>
        <p:spPr bwMode="auto">
          <a:xfrm>
            <a:off x="8895290" y="1063635"/>
            <a:ext cx="2849563" cy="6191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重点打造主要路段和节点，在人流密集区域营造浓厚节庆氛围，其他区域适度点缀，实现"出彩出色"又节约成本。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2038017227" name="Shape 43"/>
          <p:cNvSpPr/>
          <p:nvPr/>
        </p:nvSpPr>
        <p:spPr bwMode="auto">
          <a:xfrm>
            <a:off x="8752415" y="1846046"/>
            <a:ext cx="31750" cy="904875"/>
          </a:xfrm>
          <a:custGeom>
            <a:avLst/>
            <a:gdLst/>
            <a:ahLst/>
            <a:cxnLst/>
            <a:rect l="l" t="t" r="r" b="b"/>
            <a:pathLst>
              <a:path w="31750" h="904875" fill="norm" stroke="1" extrusionOk="0">
                <a:moveTo>
                  <a:pt x="0" y="0"/>
                </a:moveTo>
                <a:lnTo>
                  <a:pt x="31750" y="0"/>
                </a:lnTo>
                <a:lnTo>
                  <a:pt x="31750" y="904875"/>
                </a:lnTo>
                <a:lnTo>
                  <a:pt x="0" y="904875"/>
                </a:lnTo>
                <a:lnTo>
                  <a:pt x="0" y="0"/>
                </a:lnTo>
                <a:close/>
              </a:path>
            </a:pathLst>
          </a:custGeom>
          <a:solidFill>
            <a:srgbClr val="C8A876"/>
          </a:solidFill>
          <a:ln/>
        </p:spPr>
        <p:txBody>
          <a:bodyPr anchor="ctr"/>
          <a:p>
            <a:pPr algn="ctr">
              <a:defRPr/>
            </a:pPr>
            <a:endParaRPr sz="1200">
              <a:latin typeface="宋体"/>
              <a:cs typeface="宋体"/>
            </a:endParaRPr>
          </a:p>
        </p:txBody>
      </p:sp>
      <p:sp>
        <p:nvSpPr>
          <p:cNvPr id="1114480196" name="Text 44"/>
          <p:cNvSpPr/>
          <p:nvPr/>
        </p:nvSpPr>
        <p:spPr bwMode="auto">
          <a:xfrm>
            <a:off x="8895290" y="1812028"/>
            <a:ext cx="2857500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20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元素搭配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237557485" name="Text 45"/>
          <p:cNvSpPr/>
          <p:nvPr/>
        </p:nvSpPr>
        <p:spPr bwMode="auto">
          <a:xfrm>
            <a:off x="8895290" y="2097778"/>
            <a:ext cx="2849563" cy="6191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灯笼、中国结、串灯、道旗等元素合理搭配，避免过度堆砌。通过色彩、材质、造型的协调统一，提升整体美感。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224637741" name="Shape 46"/>
          <p:cNvSpPr/>
          <p:nvPr/>
        </p:nvSpPr>
        <p:spPr bwMode="auto">
          <a:xfrm>
            <a:off x="8752415" y="2880189"/>
            <a:ext cx="31750" cy="904875"/>
          </a:xfrm>
          <a:custGeom>
            <a:avLst/>
            <a:gdLst/>
            <a:ahLst/>
            <a:cxnLst/>
            <a:rect l="l" t="t" r="r" b="b"/>
            <a:pathLst>
              <a:path w="31750" h="904875" fill="norm" stroke="1" extrusionOk="0">
                <a:moveTo>
                  <a:pt x="0" y="0"/>
                </a:moveTo>
                <a:lnTo>
                  <a:pt x="31750" y="0"/>
                </a:lnTo>
                <a:lnTo>
                  <a:pt x="31750" y="904875"/>
                </a:lnTo>
                <a:lnTo>
                  <a:pt x="0" y="904875"/>
                </a:lnTo>
                <a:lnTo>
                  <a:pt x="0" y="0"/>
                </a:lnTo>
                <a:close/>
              </a:path>
            </a:pathLst>
          </a:custGeom>
          <a:solidFill>
            <a:srgbClr val="A42A28"/>
          </a:solidFill>
          <a:ln/>
        </p:spPr>
        <p:txBody>
          <a:bodyPr anchor="ctr"/>
          <a:p>
            <a:pPr algn="ctr">
              <a:defRPr/>
            </a:pPr>
            <a:endParaRPr sz="1200">
              <a:latin typeface="宋体"/>
              <a:cs typeface="宋体"/>
            </a:endParaRPr>
          </a:p>
        </p:txBody>
      </p:sp>
      <p:sp>
        <p:nvSpPr>
          <p:cNvPr id="319999461" name="Text 47"/>
          <p:cNvSpPr/>
          <p:nvPr/>
        </p:nvSpPr>
        <p:spPr bwMode="auto">
          <a:xfrm>
            <a:off x="8895290" y="2846171"/>
            <a:ext cx="2857500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20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灯光烘托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363402848" name="Text 48"/>
          <p:cNvSpPr/>
          <p:nvPr/>
        </p:nvSpPr>
        <p:spPr bwMode="auto">
          <a:xfrm>
            <a:off x="8895290" y="3131921"/>
            <a:ext cx="2849563" cy="6191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充分利用灯光效果，在夜晚营造出流光溢彩的视觉效果。LED灯串、投光灯、灯笼等元素组合，打造层次丰富的光影空间。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1054337410" name="Shape 49"/>
          <p:cNvSpPr/>
          <p:nvPr/>
        </p:nvSpPr>
        <p:spPr bwMode="auto">
          <a:xfrm flipH="0" flipV="0">
            <a:off x="8543394" y="3930467"/>
            <a:ext cx="3331102" cy="2821430"/>
          </a:xfrm>
          <a:custGeom>
            <a:avLst/>
            <a:gdLst/>
            <a:ahLst/>
            <a:cxnLst/>
            <a:rect l="l" t="t" r="r" b="b"/>
            <a:pathLst>
              <a:path w="3331104" h="3989917" fill="norm" stroke="1" extrusionOk="0">
                <a:moveTo>
                  <a:pt x="127015" y="0"/>
                </a:moveTo>
                <a:lnTo>
                  <a:pt x="3204089" y="0"/>
                </a:lnTo>
                <a:cubicBezTo>
                  <a:pt x="3274238" y="0"/>
                  <a:pt x="3331104" y="56867"/>
                  <a:pt x="3331104" y="127015"/>
                </a:cubicBezTo>
                <a:lnTo>
                  <a:pt x="3331104" y="3862902"/>
                </a:lnTo>
                <a:cubicBezTo>
                  <a:pt x="3331104" y="3933050"/>
                  <a:pt x="3274238" y="3989917"/>
                  <a:pt x="3204089" y="3989917"/>
                </a:cubicBezTo>
                <a:lnTo>
                  <a:pt x="127015" y="3989917"/>
                </a:lnTo>
                <a:cubicBezTo>
                  <a:pt x="56867" y="3989917"/>
                  <a:pt x="0" y="3933050"/>
                  <a:pt x="0" y="3862902"/>
                </a:cubicBezTo>
                <a:lnTo>
                  <a:pt x="0" y="127015"/>
                </a:lnTo>
                <a:cubicBezTo>
                  <a:pt x="0" y="56914"/>
                  <a:pt x="56914" y="0"/>
                  <a:pt x="127015" y="0"/>
                </a:cubicBezTo>
                <a:close/>
              </a:path>
            </a:pathLst>
          </a:custGeom>
          <a:solidFill>
            <a:srgbClr val="4A676B">
              <a:alpha val="40000"/>
            </a:srgbClr>
          </a:solidFill>
          <a:ln w="8467">
            <a:solidFill>
              <a:srgbClr val="C8A876">
                <a:alpha val="30192"/>
              </a:srgbClr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003277362" name="Shape 50"/>
          <p:cNvSpPr/>
          <p:nvPr/>
        </p:nvSpPr>
        <p:spPr bwMode="auto">
          <a:xfrm>
            <a:off x="8736540" y="4063331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 fill="norm" stroke="1" extrusionOk="0">
                <a:moveTo>
                  <a:pt x="63501" y="0"/>
                </a:moveTo>
                <a:lnTo>
                  <a:pt x="317499" y="0"/>
                </a:lnTo>
                <a:cubicBezTo>
                  <a:pt x="352546" y="0"/>
                  <a:pt x="381000" y="28454"/>
                  <a:pt x="381000" y="63501"/>
                </a:cubicBezTo>
                <a:lnTo>
                  <a:pt x="381000" y="317499"/>
                </a:lnTo>
                <a:cubicBezTo>
                  <a:pt x="381000" y="352546"/>
                  <a:pt x="352546" y="381000"/>
                  <a:pt x="317499" y="381000"/>
                </a:cubicBezTo>
                <a:lnTo>
                  <a:pt x="63501" y="381000"/>
                </a:lnTo>
                <a:cubicBezTo>
                  <a:pt x="28454" y="381000"/>
                  <a:pt x="0" y="352546"/>
                  <a:pt x="0" y="317499"/>
                </a:cubicBezTo>
                <a:lnTo>
                  <a:pt x="0" y="63501"/>
                </a:lnTo>
                <a:cubicBezTo>
                  <a:pt x="0" y="28454"/>
                  <a:pt x="28454" y="0"/>
                  <a:pt x="63501" y="0"/>
                </a:cubicBezTo>
                <a:close/>
              </a:path>
            </a:pathLst>
          </a:custGeom>
          <a:solidFill>
            <a:srgbClr val="A42A28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248021034" name="Shape 51"/>
          <p:cNvSpPr/>
          <p:nvPr/>
        </p:nvSpPr>
        <p:spPr bwMode="auto">
          <a:xfrm>
            <a:off x="8831790" y="4158581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 fill="norm" stroke="1" extrusionOk="0">
                <a:moveTo>
                  <a:pt x="23812" y="23812"/>
                </a:moveTo>
                <a:cubicBezTo>
                  <a:pt x="23812" y="17227"/>
                  <a:pt x="18492" y="11906"/>
                  <a:pt x="11906" y="11906"/>
                </a:cubicBezTo>
                <a:cubicBezTo>
                  <a:pt x="5321" y="11906"/>
                  <a:pt x="0" y="17227"/>
                  <a:pt x="0" y="23812"/>
                </a:cubicBezTo>
                <a:lnTo>
                  <a:pt x="0" y="148828"/>
                </a:lnTo>
                <a:cubicBezTo>
                  <a:pt x="0" y="165274"/>
                  <a:pt x="13320" y="178594"/>
                  <a:pt x="29766" y="178594"/>
                </a:cubicBezTo>
                <a:lnTo>
                  <a:pt x="178594" y="178594"/>
                </a:lnTo>
                <a:cubicBezTo>
                  <a:pt x="185179" y="178594"/>
                  <a:pt x="190500" y="173273"/>
                  <a:pt x="190500" y="166688"/>
                </a:cubicBezTo>
                <a:cubicBezTo>
                  <a:pt x="190500" y="160102"/>
                  <a:pt x="185179" y="154781"/>
                  <a:pt x="178594" y="154781"/>
                </a:cubicBezTo>
                <a:lnTo>
                  <a:pt x="29766" y="154781"/>
                </a:lnTo>
                <a:cubicBezTo>
                  <a:pt x="26491" y="154781"/>
                  <a:pt x="23812" y="152102"/>
                  <a:pt x="23812" y="148828"/>
                </a:cubicBezTo>
                <a:lnTo>
                  <a:pt x="23812" y="23812"/>
                </a:lnTo>
                <a:close/>
                <a:moveTo>
                  <a:pt x="175096" y="56034"/>
                </a:moveTo>
                <a:cubicBezTo>
                  <a:pt x="179747" y="51383"/>
                  <a:pt x="179747" y="43830"/>
                  <a:pt x="175096" y="39179"/>
                </a:cubicBezTo>
                <a:cubicBezTo>
                  <a:pt x="170445" y="34528"/>
                  <a:pt x="162892" y="34528"/>
                  <a:pt x="158242" y="39179"/>
                </a:cubicBezTo>
                <a:lnTo>
                  <a:pt x="119063" y="78395"/>
                </a:lnTo>
                <a:lnTo>
                  <a:pt x="97706" y="57076"/>
                </a:lnTo>
                <a:cubicBezTo>
                  <a:pt x="93055" y="52425"/>
                  <a:pt x="85502" y="52425"/>
                  <a:pt x="80851" y="57076"/>
                </a:cubicBezTo>
                <a:lnTo>
                  <a:pt x="45132" y="92794"/>
                </a:lnTo>
                <a:cubicBezTo>
                  <a:pt x="40481" y="97445"/>
                  <a:pt x="40481" y="104998"/>
                  <a:pt x="45132" y="109649"/>
                </a:cubicBezTo>
                <a:cubicBezTo>
                  <a:pt x="49783" y="114300"/>
                  <a:pt x="57336" y="114300"/>
                  <a:pt x="61987" y="109649"/>
                </a:cubicBezTo>
                <a:lnTo>
                  <a:pt x="89297" y="82339"/>
                </a:lnTo>
                <a:lnTo>
                  <a:pt x="110654" y="103696"/>
                </a:lnTo>
                <a:cubicBezTo>
                  <a:pt x="115305" y="108347"/>
                  <a:pt x="122858" y="108347"/>
                  <a:pt x="127508" y="103696"/>
                </a:cubicBezTo>
                <a:lnTo>
                  <a:pt x="175133" y="56071"/>
                </a:lnTo>
                <a:close/>
              </a:path>
            </a:pathLst>
          </a:custGeom>
          <a:solidFill>
            <a:srgbClr val="EAE3D9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499022563" name="Text 52"/>
          <p:cNvSpPr/>
          <p:nvPr/>
        </p:nvSpPr>
        <p:spPr bwMode="auto">
          <a:xfrm>
            <a:off x="9212790" y="4126830"/>
            <a:ext cx="123825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  <a:defRPr/>
            </a:pPr>
            <a:r>
              <a:rPr lang="en-US" sz="1500" b="1">
                <a:solidFill>
                  <a:srgbClr val="EAE3D9"/>
                </a:solidFill>
                <a:latin typeface="宋体"/>
                <a:ea typeface="宋体"/>
                <a:cs typeface="宋体"/>
              </a:rPr>
              <a:t>成本节约数据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1689018867" name="Shape 53"/>
          <p:cNvSpPr/>
          <p:nvPr/>
        </p:nvSpPr>
        <p:spPr bwMode="auto">
          <a:xfrm flipH="0" flipV="0">
            <a:off x="8739185" y="4605725"/>
            <a:ext cx="2934227" cy="1039823"/>
          </a:xfrm>
          <a:custGeom>
            <a:avLst/>
            <a:gdLst/>
            <a:ahLst/>
            <a:cxnLst/>
            <a:rect l="l" t="t" r="r" b="b"/>
            <a:pathLst>
              <a:path w="2934229" h="1092729" fill="norm" stroke="1" extrusionOk="0">
                <a:moveTo>
                  <a:pt x="95253" y="0"/>
                </a:moveTo>
                <a:lnTo>
                  <a:pt x="2838976" y="0"/>
                </a:lnTo>
                <a:cubicBezTo>
                  <a:pt x="2891583" y="0"/>
                  <a:pt x="2934229" y="42646"/>
                  <a:pt x="2934229" y="95253"/>
                </a:cubicBezTo>
                <a:lnTo>
                  <a:pt x="2934229" y="997476"/>
                </a:lnTo>
                <a:cubicBezTo>
                  <a:pt x="2934229" y="1050083"/>
                  <a:pt x="2891583" y="1092729"/>
                  <a:pt x="2838976" y="1092729"/>
                </a:cubicBezTo>
                <a:lnTo>
                  <a:pt x="95253" y="1092729"/>
                </a:lnTo>
                <a:cubicBezTo>
                  <a:pt x="42646" y="1092729"/>
                  <a:pt x="0" y="1050083"/>
                  <a:pt x="0" y="997476"/>
                </a:cubicBezTo>
                <a:lnTo>
                  <a:pt x="0" y="95253"/>
                </a:lnTo>
                <a:cubicBezTo>
                  <a:pt x="0" y="42682"/>
                  <a:pt x="42682" y="0"/>
                  <a:pt x="95253" y="0"/>
                </a:cubicBezTo>
                <a:close/>
              </a:path>
            </a:pathLst>
          </a:custGeom>
          <a:solidFill>
            <a:srgbClr val="BFBFBF">
              <a:alpha val="15000"/>
            </a:srgbClr>
          </a:solidFill>
          <a:ln w="8467">
            <a:solidFill>
              <a:srgbClr val="C8A876">
                <a:alpha val="20000"/>
              </a:srgbClr>
            </a:solidFill>
            <a:prstDash val="solid"/>
          </a:ln>
        </p:spPr>
        <p:txBody>
          <a:bodyPr anchor="ctr"/>
          <a:p>
            <a:pPr algn="ctr">
              <a:defRPr/>
            </a:pPr>
            <a:endParaRPr sz="1200">
              <a:latin typeface="宋体"/>
              <a:cs typeface="宋体"/>
            </a:endParaRPr>
          </a:p>
        </p:txBody>
      </p:sp>
      <p:sp>
        <p:nvSpPr>
          <p:cNvPr id="551385621" name="Text 54"/>
          <p:cNvSpPr/>
          <p:nvPr/>
        </p:nvSpPr>
        <p:spPr bwMode="auto">
          <a:xfrm flipH="0" flipV="0">
            <a:off x="8868834" y="4751241"/>
            <a:ext cx="963081" cy="1904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20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购买新装饰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1556208518" name="Text 55"/>
          <p:cNvSpPr/>
          <p:nvPr/>
        </p:nvSpPr>
        <p:spPr bwMode="auto">
          <a:xfrm>
            <a:off x="10949117" y="4735368"/>
            <a:ext cx="666750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20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600元/套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2101713849" name="Text 56"/>
          <p:cNvSpPr/>
          <p:nvPr/>
        </p:nvSpPr>
        <p:spPr bwMode="auto">
          <a:xfrm flipH="0" flipV="0">
            <a:off x="8868834" y="5036991"/>
            <a:ext cx="698499" cy="1904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20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利旧使用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1719860865" name="Text 57"/>
          <p:cNvSpPr/>
          <p:nvPr/>
        </p:nvSpPr>
        <p:spPr bwMode="auto">
          <a:xfrm>
            <a:off x="10949283" y="5021118"/>
            <a:ext cx="666750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20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300元/套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166376489" name="Shape 58"/>
          <p:cNvSpPr/>
          <p:nvPr/>
        </p:nvSpPr>
        <p:spPr bwMode="auto">
          <a:xfrm>
            <a:off x="8868834" y="5309514"/>
            <a:ext cx="2674938" cy="5292"/>
          </a:xfrm>
          <a:custGeom>
            <a:avLst/>
            <a:gdLst/>
            <a:ahLst/>
            <a:cxnLst/>
            <a:rect l="l" t="t" r="r" b="b"/>
            <a:pathLst>
              <a:path w="2674938" h="5292" fill="norm" stroke="1" extrusionOk="0">
                <a:moveTo>
                  <a:pt x="0" y="0"/>
                </a:moveTo>
                <a:lnTo>
                  <a:pt x="2674938" y="0"/>
                </a:lnTo>
                <a:lnTo>
                  <a:pt x="2674938" y="5292"/>
                </a:lnTo>
                <a:lnTo>
                  <a:pt x="0" y="5292"/>
                </a:lnTo>
                <a:lnTo>
                  <a:pt x="0" y="0"/>
                </a:lnTo>
                <a:close/>
              </a:path>
            </a:pathLst>
          </a:custGeom>
          <a:solidFill>
            <a:srgbClr val="C8A876">
              <a:alpha val="30192"/>
            </a:srgbClr>
          </a:solidFill>
          <a:ln/>
        </p:spPr>
        <p:txBody>
          <a:bodyPr anchor="ctr"/>
          <a:p>
            <a:pPr algn="ctr">
              <a:defRPr/>
            </a:pPr>
            <a:endParaRPr sz="1200">
              <a:latin typeface="宋体"/>
              <a:cs typeface="宋体"/>
            </a:endParaRPr>
          </a:p>
        </p:txBody>
      </p:sp>
      <p:sp>
        <p:nvSpPr>
          <p:cNvPr id="1221016675" name="Text 59"/>
          <p:cNvSpPr/>
          <p:nvPr/>
        </p:nvSpPr>
        <p:spPr bwMode="auto">
          <a:xfrm>
            <a:off x="8868834" y="5409678"/>
            <a:ext cx="2738437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200">
                <a:solidFill>
                  <a:srgbClr val="C8A876"/>
                </a:solidFill>
                <a:latin typeface="宋体"/>
                <a:ea typeface="宋体"/>
                <a:cs typeface="宋体"/>
              </a:rPr>
              <a:t>节约成本约50%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2048804780" name="Shape 60"/>
          <p:cNvSpPr/>
          <p:nvPr/>
        </p:nvSpPr>
        <p:spPr bwMode="auto">
          <a:xfrm>
            <a:off x="8739186" y="5736067"/>
            <a:ext cx="2934228" cy="878417"/>
          </a:xfrm>
          <a:custGeom>
            <a:avLst/>
            <a:gdLst/>
            <a:ahLst/>
            <a:cxnLst/>
            <a:rect l="l" t="t" r="r" b="b"/>
            <a:pathLst>
              <a:path w="2934229" h="878417" fill="norm" stroke="1" extrusionOk="0">
                <a:moveTo>
                  <a:pt x="95247" y="0"/>
                </a:moveTo>
                <a:lnTo>
                  <a:pt x="2838982" y="0"/>
                </a:lnTo>
                <a:cubicBezTo>
                  <a:pt x="2891586" y="0"/>
                  <a:pt x="2934229" y="42643"/>
                  <a:pt x="2934229" y="95247"/>
                </a:cubicBezTo>
                <a:lnTo>
                  <a:pt x="2934229" y="783170"/>
                </a:lnTo>
                <a:cubicBezTo>
                  <a:pt x="2934229" y="835773"/>
                  <a:pt x="2891586" y="878417"/>
                  <a:pt x="2838982" y="878417"/>
                </a:cubicBezTo>
                <a:lnTo>
                  <a:pt x="95247" y="878417"/>
                </a:lnTo>
                <a:cubicBezTo>
                  <a:pt x="42643" y="878417"/>
                  <a:pt x="0" y="835773"/>
                  <a:pt x="0" y="783170"/>
                </a:cubicBezTo>
                <a:lnTo>
                  <a:pt x="0" y="95247"/>
                </a:lnTo>
                <a:cubicBezTo>
                  <a:pt x="0" y="42643"/>
                  <a:pt x="42643" y="0"/>
                  <a:pt x="95247" y="0"/>
                </a:cubicBezTo>
                <a:close/>
              </a:path>
            </a:pathLst>
          </a:custGeom>
          <a:solidFill>
            <a:srgbClr val="BFBFBF">
              <a:alpha val="15000"/>
            </a:srgbClr>
          </a:solidFill>
          <a:ln w="8467">
            <a:solidFill>
              <a:srgbClr val="C8A876">
                <a:alpha val="20000"/>
              </a:srgbClr>
            </a:solidFill>
            <a:prstDash val="solid"/>
          </a:ln>
        </p:spPr>
        <p:txBody>
          <a:bodyPr anchor="ctr"/>
          <a:p>
            <a:pPr algn="ctr">
              <a:defRPr/>
            </a:pPr>
            <a:endParaRPr sz="1200">
              <a:latin typeface="宋体"/>
              <a:cs typeface="宋体"/>
            </a:endParaRPr>
          </a:p>
        </p:txBody>
      </p:sp>
      <p:sp>
        <p:nvSpPr>
          <p:cNvPr id="423186370" name="Text 61"/>
          <p:cNvSpPr/>
          <p:nvPr/>
        </p:nvSpPr>
        <p:spPr bwMode="auto">
          <a:xfrm>
            <a:off x="8868834" y="5865708"/>
            <a:ext cx="2738437" cy="6191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案例：</a:t>
            </a:r>
            <a:r>
              <a:rPr lang="en-US" sz="120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郑州市在春节氛围营造中，利用旧灯具9700多套，利旧率达80%-85%，既节能环保又出彩出色。</a:t>
            </a:r>
            <a:endParaRPr sz="1200">
              <a:latin typeface="宋体"/>
              <a:cs typeface="宋体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Slide 18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11671942" name="Shape 0"/>
          <p:cNvSpPr/>
          <p:nvPr/>
        </p:nvSpPr>
        <p:spPr bwMode="auto">
          <a:xfrm flipH="0" flipV="0">
            <a:off x="427764" y="455775"/>
            <a:ext cx="407823" cy="407823"/>
          </a:xfrm>
          <a:custGeom>
            <a:avLst/>
            <a:gdLst/>
            <a:ahLst/>
            <a:cxnLst/>
            <a:rect l="l" t="t" r="r" b="b"/>
            <a:pathLst>
              <a:path w="455776" h="455776" fill="norm" stroke="1" extrusionOk="0">
                <a:moveTo>
                  <a:pt x="227888" y="0"/>
                </a:moveTo>
                <a:lnTo>
                  <a:pt x="227888" y="0"/>
                </a:lnTo>
                <a:cubicBezTo>
                  <a:pt x="353663" y="0"/>
                  <a:pt x="455776" y="102113"/>
                  <a:pt x="455776" y="227888"/>
                </a:cubicBezTo>
                <a:lnTo>
                  <a:pt x="455776" y="227888"/>
                </a:lnTo>
                <a:cubicBezTo>
                  <a:pt x="455776" y="353663"/>
                  <a:pt x="353663" y="455776"/>
                  <a:pt x="227888" y="455776"/>
                </a:cubicBezTo>
                <a:lnTo>
                  <a:pt x="227888" y="455776"/>
                </a:lnTo>
                <a:cubicBezTo>
                  <a:pt x="102113" y="455776"/>
                  <a:pt x="0" y="353663"/>
                  <a:pt x="0" y="227888"/>
                </a:cubicBezTo>
                <a:lnTo>
                  <a:pt x="0" y="227888"/>
                </a:lnTo>
                <a:cubicBezTo>
                  <a:pt x="0" y="102113"/>
                  <a:pt x="102113" y="0"/>
                  <a:pt x="227888" y="0"/>
                </a:cubicBezTo>
                <a:close/>
              </a:path>
            </a:pathLst>
          </a:custGeom>
          <a:solidFill>
            <a:srgbClr val="A42A28"/>
          </a:solidFill>
          <a:ln/>
        </p:spPr>
      </p:sp>
      <p:sp>
        <p:nvSpPr>
          <p:cNvPr id="1369955067" name="Text 2"/>
          <p:cNvSpPr/>
          <p:nvPr/>
        </p:nvSpPr>
        <p:spPr bwMode="auto">
          <a:xfrm>
            <a:off x="953496" y="311777"/>
            <a:ext cx="3152449" cy="227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100" spc="60">
                <a:solidFill>
                  <a:srgbClr val="C8A876"/>
                </a:solidFill>
                <a:latin typeface="MiSans"/>
                <a:ea typeface="MiSans"/>
                <a:cs typeface="MiSans"/>
              </a:rPr>
              <a:t>LIGHTING DESIGN</a:t>
            </a:r>
            <a:endParaRPr sz="1100"/>
          </a:p>
        </p:txBody>
      </p:sp>
      <p:sp>
        <p:nvSpPr>
          <p:cNvPr id="1772791432" name="Text 3"/>
          <p:cNvSpPr/>
          <p:nvPr/>
        </p:nvSpPr>
        <p:spPr bwMode="auto">
          <a:xfrm>
            <a:off x="953496" y="539665"/>
            <a:ext cx="3247402" cy="37981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  <a:defRPr/>
            </a:pPr>
            <a:r>
              <a:rPr lang="en-US" sz="2200" b="1">
                <a:solidFill>
                  <a:srgbClr val="EAE3D9"/>
                </a:solidFill>
                <a:latin typeface="思源宋体"/>
                <a:ea typeface="思源宋体"/>
                <a:cs typeface="思源宋体"/>
              </a:rPr>
              <a:t>灯光氛围的层次设计</a:t>
            </a:r>
            <a:endParaRPr sz="2200"/>
          </a:p>
        </p:txBody>
      </p:sp>
      <p:sp>
        <p:nvSpPr>
          <p:cNvPr id="471776297" name="Shape 5"/>
          <p:cNvSpPr/>
          <p:nvPr/>
        </p:nvSpPr>
        <p:spPr bwMode="auto">
          <a:xfrm>
            <a:off x="382977" y="1249922"/>
            <a:ext cx="2712498" cy="3529096"/>
          </a:xfrm>
          <a:custGeom>
            <a:avLst/>
            <a:gdLst/>
            <a:ahLst/>
            <a:cxnLst/>
            <a:rect l="l" t="t" r="r" b="b"/>
            <a:pathLst>
              <a:path w="2712498" h="3529097" fill="norm" stroke="1" extrusionOk="0">
                <a:moveTo>
                  <a:pt x="151927" y="0"/>
                </a:moveTo>
                <a:lnTo>
                  <a:pt x="2560571" y="0"/>
                </a:lnTo>
                <a:cubicBezTo>
                  <a:pt x="2644478" y="0"/>
                  <a:pt x="2712498" y="68020"/>
                  <a:pt x="2712498" y="151927"/>
                </a:cubicBezTo>
                <a:lnTo>
                  <a:pt x="2712498" y="3377170"/>
                </a:lnTo>
                <a:cubicBezTo>
                  <a:pt x="2712498" y="3461077"/>
                  <a:pt x="2644478" y="3529097"/>
                  <a:pt x="2560571" y="3529097"/>
                </a:cubicBezTo>
                <a:lnTo>
                  <a:pt x="151927" y="3529097"/>
                </a:lnTo>
                <a:cubicBezTo>
                  <a:pt x="68020" y="3529097"/>
                  <a:pt x="0" y="3461077"/>
                  <a:pt x="0" y="3377170"/>
                </a:cubicBezTo>
                <a:lnTo>
                  <a:pt x="0" y="151927"/>
                </a:lnTo>
                <a:cubicBezTo>
                  <a:pt x="0" y="68020"/>
                  <a:pt x="68020" y="0"/>
                  <a:pt x="151927" y="0"/>
                </a:cubicBezTo>
                <a:close/>
              </a:path>
            </a:pathLst>
          </a:custGeom>
          <a:solidFill>
            <a:srgbClr val="4A676B">
              <a:alpha val="40000"/>
            </a:srgbClr>
          </a:solidFill>
          <a:ln w="8467">
            <a:solidFill>
              <a:srgbClr val="C8A876">
                <a:alpha val="30192"/>
              </a:srgbClr>
            </a:solidFill>
            <a:prstDash val="solid"/>
          </a:ln>
        </p:spPr>
      </p:sp>
      <p:sp>
        <p:nvSpPr>
          <p:cNvPr id="55682310" name="Shape 6"/>
          <p:cNvSpPr/>
          <p:nvPr/>
        </p:nvSpPr>
        <p:spPr bwMode="auto">
          <a:xfrm>
            <a:off x="576049" y="1442988"/>
            <a:ext cx="379813" cy="379813"/>
          </a:xfrm>
          <a:custGeom>
            <a:avLst/>
            <a:gdLst/>
            <a:ahLst/>
            <a:cxnLst/>
            <a:rect l="l" t="t" r="r" b="b"/>
            <a:pathLst>
              <a:path w="379813" h="379813" fill="norm" stroke="1" extrusionOk="0">
                <a:moveTo>
                  <a:pt x="113944" y="0"/>
                </a:moveTo>
                <a:lnTo>
                  <a:pt x="265869" y="0"/>
                </a:lnTo>
                <a:cubicBezTo>
                  <a:pt x="328799" y="0"/>
                  <a:pt x="379813" y="51014"/>
                  <a:pt x="379813" y="113944"/>
                </a:cubicBezTo>
                <a:lnTo>
                  <a:pt x="379813" y="265869"/>
                </a:lnTo>
                <a:cubicBezTo>
                  <a:pt x="379813" y="328799"/>
                  <a:pt x="328799" y="379813"/>
                  <a:pt x="265869" y="379813"/>
                </a:cubicBezTo>
                <a:lnTo>
                  <a:pt x="113944" y="379813"/>
                </a:lnTo>
                <a:cubicBezTo>
                  <a:pt x="51014" y="379813"/>
                  <a:pt x="0" y="328799"/>
                  <a:pt x="0" y="265869"/>
                </a:cubicBezTo>
                <a:lnTo>
                  <a:pt x="0" y="113944"/>
                </a:lnTo>
                <a:cubicBezTo>
                  <a:pt x="0" y="51057"/>
                  <a:pt x="51057" y="0"/>
                  <a:pt x="113944" y="0"/>
                </a:cubicBezTo>
                <a:close/>
              </a:path>
            </a:pathLst>
          </a:custGeom>
          <a:solidFill>
            <a:srgbClr val="A42A28"/>
          </a:solidFill>
          <a:ln/>
        </p:spPr>
      </p:sp>
      <p:sp>
        <p:nvSpPr>
          <p:cNvPr id="542283111" name="Shape 7"/>
          <p:cNvSpPr/>
          <p:nvPr/>
        </p:nvSpPr>
        <p:spPr bwMode="auto">
          <a:xfrm>
            <a:off x="672189" y="1547436"/>
            <a:ext cx="192280" cy="170916"/>
          </a:xfrm>
          <a:custGeom>
            <a:avLst/>
            <a:gdLst/>
            <a:ahLst/>
            <a:cxnLst/>
            <a:rect l="l" t="t" r="r" b="b"/>
            <a:pathLst>
              <a:path w="192280" h="170916" fill="norm" stroke="1" extrusionOk="0">
                <a:moveTo>
                  <a:pt x="59487" y="-3372"/>
                </a:moveTo>
                <a:cubicBezTo>
                  <a:pt x="61957" y="-4406"/>
                  <a:pt x="64761" y="-4106"/>
                  <a:pt x="66998" y="-2637"/>
                </a:cubicBezTo>
                <a:lnTo>
                  <a:pt x="96307" y="16791"/>
                </a:lnTo>
                <a:lnTo>
                  <a:pt x="125617" y="-2637"/>
                </a:lnTo>
                <a:cubicBezTo>
                  <a:pt x="127853" y="-4106"/>
                  <a:pt x="130657" y="-4373"/>
                  <a:pt x="133127" y="-3372"/>
                </a:cubicBezTo>
                <a:cubicBezTo>
                  <a:pt x="135598" y="-2370"/>
                  <a:pt x="137334" y="-167"/>
                  <a:pt x="137868" y="2437"/>
                </a:cubicBezTo>
                <a:lnTo>
                  <a:pt x="144845" y="36887"/>
                </a:lnTo>
                <a:lnTo>
                  <a:pt x="179295" y="43864"/>
                </a:lnTo>
                <a:cubicBezTo>
                  <a:pt x="181899" y="44398"/>
                  <a:pt x="184102" y="46201"/>
                  <a:pt x="185103" y="48638"/>
                </a:cubicBezTo>
                <a:cubicBezTo>
                  <a:pt x="186105" y="51074"/>
                  <a:pt x="185838" y="53912"/>
                  <a:pt x="184369" y="56149"/>
                </a:cubicBezTo>
                <a:lnTo>
                  <a:pt x="164941" y="85458"/>
                </a:lnTo>
                <a:lnTo>
                  <a:pt x="184369" y="114767"/>
                </a:lnTo>
                <a:cubicBezTo>
                  <a:pt x="185838" y="117004"/>
                  <a:pt x="186105" y="119808"/>
                  <a:pt x="185103" y="122278"/>
                </a:cubicBezTo>
                <a:cubicBezTo>
                  <a:pt x="184102" y="124749"/>
                  <a:pt x="181899" y="126551"/>
                  <a:pt x="179295" y="127052"/>
                </a:cubicBezTo>
                <a:lnTo>
                  <a:pt x="144811" y="133995"/>
                </a:lnTo>
                <a:lnTo>
                  <a:pt x="137868" y="168479"/>
                </a:lnTo>
                <a:cubicBezTo>
                  <a:pt x="137334" y="171083"/>
                  <a:pt x="135531" y="173286"/>
                  <a:pt x="133094" y="174287"/>
                </a:cubicBezTo>
                <a:cubicBezTo>
                  <a:pt x="130657" y="175289"/>
                  <a:pt x="127820" y="175022"/>
                  <a:pt x="125583" y="173553"/>
                </a:cubicBezTo>
                <a:lnTo>
                  <a:pt x="96274" y="154125"/>
                </a:lnTo>
                <a:lnTo>
                  <a:pt x="66964" y="173553"/>
                </a:lnTo>
                <a:cubicBezTo>
                  <a:pt x="64728" y="175022"/>
                  <a:pt x="61924" y="175289"/>
                  <a:pt x="59453" y="174287"/>
                </a:cubicBezTo>
                <a:cubicBezTo>
                  <a:pt x="56983" y="173286"/>
                  <a:pt x="55180" y="171083"/>
                  <a:pt x="54680" y="168479"/>
                </a:cubicBezTo>
                <a:lnTo>
                  <a:pt x="47736" y="133995"/>
                </a:lnTo>
                <a:lnTo>
                  <a:pt x="13253" y="127019"/>
                </a:lnTo>
                <a:cubicBezTo>
                  <a:pt x="10649" y="126484"/>
                  <a:pt x="8446" y="124682"/>
                  <a:pt x="7444" y="122245"/>
                </a:cubicBezTo>
                <a:cubicBezTo>
                  <a:pt x="6443" y="119808"/>
                  <a:pt x="6710" y="116971"/>
                  <a:pt x="8179" y="114734"/>
                </a:cubicBezTo>
                <a:lnTo>
                  <a:pt x="27607" y="85458"/>
                </a:lnTo>
                <a:lnTo>
                  <a:pt x="8179" y="56149"/>
                </a:lnTo>
                <a:cubicBezTo>
                  <a:pt x="6710" y="53912"/>
                  <a:pt x="6443" y="51108"/>
                  <a:pt x="7444" y="48638"/>
                </a:cubicBezTo>
                <a:cubicBezTo>
                  <a:pt x="8446" y="46167"/>
                  <a:pt x="10649" y="44365"/>
                  <a:pt x="13253" y="43864"/>
                </a:cubicBezTo>
                <a:lnTo>
                  <a:pt x="47736" y="36921"/>
                </a:lnTo>
                <a:lnTo>
                  <a:pt x="54713" y="2437"/>
                </a:lnTo>
                <a:cubicBezTo>
                  <a:pt x="55247" y="-167"/>
                  <a:pt x="57050" y="-2370"/>
                  <a:pt x="59487" y="-3372"/>
                </a:cubicBezTo>
                <a:close/>
                <a:moveTo>
                  <a:pt x="69301" y="85458"/>
                </a:moveTo>
                <a:cubicBezTo>
                  <a:pt x="69301" y="75869"/>
                  <a:pt x="74417" y="67009"/>
                  <a:pt x="82721" y="62215"/>
                </a:cubicBezTo>
                <a:cubicBezTo>
                  <a:pt x="91025" y="57420"/>
                  <a:pt x="101256" y="57420"/>
                  <a:pt x="109560" y="62215"/>
                </a:cubicBezTo>
                <a:cubicBezTo>
                  <a:pt x="117864" y="67009"/>
                  <a:pt x="122979" y="75869"/>
                  <a:pt x="122979" y="85458"/>
                </a:cubicBezTo>
                <a:cubicBezTo>
                  <a:pt x="122979" y="100271"/>
                  <a:pt x="110953" y="112297"/>
                  <a:pt x="96140" y="112297"/>
                </a:cubicBezTo>
                <a:cubicBezTo>
                  <a:pt x="81327" y="112297"/>
                  <a:pt x="69301" y="100271"/>
                  <a:pt x="69301" y="85458"/>
                </a:cubicBezTo>
                <a:close/>
                <a:moveTo>
                  <a:pt x="139003" y="85458"/>
                </a:moveTo>
                <a:cubicBezTo>
                  <a:pt x="139003" y="61801"/>
                  <a:pt x="119797" y="42595"/>
                  <a:pt x="96140" y="42595"/>
                </a:cubicBezTo>
                <a:cubicBezTo>
                  <a:pt x="72484" y="42595"/>
                  <a:pt x="53278" y="61801"/>
                  <a:pt x="53278" y="85458"/>
                </a:cubicBezTo>
                <a:cubicBezTo>
                  <a:pt x="53278" y="100771"/>
                  <a:pt x="61447" y="114921"/>
                  <a:pt x="74709" y="122578"/>
                </a:cubicBezTo>
                <a:cubicBezTo>
                  <a:pt x="87971" y="130235"/>
                  <a:pt x="104310" y="130235"/>
                  <a:pt x="117571" y="122578"/>
                </a:cubicBezTo>
                <a:cubicBezTo>
                  <a:pt x="130833" y="114921"/>
                  <a:pt x="139003" y="100771"/>
                  <a:pt x="139003" y="85458"/>
                </a:cubicBezTo>
                <a:close/>
              </a:path>
            </a:pathLst>
          </a:custGeom>
          <a:solidFill>
            <a:srgbClr val="EAE3D9"/>
          </a:solidFill>
          <a:ln/>
        </p:spPr>
      </p:sp>
      <p:sp>
        <p:nvSpPr>
          <p:cNvPr id="173797320" name="Text 8"/>
          <p:cNvSpPr/>
          <p:nvPr/>
        </p:nvSpPr>
        <p:spPr bwMode="auto">
          <a:xfrm>
            <a:off x="1069806" y="1499960"/>
            <a:ext cx="854579" cy="2658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500" b="1">
                <a:solidFill>
                  <a:srgbClr val="EAE3D9"/>
                </a:solidFill>
                <a:latin typeface="思源宋体"/>
                <a:ea typeface="思源宋体"/>
                <a:cs typeface="思源宋体"/>
              </a:rPr>
              <a:t>基础照明</a:t>
            </a:r>
            <a:endParaRPr lang="en-US" sz="1600"/>
          </a:p>
        </p:txBody>
      </p:sp>
      <p:sp>
        <p:nvSpPr>
          <p:cNvPr id="1546216515" name="Shape 9"/>
          <p:cNvSpPr/>
          <p:nvPr/>
        </p:nvSpPr>
        <p:spPr bwMode="auto">
          <a:xfrm>
            <a:off x="585544" y="1984221"/>
            <a:ext cx="2307364" cy="892561"/>
          </a:xfrm>
          <a:custGeom>
            <a:avLst/>
            <a:gdLst/>
            <a:ahLst/>
            <a:cxnLst/>
            <a:rect l="l" t="t" r="r" b="b"/>
            <a:pathLst>
              <a:path w="2307364" h="892561" fill="norm" stroke="1" extrusionOk="0">
                <a:moveTo>
                  <a:pt x="113944" y="0"/>
                </a:moveTo>
                <a:lnTo>
                  <a:pt x="2193420" y="0"/>
                </a:lnTo>
                <a:cubicBezTo>
                  <a:pt x="2256350" y="0"/>
                  <a:pt x="2307364" y="51015"/>
                  <a:pt x="2307364" y="113944"/>
                </a:cubicBezTo>
                <a:lnTo>
                  <a:pt x="2307364" y="778616"/>
                </a:lnTo>
                <a:cubicBezTo>
                  <a:pt x="2307364" y="841546"/>
                  <a:pt x="2256350" y="892561"/>
                  <a:pt x="2193420" y="892561"/>
                </a:cubicBezTo>
                <a:lnTo>
                  <a:pt x="113944" y="892561"/>
                </a:lnTo>
                <a:cubicBezTo>
                  <a:pt x="51057" y="892561"/>
                  <a:pt x="0" y="841504"/>
                  <a:pt x="0" y="778616"/>
                </a:cubicBezTo>
                <a:lnTo>
                  <a:pt x="0" y="113944"/>
                </a:lnTo>
                <a:cubicBezTo>
                  <a:pt x="0" y="51015"/>
                  <a:pt x="51015" y="0"/>
                  <a:pt x="113944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C8A876">
                <a:alpha val="30192"/>
              </a:srgbClr>
            </a:solidFill>
            <a:prstDash val="solid"/>
          </a:ln>
        </p:spPr>
      </p:sp>
      <p:pic>
        <p:nvPicPr>
          <p:cNvPr id="1525695374" name="Image 0" descr="https://kimi-web-img.moonshot.cn/img/img95.699pic.com/96682bac8ad896b2ccbd9bdd463ce81f2dbb7093.jpg"/>
          <p:cNvPicPr>
            <a:picLocks noChangeAspect="1"/>
          </p:cNvPicPr>
          <p:nvPr/>
        </p:nvPicPr>
        <p:blipFill rotWithShape="1">
          <a:blip r:embed="rId3"/>
          <a:srcRect l="-414" t="0" r="414" b="61825"/>
        </p:blipFill>
        <p:spPr bwMode="auto">
          <a:xfrm>
            <a:off x="595040" y="1993717"/>
            <a:ext cx="2288374" cy="873570"/>
          </a:xfrm>
          <a:prstGeom prst="roundRect">
            <a:avLst>
              <a:gd name="adj" fmla="val 13043"/>
            </a:avLst>
          </a:prstGeom>
        </p:spPr>
      </p:pic>
      <p:sp>
        <p:nvSpPr>
          <p:cNvPr id="1010223702" name="Shape 10"/>
          <p:cNvSpPr/>
          <p:nvPr/>
        </p:nvSpPr>
        <p:spPr bwMode="auto">
          <a:xfrm>
            <a:off x="595040" y="3114165"/>
            <a:ext cx="37980" cy="702654"/>
          </a:xfrm>
          <a:custGeom>
            <a:avLst/>
            <a:gdLst/>
            <a:ahLst/>
            <a:cxnLst/>
            <a:rect l="l" t="t" r="r" b="b"/>
            <a:pathLst>
              <a:path w="37981" h="702654" fill="norm" stroke="1" extrusionOk="0">
                <a:moveTo>
                  <a:pt x="0" y="0"/>
                </a:moveTo>
                <a:lnTo>
                  <a:pt x="37981" y="0"/>
                </a:lnTo>
                <a:lnTo>
                  <a:pt x="37981" y="702654"/>
                </a:lnTo>
                <a:lnTo>
                  <a:pt x="0" y="702654"/>
                </a:lnTo>
                <a:lnTo>
                  <a:pt x="0" y="0"/>
                </a:lnTo>
                <a:close/>
              </a:path>
            </a:pathLst>
          </a:custGeom>
          <a:solidFill>
            <a:srgbClr val="C8A876"/>
          </a:solidFill>
          <a:ln/>
        </p:spPr>
      </p:sp>
      <p:sp>
        <p:nvSpPr>
          <p:cNvPr id="455217543" name="Text 11"/>
          <p:cNvSpPr/>
          <p:nvPr/>
        </p:nvSpPr>
        <p:spPr bwMode="auto">
          <a:xfrm>
            <a:off x="727974" y="3114165"/>
            <a:ext cx="2250393" cy="227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200" b="1">
                <a:solidFill>
                  <a:srgbClr val="C8A876"/>
                </a:solidFill>
                <a:latin typeface="思源宋体"/>
                <a:ea typeface="思源宋体"/>
                <a:cs typeface="思源宋体"/>
              </a:rPr>
              <a:t>功能说明</a:t>
            </a:r>
            <a:endParaRPr lang="en-US" sz="1600"/>
          </a:p>
        </p:txBody>
      </p:sp>
      <p:sp>
        <p:nvSpPr>
          <p:cNvPr id="873205019" name="Text 12"/>
          <p:cNvSpPr/>
          <p:nvPr/>
        </p:nvSpPr>
        <p:spPr bwMode="auto">
          <a:xfrm>
            <a:off x="727974" y="3380034"/>
            <a:ext cx="2240897" cy="4367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050">
                <a:solidFill>
                  <a:srgbClr val="EAE3D9">
                    <a:alpha val="90000"/>
                  </a:srgbClr>
                </a:solidFill>
                <a:latin typeface="MiSans"/>
                <a:ea typeface="MiSans"/>
                <a:cs typeface="MiSans"/>
              </a:rPr>
              <a:t>保证活动场地的基础亮度，确保参与者的安全和活动的正常进行。</a:t>
            </a:r>
            <a:endParaRPr lang="en-US" sz="1600"/>
          </a:p>
        </p:txBody>
      </p:sp>
      <p:sp>
        <p:nvSpPr>
          <p:cNvPr id="780445354" name="Shape 13"/>
          <p:cNvSpPr/>
          <p:nvPr/>
        </p:nvSpPr>
        <p:spPr bwMode="auto">
          <a:xfrm>
            <a:off x="595040" y="3888033"/>
            <a:ext cx="37980" cy="702654"/>
          </a:xfrm>
          <a:custGeom>
            <a:avLst/>
            <a:gdLst/>
            <a:ahLst/>
            <a:cxnLst/>
            <a:rect l="l" t="t" r="r" b="b"/>
            <a:pathLst>
              <a:path w="37981" h="702654" fill="norm" stroke="1" extrusionOk="0">
                <a:moveTo>
                  <a:pt x="0" y="0"/>
                </a:moveTo>
                <a:lnTo>
                  <a:pt x="37981" y="0"/>
                </a:lnTo>
                <a:lnTo>
                  <a:pt x="37981" y="702654"/>
                </a:lnTo>
                <a:lnTo>
                  <a:pt x="0" y="702654"/>
                </a:lnTo>
                <a:lnTo>
                  <a:pt x="0" y="0"/>
                </a:lnTo>
                <a:close/>
              </a:path>
            </a:pathLst>
          </a:custGeom>
          <a:solidFill>
            <a:srgbClr val="A42A28"/>
          </a:solidFill>
          <a:ln/>
        </p:spPr>
      </p:sp>
      <p:sp>
        <p:nvSpPr>
          <p:cNvPr id="1351690254" name="Text 14"/>
          <p:cNvSpPr/>
          <p:nvPr/>
        </p:nvSpPr>
        <p:spPr bwMode="auto">
          <a:xfrm>
            <a:off x="727974" y="3888033"/>
            <a:ext cx="2250393" cy="227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200" b="1">
                <a:solidFill>
                  <a:srgbClr val="C8A876"/>
                </a:solidFill>
                <a:latin typeface="思源宋体"/>
                <a:ea typeface="思源宋体"/>
                <a:cs typeface="思源宋体"/>
              </a:rPr>
              <a:t>实现方式</a:t>
            </a:r>
            <a:endParaRPr lang="en-US" sz="1600"/>
          </a:p>
        </p:txBody>
      </p:sp>
      <p:sp>
        <p:nvSpPr>
          <p:cNvPr id="1986942533" name="Text 15"/>
          <p:cNvSpPr/>
          <p:nvPr/>
        </p:nvSpPr>
        <p:spPr bwMode="auto">
          <a:xfrm>
            <a:off x="727974" y="4153904"/>
            <a:ext cx="2240897" cy="4367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050">
                <a:solidFill>
                  <a:srgbClr val="EAE3D9">
                    <a:alpha val="90000"/>
                  </a:srgbClr>
                </a:solidFill>
                <a:latin typeface="MiSans"/>
                <a:ea typeface="MiSans"/>
                <a:cs typeface="MiSans"/>
              </a:rPr>
              <a:t>采用LED面板灯、筒灯等均匀分布，营造明亮舒适的环境。</a:t>
            </a:r>
            <a:endParaRPr lang="en-US" sz="1600"/>
          </a:p>
        </p:txBody>
      </p:sp>
      <p:sp>
        <p:nvSpPr>
          <p:cNvPr id="1609232312" name="Shape 16"/>
          <p:cNvSpPr/>
          <p:nvPr/>
        </p:nvSpPr>
        <p:spPr bwMode="auto">
          <a:xfrm>
            <a:off x="3287459" y="1249922"/>
            <a:ext cx="2712498" cy="3529096"/>
          </a:xfrm>
          <a:custGeom>
            <a:avLst/>
            <a:gdLst/>
            <a:ahLst/>
            <a:cxnLst/>
            <a:rect l="l" t="t" r="r" b="b"/>
            <a:pathLst>
              <a:path w="2712498" h="3529097" fill="norm" stroke="1" extrusionOk="0">
                <a:moveTo>
                  <a:pt x="151927" y="0"/>
                </a:moveTo>
                <a:lnTo>
                  <a:pt x="2560571" y="0"/>
                </a:lnTo>
                <a:cubicBezTo>
                  <a:pt x="2644478" y="0"/>
                  <a:pt x="2712498" y="68020"/>
                  <a:pt x="2712498" y="151927"/>
                </a:cubicBezTo>
                <a:lnTo>
                  <a:pt x="2712498" y="3377170"/>
                </a:lnTo>
                <a:cubicBezTo>
                  <a:pt x="2712498" y="3461077"/>
                  <a:pt x="2644478" y="3529097"/>
                  <a:pt x="2560571" y="3529097"/>
                </a:cubicBezTo>
                <a:lnTo>
                  <a:pt x="151927" y="3529097"/>
                </a:lnTo>
                <a:cubicBezTo>
                  <a:pt x="68020" y="3529097"/>
                  <a:pt x="0" y="3461077"/>
                  <a:pt x="0" y="3377170"/>
                </a:cubicBezTo>
                <a:lnTo>
                  <a:pt x="0" y="151927"/>
                </a:lnTo>
                <a:cubicBezTo>
                  <a:pt x="0" y="68020"/>
                  <a:pt x="68020" y="0"/>
                  <a:pt x="151927" y="0"/>
                </a:cubicBezTo>
                <a:close/>
              </a:path>
            </a:pathLst>
          </a:custGeom>
          <a:solidFill>
            <a:srgbClr val="BFBFBF">
              <a:alpha val="15000"/>
            </a:srgbClr>
          </a:solidFill>
          <a:ln w="8467">
            <a:solidFill>
              <a:srgbClr val="C8A876">
                <a:alpha val="30192"/>
              </a:srgbClr>
            </a:solidFill>
            <a:prstDash val="solid"/>
          </a:ln>
        </p:spPr>
      </p:sp>
      <p:sp>
        <p:nvSpPr>
          <p:cNvPr id="345024991" name="Shape 17"/>
          <p:cNvSpPr/>
          <p:nvPr/>
        </p:nvSpPr>
        <p:spPr bwMode="auto">
          <a:xfrm>
            <a:off x="3480530" y="1442988"/>
            <a:ext cx="379813" cy="379813"/>
          </a:xfrm>
          <a:custGeom>
            <a:avLst/>
            <a:gdLst/>
            <a:ahLst/>
            <a:cxnLst/>
            <a:rect l="l" t="t" r="r" b="b"/>
            <a:pathLst>
              <a:path w="379813" h="379813" fill="norm" stroke="1" extrusionOk="0">
                <a:moveTo>
                  <a:pt x="113944" y="0"/>
                </a:moveTo>
                <a:lnTo>
                  <a:pt x="265869" y="0"/>
                </a:lnTo>
                <a:cubicBezTo>
                  <a:pt x="328799" y="0"/>
                  <a:pt x="379813" y="51014"/>
                  <a:pt x="379813" y="113944"/>
                </a:cubicBezTo>
                <a:lnTo>
                  <a:pt x="379813" y="265869"/>
                </a:lnTo>
                <a:cubicBezTo>
                  <a:pt x="379813" y="328799"/>
                  <a:pt x="328799" y="379813"/>
                  <a:pt x="265869" y="379813"/>
                </a:cubicBezTo>
                <a:lnTo>
                  <a:pt x="113944" y="379813"/>
                </a:lnTo>
                <a:cubicBezTo>
                  <a:pt x="51014" y="379813"/>
                  <a:pt x="0" y="328799"/>
                  <a:pt x="0" y="265869"/>
                </a:cubicBezTo>
                <a:lnTo>
                  <a:pt x="0" y="113944"/>
                </a:lnTo>
                <a:cubicBezTo>
                  <a:pt x="0" y="51057"/>
                  <a:pt x="51057" y="0"/>
                  <a:pt x="113944" y="0"/>
                </a:cubicBezTo>
                <a:close/>
              </a:path>
            </a:pathLst>
          </a:custGeom>
          <a:solidFill>
            <a:srgbClr val="C8A876"/>
          </a:solidFill>
          <a:ln/>
        </p:spPr>
      </p:sp>
      <p:sp>
        <p:nvSpPr>
          <p:cNvPr id="894465363" name="Shape 18"/>
          <p:cNvSpPr/>
          <p:nvPr/>
        </p:nvSpPr>
        <p:spPr bwMode="auto">
          <a:xfrm>
            <a:off x="3587353" y="1547436"/>
            <a:ext cx="170916" cy="170916"/>
          </a:xfrm>
          <a:custGeom>
            <a:avLst/>
            <a:gdLst/>
            <a:ahLst/>
            <a:cxnLst/>
            <a:rect l="l" t="t" r="r" b="b"/>
            <a:pathLst>
              <a:path w="170916" h="170916" fill="norm" stroke="1" extrusionOk="0">
                <a:moveTo>
                  <a:pt x="85458" y="0"/>
                </a:moveTo>
                <a:cubicBezTo>
                  <a:pt x="38256" y="0"/>
                  <a:pt x="0" y="38256"/>
                  <a:pt x="0" y="85458"/>
                </a:cubicBezTo>
                <a:cubicBezTo>
                  <a:pt x="0" y="132660"/>
                  <a:pt x="38256" y="170916"/>
                  <a:pt x="85458" y="170916"/>
                </a:cubicBezTo>
                <a:cubicBezTo>
                  <a:pt x="108425" y="170916"/>
                  <a:pt x="129289" y="161836"/>
                  <a:pt x="144644" y="147081"/>
                </a:cubicBezTo>
                <a:cubicBezTo>
                  <a:pt x="147081" y="144744"/>
                  <a:pt x="147782" y="141106"/>
                  <a:pt x="146413" y="138035"/>
                </a:cubicBezTo>
                <a:cubicBezTo>
                  <a:pt x="145045" y="134963"/>
                  <a:pt x="141840" y="133061"/>
                  <a:pt x="138469" y="133328"/>
                </a:cubicBezTo>
                <a:cubicBezTo>
                  <a:pt x="136833" y="133461"/>
                  <a:pt x="135197" y="133528"/>
                  <a:pt x="133528" y="133528"/>
                </a:cubicBezTo>
                <a:cubicBezTo>
                  <a:pt x="99612" y="133528"/>
                  <a:pt x="72105" y="106021"/>
                  <a:pt x="72105" y="72105"/>
                </a:cubicBezTo>
                <a:cubicBezTo>
                  <a:pt x="72105" y="48037"/>
                  <a:pt x="85959" y="27173"/>
                  <a:pt x="106188" y="17092"/>
                </a:cubicBezTo>
                <a:cubicBezTo>
                  <a:pt x="109226" y="15589"/>
                  <a:pt x="110962" y="12318"/>
                  <a:pt x="110561" y="8946"/>
                </a:cubicBezTo>
                <a:cubicBezTo>
                  <a:pt x="110161" y="5575"/>
                  <a:pt x="107690" y="2837"/>
                  <a:pt x="104386" y="2103"/>
                </a:cubicBezTo>
                <a:cubicBezTo>
                  <a:pt x="98277" y="734"/>
                  <a:pt x="91934" y="0"/>
                  <a:pt x="85458" y="0"/>
                </a:cubicBezTo>
                <a:close/>
              </a:path>
            </a:pathLst>
          </a:custGeom>
          <a:solidFill>
            <a:srgbClr val="1A1A1A"/>
          </a:solidFill>
          <a:ln/>
        </p:spPr>
      </p:sp>
      <p:sp>
        <p:nvSpPr>
          <p:cNvPr id="260024540" name="Text 19"/>
          <p:cNvSpPr/>
          <p:nvPr/>
        </p:nvSpPr>
        <p:spPr bwMode="auto">
          <a:xfrm>
            <a:off x="3974288" y="1499960"/>
            <a:ext cx="854579" cy="2658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500" b="1">
                <a:solidFill>
                  <a:srgbClr val="EAE3D9"/>
                </a:solidFill>
                <a:latin typeface="思源宋体"/>
                <a:ea typeface="思源宋体"/>
                <a:cs typeface="思源宋体"/>
              </a:rPr>
              <a:t>氛围照明</a:t>
            </a:r>
            <a:endParaRPr lang="en-US" sz="1600"/>
          </a:p>
        </p:txBody>
      </p:sp>
      <p:sp>
        <p:nvSpPr>
          <p:cNvPr id="724794253" name="Shape 20"/>
          <p:cNvSpPr/>
          <p:nvPr/>
        </p:nvSpPr>
        <p:spPr bwMode="auto">
          <a:xfrm>
            <a:off x="3490026" y="1984221"/>
            <a:ext cx="2307364" cy="892561"/>
          </a:xfrm>
          <a:custGeom>
            <a:avLst/>
            <a:gdLst/>
            <a:ahLst/>
            <a:cxnLst/>
            <a:rect l="l" t="t" r="r" b="b"/>
            <a:pathLst>
              <a:path w="2307364" h="892561" fill="norm" stroke="1" extrusionOk="0">
                <a:moveTo>
                  <a:pt x="113944" y="0"/>
                </a:moveTo>
                <a:lnTo>
                  <a:pt x="2193420" y="0"/>
                </a:lnTo>
                <a:cubicBezTo>
                  <a:pt x="2256350" y="0"/>
                  <a:pt x="2307364" y="51015"/>
                  <a:pt x="2307364" y="113944"/>
                </a:cubicBezTo>
                <a:lnTo>
                  <a:pt x="2307364" y="778616"/>
                </a:lnTo>
                <a:cubicBezTo>
                  <a:pt x="2307364" y="841546"/>
                  <a:pt x="2256350" y="892561"/>
                  <a:pt x="2193420" y="892561"/>
                </a:cubicBezTo>
                <a:lnTo>
                  <a:pt x="113944" y="892561"/>
                </a:lnTo>
                <a:cubicBezTo>
                  <a:pt x="51057" y="892561"/>
                  <a:pt x="0" y="841504"/>
                  <a:pt x="0" y="778616"/>
                </a:cubicBezTo>
                <a:lnTo>
                  <a:pt x="0" y="113944"/>
                </a:lnTo>
                <a:cubicBezTo>
                  <a:pt x="0" y="51015"/>
                  <a:pt x="51015" y="0"/>
                  <a:pt x="113944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C8A876">
                <a:alpha val="30192"/>
              </a:srgbClr>
            </a:solidFill>
            <a:prstDash val="solid"/>
          </a:ln>
        </p:spPr>
      </p:sp>
      <p:pic>
        <p:nvPicPr>
          <p:cNvPr id="667726248" name="Image 1" descr="https://kimi-web-img.moonshot.cn/img/bpic.588ku.com/0c97128413d489ecb630e118da712d43e982640a"/>
          <p:cNvPicPr>
            <a:picLocks noChangeAspect="1"/>
          </p:cNvPicPr>
          <p:nvPr/>
        </p:nvPicPr>
        <p:blipFill rotWithShape="1">
          <a:blip r:embed="rId4"/>
        </p:blipFill>
        <p:spPr bwMode="auto">
          <a:xfrm>
            <a:off x="3499522" y="1993717"/>
            <a:ext cx="2288374" cy="873570"/>
          </a:xfrm>
          <a:prstGeom prst="roundRect">
            <a:avLst>
              <a:gd name="adj" fmla="val 13043"/>
            </a:avLst>
          </a:prstGeom>
        </p:spPr>
      </p:pic>
      <p:sp>
        <p:nvSpPr>
          <p:cNvPr id="913333951" name="Shape 21"/>
          <p:cNvSpPr/>
          <p:nvPr/>
        </p:nvSpPr>
        <p:spPr bwMode="auto">
          <a:xfrm>
            <a:off x="3499522" y="3114165"/>
            <a:ext cx="37980" cy="702654"/>
          </a:xfrm>
          <a:custGeom>
            <a:avLst/>
            <a:gdLst/>
            <a:ahLst/>
            <a:cxnLst/>
            <a:rect l="l" t="t" r="r" b="b"/>
            <a:pathLst>
              <a:path w="37981" h="702654" fill="norm" stroke="1" extrusionOk="0">
                <a:moveTo>
                  <a:pt x="0" y="0"/>
                </a:moveTo>
                <a:lnTo>
                  <a:pt x="37981" y="0"/>
                </a:lnTo>
                <a:lnTo>
                  <a:pt x="37981" y="702654"/>
                </a:lnTo>
                <a:lnTo>
                  <a:pt x="0" y="702654"/>
                </a:lnTo>
                <a:lnTo>
                  <a:pt x="0" y="0"/>
                </a:lnTo>
                <a:close/>
              </a:path>
            </a:pathLst>
          </a:custGeom>
          <a:solidFill>
            <a:srgbClr val="A42A28"/>
          </a:solidFill>
          <a:ln/>
        </p:spPr>
      </p:sp>
      <p:sp>
        <p:nvSpPr>
          <p:cNvPr id="1814101260" name="Text 22"/>
          <p:cNvSpPr/>
          <p:nvPr/>
        </p:nvSpPr>
        <p:spPr bwMode="auto">
          <a:xfrm>
            <a:off x="3632456" y="3114165"/>
            <a:ext cx="2250393" cy="227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200" b="1">
                <a:solidFill>
                  <a:srgbClr val="C8A876"/>
                </a:solidFill>
                <a:latin typeface="思源宋体"/>
                <a:ea typeface="思源宋体"/>
                <a:cs typeface="思源宋体"/>
              </a:rPr>
              <a:t>功能说明</a:t>
            </a:r>
            <a:endParaRPr lang="en-US" sz="1600"/>
          </a:p>
        </p:txBody>
      </p:sp>
      <p:sp>
        <p:nvSpPr>
          <p:cNvPr id="902738811" name="Text 23"/>
          <p:cNvSpPr/>
          <p:nvPr/>
        </p:nvSpPr>
        <p:spPr bwMode="auto">
          <a:xfrm>
            <a:off x="3632456" y="3380034"/>
            <a:ext cx="2240897" cy="4367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050">
                <a:solidFill>
                  <a:srgbClr val="EAE3D9">
                    <a:alpha val="90000"/>
                  </a:srgbClr>
                </a:solidFill>
                <a:latin typeface="MiSans"/>
                <a:ea typeface="MiSans"/>
                <a:cs typeface="MiSans"/>
              </a:rPr>
              <a:t>营造温馨、浪漫的节庆氛围，让参与者感受到浓厚的新年气息。</a:t>
            </a:r>
            <a:endParaRPr lang="en-US" sz="1600"/>
          </a:p>
        </p:txBody>
      </p:sp>
      <p:sp>
        <p:nvSpPr>
          <p:cNvPr id="1081077691" name="Shape 24"/>
          <p:cNvSpPr/>
          <p:nvPr/>
        </p:nvSpPr>
        <p:spPr bwMode="auto">
          <a:xfrm>
            <a:off x="3499522" y="3888033"/>
            <a:ext cx="37980" cy="702654"/>
          </a:xfrm>
          <a:custGeom>
            <a:avLst/>
            <a:gdLst/>
            <a:ahLst/>
            <a:cxnLst/>
            <a:rect l="l" t="t" r="r" b="b"/>
            <a:pathLst>
              <a:path w="37981" h="702654" fill="norm" stroke="1" extrusionOk="0">
                <a:moveTo>
                  <a:pt x="0" y="0"/>
                </a:moveTo>
                <a:lnTo>
                  <a:pt x="37981" y="0"/>
                </a:lnTo>
                <a:lnTo>
                  <a:pt x="37981" y="702654"/>
                </a:lnTo>
                <a:lnTo>
                  <a:pt x="0" y="702654"/>
                </a:lnTo>
                <a:lnTo>
                  <a:pt x="0" y="0"/>
                </a:lnTo>
                <a:close/>
              </a:path>
            </a:pathLst>
          </a:custGeom>
          <a:solidFill>
            <a:srgbClr val="C8A876"/>
          </a:solidFill>
          <a:ln/>
        </p:spPr>
      </p:sp>
      <p:sp>
        <p:nvSpPr>
          <p:cNvPr id="1159707424" name="Text 25"/>
          <p:cNvSpPr/>
          <p:nvPr/>
        </p:nvSpPr>
        <p:spPr bwMode="auto">
          <a:xfrm>
            <a:off x="3632456" y="3888033"/>
            <a:ext cx="2250393" cy="227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200" b="1">
                <a:solidFill>
                  <a:srgbClr val="C8A876"/>
                </a:solidFill>
                <a:latin typeface="思源宋体"/>
                <a:ea typeface="思源宋体"/>
                <a:cs typeface="思源宋体"/>
              </a:rPr>
              <a:t>实现方式</a:t>
            </a:r>
            <a:endParaRPr lang="en-US" sz="1600"/>
          </a:p>
        </p:txBody>
      </p:sp>
      <p:sp>
        <p:nvSpPr>
          <p:cNvPr id="268413593" name="Text 26"/>
          <p:cNvSpPr/>
          <p:nvPr/>
        </p:nvSpPr>
        <p:spPr bwMode="auto">
          <a:xfrm>
            <a:off x="3632456" y="4153904"/>
            <a:ext cx="2240897" cy="4367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050">
                <a:solidFill>
                  <a:srgbClr val="EAE3D9">
                    <a:alpha val="90000"/>
                  </a:srgbClr>
                </a:solidFill>
                <a:latin typeface="MiSans"/>
                <a:ea typeface="MiSans"/>
                <a:cs typeface="MiSans"/>
              </a:rPr>
              <a:t>采用暖色调LED灯串、灯笼、烛光等，打造温暖柔和的光影效果。</a:t>
            </a:r>
            <a:endParaRPr lang="en-US" sz="1600"/>
          </a:p>
        </p:txBody>
      </p:sp>
      <p:sp>
        <p:nvSpPr>
          <p:cNvPr id="877476709" name="Shape 27"/>
          <p:cNvSpPr/>
          <p:nvPr/>
        </p:nvSpPr>
        <p:spPr bwMode="auto">
          <a:xfrm>
            <a:off x="6191942" y="1249922"/>
            <a:ext cx="2712498" cy="3529096"/>
          </a:xfrm>
          <a:custGeom>
            <a:avLst/>
            <a:gdLst/>
            <a:ahLst/>
            <a:cxnLst/>
            <a:rect l="l" t="t" r="r" b="b"/>
            <a:pathLst>
              <a:path w="2712498" h="3529097" fill="norm" stroke="1" extrusionOk="0">
                <a:moveTo>
                  <a:pt x="151927" y="0"/>
                </a:moveTo>
                <a:lnTo>
                  <a:pt x="2560571" y="0"/>
                </a:lnTo>
                <a:cubicBezTo>
                  <a:pt x="2644478" y="0"/>
                  <a:pt x="2712498" y="68020"/>
                  <a:pt x="2712498" y="151927"/>
                </a:cubicBezTo>
                <a:lnTo>
                  <a:pt x="2712498" y="3377170"/>
                </a:lnTo>
                <a:cubicBezTo>
                  <a:pt x="2712498" y="3461077"/>
                  <a:pt x="2644478" y="3529097"/>
                  <a:pt x="2560571" y="3529097"/>
                </a:cubicBezTo>
                <a:lnTo>
                  <a:pt x="151927" y="3529097"/>
                </a:lnTo>
                <a:cubicBezTo>
                  <a:pt x="68020" y="3529097"/>
                  <a:pt x="0" y="3461077"/>
                  <a:pt x="0" y="3377170"/>
                </a:cubicBezTo>
                <a:lnTo>
                  <a:pt x="0" y="151927"/>
                </a:lnTo>
                <a:cubicBezTo>
                  <a:pt x="0" y="68020"/>
                  <a:pt x="68020" y="0"/>
                  <a:pt x="151927" y="0"/>
                </a:cubicBezTo>
                <a:close/>
              </a:path>
            </a:pathLst>
          </a:custGeom>
          <a:solidFill>
            <a:srgbClr val="4A676B">
              <a:alpha val="40000"/>
            </a:srgbClr>
          </a:solidFill>
          <a:ln w="8467">
            <a:solidFill>
              <a:srgbClr val="C8A876">
                <a:alpha val="30192"/>
              </a:srgbClr>
            </a:solidFill>
            <a:prstDash val="solid"/>
          </a:ln>
        </p:spPr>
      </p:sp>
      <p:sp>
        <p:nvSpPr>
          <p:cNvPr id="1231030263" name="Shape 28"/>
          <p:cNvSpPr/>
          <p:nvPr/>
        </p:nvSpPr>
        <p:spPr bwMode="auto">
          <a:xfrm>
            <a:off x="6385014" y="1442988"/>
            <a:ext cx="379813" cy="379813"/>
          </a:xfrm>
          <a:custGeom>
            <a:avLst/>
            <a:gdLst/>
            <a:ahLst/>
            <a:cxnLst/>
            <a:rect l="l" t="t" r="r" b="b"/>
            <a:pathLst>
              <a:path w="379813" h="379813" fill="norm" stroke="1" extrusionOk="0">
                <a:moveTo>
                  <a:pt x="113944" y="0"/>
                </a:moveTo>
                <a:lnTo>
                  <a:pt x="265869" y="0"/>
                </a:lnTo>
                <a:cubicBezTo>
                  <a:pt x="328799" y="0"/>
                  <a:pt x="379813" y="51014"/>
                  <a:pt x="379813" y="113944"/>
                </a:cubicBezTo>
                <a:lnTo>
                  <a:pt x="379813" y="265869"/>
                </a:lnTo>
                <a:cubicBezTo>
                  <a:pt x="379813" y="328799"/>
                  <a:pt x="328799" y="379813"/>
                  <a:pt x="265869" y="379813"/>
                </a:cubicBezTo>
                <a:lnTo>
                  <a:pt x="113944" y="379813"/>
                </a:lnTo>
                <a:cubicBezTo>
                  <a:pt x="51014" y="379813"/>
                  <a:pt x="0" y="328799"/>
                  <a:pt x="0" y="265869"/>
                </a:cubicBezTo>
                <a:lnTo>
                  <a:pt x="0" y="113944"/>
                </a:lnTo>
                <a:cubicBezTo>
                  <a:pt x="0" y="51057"/>
                  <a:pt x="51057" y="0"/>
                  <a:pt x="113944" y="0"/>
                </a:cubicBezTo>
                <a:close/>
              </a:path>
            </a:pathLst>
          </a:custGeom>
          <a:solidFill>
            <a:srgbClr val="A42A28"/>
          </a:solidFill>
          <a:ln/>
        </p:spPr>
      </p:sp>
      <p:sp>
        <p:nvSpPr>
          <p:cNvPr id="1412803150" name="Shape 29"/>
          <p:cNvSpPr/>
          <p:nvPr/>
        </p:nvSpPr>
        <p:spPr bwMode="auto">
          <a:xfrm>
            <a:off x="6481153" y="1547436"/>
            <a:ext cx="192280" cy="170916"/>
          </a:xfrm>
          <a:custGeom>
            <a:avLst/>
            <a:gdLst/>
            <a:ahLst/>
            <a:cxnLst/>
            <a:rect l="l" t="t" r="r" b="b"/>
            <a:pathLst>
              <a:path w="192280" h="170916" fill="norm" stroke="1" extrusionOk="0">
                <a:moveTo>
                  <a:pt x="103317" y="-6309"/>
                </a:moveTo>
                <a:cubicBezTo>
                  <a:pt x="101949" y="-8980"/>
                  <a:pt x="99178" y="-10682"/>
                  <a:pt x="96174" y="-10682"/>
                </a:cubicBezTo>
                <a:cubicBezTo>
                  <a:pt x="93169" y="-10682"/>
                  <a:pt x="90398" y="-8980"/>
                  <a:pt x="89030" y="-6309"/>
                </a:cubicBezTo>
                <a:lnTo>
                  <a:pt x="64461" y="41828"/>
                </a:lnTo>
                <a:lnTo>
                  <a:pt x="11083" y="50307"/>
                </a:lnTo>
                <a:cubicBezTo>
                  <a:pt x="8112" y="50774"/>
                  <a:pt x="5642" y="52877"/>
                  <a:pt x="4707" y="55748"/>
                </a:cubicBezTo>
                <a:cubicBezTo>
                  <a:pt x="3772" y="58619"/>
                  <a:pt x="4540" y="61757"/>
                  <a:pt x="6643" y="63893"/>
                </a:cubicBezTo>
                <a:lnTo>
                  <a:pt x="44832" y="102116"/>
                </a:lnTo>
                <a:lnTo>
                  <a:pt x="36420" y="155493"/>
                </a:lnTo>
                <a:cubicBezTo>
                  <a:pt x="35952" y="158464"/>
                  <a:pt x="37188" y="161469"/>
                  <a:pt x="39624" y="163238"/>
                </a:cubicBezTo>
                <a:cubicBezTo>
                  <a:pt x="42061" y="165007"/>
                  <a:pt x="45266" y="165274"/>
                  <a:pt x="47970" y="163906"/>
                </a:cubicBezTo>
                <a:lnTo>
                  <a:pt x="96174" y="139403"/>
                </a:lnTo>
                <a:lnTo>
                  <a:pt x="144344" y="163906"/>
                </a:lnTo>
                <a:cubicBezTo>
                  <a:pt x="147014" y="165274"/>
                  <a:pt x="150252" y="165007"/>
                  <a:pt x="152689" y="163238"/>
                </a:cubicBezTo>
                <a:cubicBezTo>
                  <a:pt x="155126" y="161469"/>
                  <a:pt x="156361" y="158498"/>
                  <a:pt x="155894" y="155493"/>
                </a:cubicBezTo>
                <a:lnTo>
                  <a:pt x="147448" y="102116"/>
                </a:lnTo>
                <a:lnTo>
                  <a:pt x="185637" y="63893"/>
                </a:lnTo>
                <a:cubicBezTo>
                  <a:pt x="187774" y="61757"/>
                  <a:pt x="188508" y="58619"/>
                  <a:pt x="187574" y="55748"/>
                </a:cubicBezTo>
                <a:cubicBezTo>
                  <a:pt x="186639" y="52877"/>
                  <a:pt x="184202" y="50774"/>
                  <a:pt x="181198" y="50307"/>
                </a:cubicBezTo>
                <a:lnTo>
                  <a:pt x="127853" y="41828"/>
                </a:lnTo>
                <a:lnTo>
                  <a:pt x="103317" y="-6309"/>
                </a:lnTo>
                <a:close/>
              </a:path>
            </a:pathLst>
          </a:custGeom>
          <a:solidFill>
            <a:srgbClr val="EAE3D9"/>
          </a:solidFill>
          <a:ln/>
        </p:spPr>
      </p:sp>
      <p:sp>
        <p:nvSpPr>
          <p:cNvPr id="1687846435" name="Text 30"/>
          <p:cNvSpPr/>
          <p:nvPr/>
        </p:nvSpPr>
        <p:spPr bwMode="auto">
          <a:xfrm>
            <a:off x="6878770" y="1499960"/>
            <a:ext cx="854579" cy="2658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500" b="1">
                <a:solidFill>
                  <a:srgbClr val="EAE3D9"/>
                </a:solidFill>
                <a:latin typeface="思源宋体"/>
                <a:ea typeface="思源宋体"/>
                <a:cs typeface="思源宋体"/>
              </a:rPr>
              <a:t>重点照明</a:t>
            </a:r>
            <a:endParaRPr lang="en-US" sz="1600"/>
          </a:p>
        </p:txBody>
      </p:sp>
      <p:sp>
        <p:nvSpPr>
          <p:cNvPr id="1172196159" name="Shape 31"/>
          <p:cNvSpPr/>
          <p:nvPr/>
        </p:nvSpPr>
        <p:spPr bwMode="auto">
          <a:xfrm>
            <a:off x="6394509" y="1984221"/>
            <a:ext cx="2307364" cy="892561"/>
          </a:xfrm>
          <a:custGeom>
            <a:avLst/>
            <a:gdLst/>
            <a:ahLst/>
            <a:cxnLst/>
            <a:rect l="l" t="t" r="r" b="b"/>
            <a:pathLst>
              <a:path w="2307364" h="892561" fill="norm" stroke="1" extrusionOk="0">
                <a:moveTo>
                  <a:pt x="113944" y="0"/>
                </a:moveTo>
                <a:lnTo>
                  <a:pt x="2193420" y="0"/>
                </a:lnTo>
                <a:cubicBezTo>
                  <a:pt x="2256350" y="0"/>
                  <a:pt x="2307364" y="51015"/>
                  <a:pt x="2307364" y="113944"/>
                </a:cubicBezTo>
                <a:lnTo>
                  <a:pt x="2307364" y="778616"/>
                </a:lnTo>
                <a:cubicBezTo>
                  <a:pt x="2307364" y="841546"/>
                  <a:pt x="2256350" y="892561"/>
                  <a:pt x="2193420" y="892561"/>
                </a:cubicBezTo>
                <a:lnTo>
                  <a:pt x="113944" y="892561"/>
                </a:lnTo>
                <a:cubicBezTo>
                  <a:pt x="51057" y="892561"/>
                  <a:pt x="0" y="841504"/>
                  <a:pt x="0" y="778616"/>
                </a:cubicBezTo>
                <a:lnTo>
                  <a:pt x="0" y="113944"/>
                </a:lnTo>
                <a:cubicBezTo>
                  <a:pt x="0" y="51015"/>
                  <a:pt x="51015" y="0"/>
                  <a:pt x="113944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C8A876">
                <a:alpha val="30192"/>
              </a:srgbClr>
            </a:solidFill>
            <a:prstDash val="solid"/>
          </a:ln>
        </p:spPr>
      </p:sp>
      <p:pic>
        <p:nvPicPr>
          <p:cNvPr id="202697965" name="Image 2" descr="https://kimi-web-img.moonshot.cn/img/pic.nximg.cn/5daf443bb046f11d3e23e9effb4f84f583c7bda8.jpg"/>
          <p:cNvPicPr>
            <a:picLocks noChangeAspect="1"/>
          </p:cNvPicPr>
          <p:nvPr/>
        </p:nvPicPr>
        <p:blipFill rotWithShape="1">
          <a:blip r:embed="rId5"/>
          <a:srcRect l="-414" t="0" r="414" b="61825"/>
        </p:blipFill>
        <p:spPr bwMode="auto">
          <a:xfrm>
            <a:off x="6404004" y="1993717"/>
            <a:ext cx="2288374" cy="873570"/>
          </a:xfrm>
          <a:prstGeom prst="roundRect">
            <a:avLst>
              <a:gd name="adj" fmla="val 13043"/>
            </a:avLst>
          </a:prstGeom>
        </p:spPr>
      </p:pic>
      <p:sp>
        <p:nvSpPr>
          <p:cNvPr id="1242640221" name="Shape 32"/>
          <p:cNvSpPr/>
          <p:nvPr/>
        </p:nvSpPr>
        <p:spPr bwMode="auto">
          <a:xfrm>
            <a:off x="6404004" y="3114165"/>
            <a:ext cx="37980" cy="702654"/>
          </a:xfrm>
          <a:custGeom>
            <a:avLst/>
            <a:gdLst/>
            <a:ahLst/>
            <a:cxnLst/>
            <a:rect l="l" t="t" r="r" b="b"/>
            <a:pathLst>
              <a:path w="37981" h="702654" fill="norm" stroke="1" extrusionOk="0">
                <a:moveTo>
                  <a:pt x="0" y="0"/>
                </a:moveTo>
                <a:lnTo>
                  <a:pt x="37981" y="0"/>
                </a:lnTo>
                <a:lnTo>
                  <a:pt x="37981" y="702654"/>
                </a:lnTo>
                <a:lnTo>
                  <a:pt x="0" y="702654"/>
                </a:lnTo>
                <a:lnTo>
                  <a:pt x="0" y="0"/>
                </a:lnTo>
                <a:close/>
              </a:path>
            </a:pathLst>
          </a:custGeom>
          <a:solidFill>
            <a:srgbClr val="C8A876"/>
          </a:solidFill>
          <a:ln/>
        </p:spPr>
      </p:sp>
      <p:sp>
        <p:nvSpPr>
          <p:cNvPr id="1143363779" name="Text 33"/>
          <p:cNvSpPr/>
          <p:nvPr/>
        </p:nvSpPr>
        <p:spPr bwMode="auto">
          <a:xfrm>
            <a:off x="6536937" y="3114165"/>
            <a:ext cx="2250393" cy="227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200" b="1">
                <a:solidFill>
                  <a:srgbClr val="C8A876"/>
                </a:solidFill>
                <a:latin typeface="思源宋体"/>
                <a:ea typeface="思源宋体"/>
                <a:cs typeface="思源宋体"/>
              </a:rPr>
              <a:t>功能说明</a:t>
            </a:r>
            <a:endParaRPr lang="en-US" sz="1600"/>
          </a:p>
        </p:txBody>
      </p:sp>
      <p:sp>
        <p:nvSpPr>
          <p:cNvPr id="2022239461" name="Text 34"/>
          <p:cNvSpPr/>
          <p:nvPr/>
        </p:nvSpPr>
        <p:spPr bwMode="auto">
          <a:xfrm>
            <a:off x="6536937" y="3380034"/>
            <a:ext cx="2240897" cy="4367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050">
                <a:solidFill>
                  <a:srgbClr val="EAE3D9">
                    <a:alpha val="90000"/>
                  </a:srgbClr>
                </a:solidFill>
                <a:latin typeface="MiSans"/>
                <a:ea typeface="MiSans"/>
                <a:cs typeface="MiSans"/>
              </a:rPr>
              <a:t>突出装饰元素和文化符号，吸引视线，增强视觉冲击力。</a:t>
            </a:r>
            <a:endParaRPr lang="en-US" sz="1600"/>
          </a:p>
        </p:txBody>
      </p:sp>
      <p:sp>
        <p:nvSpPr>
          <p:cNvPr id="1690579916" name="Shape 35"/>
          <p:cNvSpPr/>
          <p:nvPr/>
        </p:nvSpPr>
        <p:spPr bwMode="auto">
          <a:xfrm>
            <a:off x="6404004" y="3888033"/>
            <a:ext cx="37980" cy="702654"/>
          </a:xfrm>
          <a:custGeom>
            <a:avLst/>
            <a:gdLst/>
            <a:ahLst/>
            <a:cxnLst/>
            <a:rect l="l" t="t" r="r" b="b"/>
            <a:pathLst>
              <a:path w="37981" h="702654" fill="norm" stroke="1" extrusionOk="0">
                <a:moveTo>
                  <a:pt x="0" y="0"/>
                </a:moveTo>
                <a:lnTo>
                  <a:pt x="37981" y="0"/>
                </a:lnTo>
                <a:lnTo>
                  <a:pt x="37981" y="702654"/>
                </a:lnTo>
                <a:lnTo>
                  <a:pt x="0" y="702654"/>
                </a:lnTo>
                <a:lnTo>
                  <a:pt x="0" y="0"/>
                </a:lnTo>
                <a:close/>
              </a:path>
            </a:pathLst>
          </a:custGeom>
          <a:solidFill>
            <a:srgbClr val="A42A28"/>
          </a:solidFill>
          <a:ln/>
        </p:spPr>
      </p:sp>
      <p:sp>
        <p:nvSpPr>
          <p:cNvPr id="1314872171" name="Text 36"/>
          <p:cNvSpPr/>
          <p:nvPr/>
        </p:nvSpPr>
        <p:spPr bwMode="auto">
          <a:xfrm>
            <a:off x="6536937" y="3888033"/>
            <a:ext cx="2250393" cy="227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200" b="1">
                <a:solidFill>
                  <a:srgbClr val="C8A876"/>
                </a:solidFill>
                <a:latin typeface="思源宋体"/>
                <a:ea typeface="思源宋体"/>
                <a:cs typeface="思源宋体"/>
              </a:rPr>
              <a:t>实现方式</a:t>
            </a:r>
            <a:endParaRPr lang="en-US" sz="1600"/>
          </a:p>
        </p:txBody>
      </p:sp>
      <p:sp>
        <p:nvSpPr>
          <p:cNvPr id="1526562596" name="Text 37"/>
          <p:cNvSpPr/>
          <p:nvPr/>
        </p:nvSpPr>
        <p:spPr bwMode="auto">
          <a:xfrm>
            <a:off x="6536937" y="4153904"/>
            <a:ext cx="2240897" cy="4367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050">
                <a:solidFill>
                  <a:srgbClr val="EAE3D9">
                    <a:alpha val="90000"/>
                  </a:srgbClr>
                </a:solidFill>
                <a:latin typeface="MiSans"/>
                <a:ea typeface="MiSans"/>
                <a:cs typeface="MiSans"/>
              </a:rPr>
              <a:t>采用射灯、投光灯对灯笼、中国结、雕塑等重点装饰进行局部照明。</a:t>
            </a:r>
            <a:endParaRPr lang="en-US" sz="1600"/>
          </a:p>
        </p:txBody>
      </p:sp>
      <p:sp>
        <p:nvSpPr>
          <p:cNvPr id="2087238032" name="Shape 38"/>
          <p:cNvSpPr/>
          <p:nvPr/>
        </p:nvSpPr>
        <p:spPr bwMode="auto">
          <a:xfrm>
            <a:off x="9096423" y="1249922"/>
            <a:ext cx="2712498" cy="3529096"/>
          </a:xfrm>
          <a:custGeom>
            <a:avLst/>
            <a:gdLst/>
            <a:ahLst/>
            <a:cxnLst/>
            <a:rect l="l" t="t" r="r" b="b"/>
            <a:pathLst>
              <a:path w="2712498" h="3529097" fill="norm" stroke="1" extrusionOk="0">
                <a:moveTo>
                  <a:pt x="151927" y="0"/>
                </a:moveTo>
                <a:lnTo>
                  <a:pt x="2560571" y="0"/>
                </a:lnTo>
                <a:cubicBezTo>
                  <a:pt x="2644478" y="0"/>
                  <a:pt x="2712498" y="68020"/>
                  <a:pt x="2712498" y="151927"/>
                </a:cubicBezTo>
                <a:lnTo>
                  <a:pt x="2712498" y="3377170"/>
                </a:lnTo>
                <a:cubicBezTo>
                  <a:pt x="2712498" y="3461077"/>
                  <a:pt x="2644478" y="3529097"/>
                  <a:pt x="2560571" y="3529097"/>
                </a:cubicBezTo>
                <a:lnTo>
                  <a:pt x="151927" y="3529097"/>
                </a:lnTo>
                <a:cubicBezTo>
                  <a:pt x="68020" y="3529097"/>
                  <a:pt x="0" y="3461077"/>
                  <a:pt x="0" y="3377170"/>
                </a:cubicBezTo>
                <a:lnTo>
                  <a:pt x="0" y="151927"/>
                </a:lnTo>
                <a:cubicBezTo>
                  <a:pt x="0" y="68020"/>
                  <a:pt x="68020" y="0"/>
                  <a:pt x="151927" y="0"/>
                </a:cubicBezTo>
                <a:close/>
              </a:path>
            </a:pathLst>
          </a:custGeom>
          <a:solidFill>
            <a:srgbClr val="BFBFBF">
              <a:alpha val="15000"/>
            </a:srgbClr>
          </a:solidFill>
          <a:ln w="8467">
            <a:solidFill>
              <a:srgbClr val="C8A876">
                <a:alpha val="30192"/>
              </a:srgbClr>
            </a:solidFill>
            <a:prstDash val="solid"/>
          </a:ln>
        </p:spPr>
      </p:sp>
      <p:sp>
        <p:nvSpPr>
          <p:cNvPr id="1133293078" name="Shape 39"/>
          <p:cNvSpPr/>
          <p:nvPr/>
        </p:nvSpPr>
        <p:spPr bwMode="auto">
          <a:xfrm>
            <a:off x="9289495" y="1442988"/>
            <a:ext cx="379813" cy="379813"/>
          </a:xfrm>
          <a:custGeom>
            <a:avLst/>
            <a:gdLst/>
            <a:ahLst/>
            <a:cxnLst/>
            <a:rect l="l" t="t" r="r" b="b"/>
            <a:pathLst>
              <a:path w="379813" h="379813" fill="norm" stroke="1" extrusionOk="0">
                <a:moveTo>
                  <a:pt x="113944" y="0"/>
                </a:moveTo>
                <a:lnTo>
                  <a:pt x="265869" y="0"/>
                </a:lnTo>
                <a:cubicBezTo>
                  <a:pt x="328799" y="0"/>
                  <a:pt x="379813" y="51014"/>
                  <a:pt x="379813" y="113944"/>
                </a:cubicBezTo>
                <a:lnTo>
                  <a:pt x="379813" y="265869"/>
                </a:lnTo>
                <a:cubicBezTo>
                  <a:pt x="379813" y="328799"/>
                  <a:pt x="328799" y="379813"/>
                  <a:pt x="265869" y="379813"/>
                </a:cubicBezTo>
                <a:lnTo>
                  <a:pt x="113944" y="379813"/>
                </a:lnTo>
                <a:cubicBezTo>
                  <a:pt x="51014" y="379813"/>
                  <a:pt x="0" y="328799"/>
                  <a:pt x="0" y="265869"/>
                </a:cubicBezTo>
                <a:lnTo>
                  <a:pt x="0" y="113944"/>
                </a:lnTo>
                <a:cubicBezTo>
                  <a:pt x="0" y="51057"/>
                  <a:pt x="51057" y="0"/>
                  <a:pt x="113944" y="0"/>
                </a:cubicBezTo>
                <a:close/>
              </a:path>
            </a:pathLst>
          </a:custGeom>
          <a:solidFill>
            <a:srgbClr val="C8A876"/>
          </a:solidFill>
          <a:ln/>
        </p:spPr>
      </p:sp>
      <p:sp>
        <p:nvSpPr>
          <p:cNvPr id="1316315205" name="Shape 40"/>
          <p:cNvSpPr/>
          <p:nvPr/>
        </p:nvSpPr>
        <p:spPr bwMode="auto">
          <a:xfrm>
            <a:off x="9396318" y="1547436"/>
            <a:ext cx="170916" cy="170916"/>
          </a:xfrm>
          <a:custGeom>
            <a:avLst/>
            <a:gdLst/>
            <a:ahLst/>
            <a:cxnLst/>
            <a:rect l="l" t="t" r="r" b="b"/>
            <a:pathLst>
              <a:path w="170916" h="170916" fill="norm" stroke="1" extrusionOk="0">
                <a:moveTo>
                  <a:pt x="133027" y="4073"/>
                </a:moveTo>
                <a:lnTo>
                  <a:pt x="103584" y="33516"/>
                </a:lnTo>
                <a:lnTo>
                  <a:pt x="137400" y="67332"/>
                </a:lnTo>
                <a:lnTo>
                  <a:pt x="166843" y="37889"/>
                </a:lnTo>
                <a:cubicBezTo>
                  <a:pt x="169447" y="35251"/>
                  <a:pt x="170916" y="31713"/>
                  <a:pt x="170916" y="28041"/>
                </a:cubicBezTo>
                <a:cubicBezTo>
                  <a:pt x="170916" y="24369"/>
                  <a:pt x="169447" y="20830"/>
                  <a:pt x="166843" y="18193"/>
                </a:cubicBezTo>
                <a:lnTo>
                  <a:pt x="152723" y="4073"/>
                </a:lnTo>
                <a:cubicBezTo>
                  <a:pt x="150086" y="1469"/>
                  <a:pt x="146547" y="0"/>
                  <a:pt x="142875" y="0"/>
                </a:cubicBezTo>
                <a:cubicBezTo>
                  <a:pt x="139203" y="0"/>
                  <a:pt x="135664" y="1469"/>
                  <a:pt x="133027" y="4073"/>
                </a:cubicBezTo>
                <a:close/>
                <a:moveTo>
                  <a:pt x="92268" y="44832"/>
                </a:moveTo>
                <a:lnTo>
                  <a:pt x="4073" y="133027"/>
                </a:lnTo>
                <a:cubicBezTo>
                  <a:pt x="1469" y="135664"/>
                  <a:pt x="0" y="139203"/>
                  <a:pt x="0" y="142875"/>
                </a:cubicBezTo>
                <a:cubicBezTo>
                  <a:pt x="0" y="146547"/>
                  <a:pt x="1469" y="150086"/>
                  <a:pt x="4073" y="152723"/>
                </a:cubicBezTo>
                <a:lnTo>
                  <a:pt x="18193" y="166843"/>
                </a:lnTo>
                <a:cubicBezTo>
                  <a:pt x="20830" y="169447"/>
                  <a:pt x="24369" y="170916"/>
                  <a:pt x="28041" y="170916"/>
                </a:cubicBezTo>
                <a:cubicBezTo>
                  <a:pt x="31713" y="170916"/>
                  <a:pt x="35251" y="169447"/>
                  <a:pt x="37889" y="166843"/>
                </a:cubicBezTo>
                <a:lnTo>
                  <a:pt x="126084" y="78648"/>
                </a:lnTo>
                <a:lnTo>
                  <a:pt x="92268" y="44832"/>
                </a:lnTo>
                <a:close/>
              </a:path>
            </a:pathLst>
          </a:custGeom>
          <a:solidFill>
            <a:srgbClr val="1A1A1A"/>
          </a:solidFill>
          <a:ln/>
        </p:spPr>
      </p:sp>
      <p:sp>
        <p:nvSpPr>
          <p:cNvPr id="322788906" name="Text 41"/>
          <p:cNvSpPr/>
          <p:nvPr/>
        </p:nvSpPr>
        <p:spPr bwMode="auto">
          <a:xfrm>
            <a:off x="9783252" y="1499960"/>
            <a:ext cx="854579" cy="2658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500" b="1">
                <a:solidFill>
                  <a:srgbClr val="EAE3D9"/>
                </a:solidFill>
                <a:latin typeface="思源宋体"/>
                <a:ea typeface="思源宋体"/>
                <a:cs typeface="思源宋体"/>
              </a:rPr>
              <a:t>动态灯光</a:t>
            </a:r>
            <a:endParaRPr lang="en-US" sz="1600"/>
          </a:p>
        </p:txBody>
      </p:sp>
      <p:sp>
        <p:nvSpPr>
          <p:cNvPr id="405997583" name="Shape 42"/>
          <p:cNvSpPr/>
          <p:nvPr/>
        </p:nvSpPr>
        <p:spPr bwMode="auto">
          <a:xfrm>
            <a:off x="9298991" y="1984221"/>
            <a:ext cx="2307364" cy="892561"/>
          </a:xfrm>
          <a:custGeom>
            <a:avLst/>
            <a:gdLst/>
            <a:ahLst/>
            <a:cxnLst/>
            <a:rect l="l" t="t" r="r" b="b"/>
            <a:pathLst>
              <a:path w="2307364" h="892561" fill="norm" stroke="1" extrusionOk="0">
                <a:moveTo>
                  <a:pt x="113944" y="0"/>
                </a:moveTo>
                <a:lnTo>
                  <a:pt x="2193420" y="0"/>
                </a:lnTo>
                <a:cubicBezTo>
                  <a:pt x="2256350" y="0"/>
                  <a:pt x="2307364" y="51015"/>
                  <a:pt x="2307364" y="113944"/>
                </a:cubicBezTo>
                <a:lnTo>
                  <a:pt x="2307364" y="778616"/>
                </a:lnTo>
                <a:cubicBezTo>
                  <a:pt x="2307364" y="841546"/>
                  <a:pt x="2256350" y="892561"/>
                  <a:pt x="2193420" y="892561"/>
                </a:cubicBezTo>
                <a:lnTo>
                  <a:pt x="113944" y="892561"/>
                </a:lnTo>
                <a:cubicBezTo>
                  <a:pt x="51057" y="892561"/>
                  <a:pt x="0" y="841504"/>
                  <a:pt x="0" y="778616"/>
                </a:cubicBezTo>
                <a:lnTo>
                  <a:pt x="0" y="113944"/>
                </a:lnTo>
                <a:cubicBezTo>
                  <a:pt x="0" y="51015"/>
                  <a:pt x="51015" y="0"/>
                  <a:pt x="113944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C8A876">
                <a:alpha val="30192"/>
              </a:srgbClr>
            </a:solidFill>
            <a:prstDash val="solid"/>
          </a:ln>
        </p:spPr>
      </p:sp>
      <p:pic>
        <p:nvPicPr>
          <p:cNvPr id="155099350" name="Image 3" descr="https://kimi-web-img.moonshot.cn/img/img95.699pic.com/96682bac8ad896b2ccbd9bdd463ce81f2dbb7093.jpg"/>
          <p:cNvPicPr>
            <a:picLocks noChangeAspect="1"/>
          </p:cNvPicPr>
          <p:nvPr/>
        </p:nvPicPr>
        <p:blipFill rotWithShape="1">
          <a:blip r:embed="rId6"/>
          <a:srcRect l="0" t="31396" r="0" b="736"/>
        </p:blipFill>
        <p:spPr bwMode="auto">
          <a:xfrm>
            <a:off x="9308486" y="1993717"/>
            <a:ext cx="2288374" cy="873570"/>
          </a:xfrm>
          <a:prstGeom prst="roundRect">
            <a:avLst>
              <a:gd name="adj" fmla="val 13043"/>
            </a:avLst>
          </a:prstGeom>
        </p:spPr>
      </p:pic>
      <p:sp>
        <p:nvSpPr>
          <p:cNvPr id="813844626" name="Shape 43"/>
          <p:cNvSpPr/>
          <p:nvPr/>
        </p:nvSpPr>
        <p:spPr bwMode="auto">
          <a:xfrm>
            <a:off x="9308486" y="3114165"/>
            <a:ext cx="37980" cy="702654"/>
          </a:xfrm>
          <a:custGeom>
            <a:avLst/>
            <a:gdLst/>
            <a:ahLst/>
            <a:cxnLst/>
            <a:rect l="l" t="t" r="r" b="b"/>
            <a:pathLst>
              <a:path w="37981" h="702654" fill="norm" stroke="1" extrusionOk="0">
                <a:moveTo>
                  <a:pt x="0" y="0"/>
                </a:moveTo>
                <a:lnTo>
                  <a:pt x="37981" y="0"/>
                </a:lnTo>
                <a:lnTo>
                  <a:pt x="37981" y="702654"/>
                </a:lnTo>
                <a:lnTo>
                  <a:pt x="0" y="702654"/>
                </a:lnTo>
                <a:lnTo>
                  <a:pt x="0" y="0"/>
                </a:lnTo>
                <a:close/>
              </a:path>
            </a:pathLst>
          </a:custGeom>
          <a:solidFill>
            <a:srgbClr val="A42A28"/>
          </a:solidFill>
          <a:ln/>
        </p:spPr>
      </p:sp>
      <p:sp>
        <p:nvSpPr>
          <p:cNvPr id="1213663414" name="Text 44"/>
          <p:cNvSpPr/>
          <p:nvPr/>
        </p:nvSpPr>
        <p:spPr bwMode="auto">
          <a:xfrm>
            <a:off x="9441421" y="3114165"/>
            <a:ext cx="2250393" cy="227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200" b="1">
                <a:solidFill>
                  <a:srgbClr val="C8A876"/>
                </a:solidFill>
                <a:latin typeface="思源宋体"/>
                <a:ea typeface="思源宋体"/>
                <a:cs typeface="思源宋体"/>
              </a:rPr>
              <a:t>功能说明</a:t>
            </a:r>
            <a:endParaRPr lang="en-US" sz="1600"/>
          </a:p>
        </p:txBody>
      </p:sp>
      <p:sp>
        <p:nvSpPr>
          <p:cNvPr id="338560192" name="Text 45"/>
          <p:cNvSpPr/>
          <p:nvPr/>
        </p:nvSpPr>
        <p:spPr bwMode="auto">
          <a:xfrm>
            <a:off x="9441421" y="3380034"/>
            <a:ext cx="2240897" cy="4367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050">
                <a:solidFill>
                  <a:srgbClr val="EAE3D9">
                    <a:alpha val="90000"/>
                  </a:srgbClr>
                </a:solidFill>
                <a:latin typeface="MiSans"/>
                <a:ea typeface="MiSans"/>
                <a:cs typeface="MiSans"/>
              </a:rPr>
              <a:t>增强活动的互动性和趣味性，打造流光溢彩的动态效果。</a:t>
            </a:r>
            <a:endParaRPr lang="en-US" sz="1600"/>
          </a:p>
        </p:txBody>
      </p:sp>
      <p:sp>
        <p:nvSpPr>
          <p:cNvPr id="1929216890" name="Shape 46"/>
          <p:cNvSpPr/>
          <p:nvPr/>
        </p:nvSpPr>
        <p:spPr bwMode="auto">
          <a:xfrm>
            <a:off x="9308486" y="3888033"/>
            <a:ext cx="37980" cy="702654"/>
          </a:xfrm>
          <a:custGeom>
            <a:avLst/>
            <a:gdLst/>
            <a:ahLst/>
            <a:cxnLst/>
            <a:rect l="l" t="t" r="r" b="b"/>
            <a:pathLst>
              <a:path w="37981" h="702654" fill="norm" stroke="1" extrusionOk="0">
                <a:moveTo>
                  <a:pt x="0" y="0"/>
                </a:moveTo>
                <a:lnTo>
                  <a:pt x="37981" y="0"/>
                </a:lnTo>
                <a:lnTo>
                  <a:pt x="37981" y="702654"/>
                </a:lnTo>
                <a:lnTo>
                  <a:pt x="0" y="702654"/>
                </a:lnTo>
                <a:lnTo>
                  <a:pt x="0" y="0"/>
                </a:lnTo>
                <a:close/>
              </a:path>
            </a:pathLst>
          </a:custGeom>
          <a:solidFill>
            <a:srgbClr val="C8A876"/>
          </a:solidFill>
          <a:ln/>
        </p:spPr>
      </p:sp>
      <p:sp>
        <p:nvSpPr>
          <p:cNvPr id="1216064704" name="Text 47"/>
          <p:cNvSpPr/>
          <p:nvPr/>
        </p:nvSpPr>
        <p:spPr bwMode="auto">
          <a:xfrm>
            <a:off x="9441421" y="3888033"/>
            <a:ext cx="2250393" cy="227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200" b="1">
                <a:solidFill>
                  <a:srgbClr val="C8A876"/>
                </a:solidFill>
                <a:latin typeface="思源宋体"/>
                <a:ea typeface="思源宋体"/>
                <a:cs typeface="思源宋体"/>
              </a:rPr>
              <a:t>实现方式</a:t>
            </a:r>
            <a:endParaRPr lang="en-US" sz="1600"/>
          </a:p>
        </p:txBody>
      </p:sp>
      <p:sp>
        <p:nvSpPr>
          <p:cNvPr id="384284492" name="Text 48"/>
          <p:cNvSpPr/>
          <p:nvPr/>
        </p:nvSpPr>
        <p:spPr bwMode="auto">
          <a:xfrm>
            <a:off x="9441421" y="4153904"/>
            <a:ext cx="2240897" cy="4367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050">
                <a:solidFill>
                  <a:srgbClr val="EAE3D9">
                    <a:alpha val="90000"/>
                  </a:srgbClr>
                </a:solidFill>
                <a:latin typeface="MiSans"/>
                <a:ea typeface="MiSans"/>
                <a:cs typeface="MiSans"/>
              </a:rPr>
              <a:t>采用可编程LED灯带、激光灯、投影等，配合音乐节奏变换效果。</a:t>
            </a:r>
            <a:endParaRPr lang="en-US" sz="1600"/>
          </a:p>
        </p:txBody>
      </p:sp>
      <p:sp>
        <p:nvSpPr>
          <p:cNvPr id="2048920744" name="Shape 49"/>
          <p:cNvSpPr/>
          <p:nvPr/>
        </p:nvSpPr>
        <p:spPr bwMode="auto">
          <a:xfrm>
            <a:off x="382977" y="4914966"/>
            <a:ext cx="11419713" cy="1753470"/>
          </a:xfrm>
          <a:custGeom>
            <a:avLst/>
            <a:gdLst/>
            <a:ahLst/>
            <a:cxnLst/>
            <a:rect l="l" t="t" r="r" b="b"/>
            <a:pathLst>
              <a:path w="11419713" h="1753470" fill="norm" stroke="1" extrusionOk="0">
                <a:moveTo>
                  <a:pt x="151921" y="0"/>
                </a:moveTo>
                <a:lnTo>
                  <a:pt x="11267793" y="0"/>
                </a:lnTo>
                <a:cubicBezTo>
                  <a:pt x="11351696" y="0"/>
                  <a:pt x="11419713" y="68017"/>
                  <a:pt x="11419713" y="151921"/>
                </a:cubicBezTo>
                <a:lnTo>
                  <a:pt x="11419713" y="1601550"/>
                </a:lnTo>
                <a:cubicBezTo>
                  <a:pt x="11419713" y="1685453"/>
                  <a:pt x="11351696" y="1753470"/>
                  <a:pt x="11267793" y="1753470"/>
                </a:cubicBezTo>
                <a:lnTo>
                  <a:pt x="151921" y="1753470"/>
                </a:lnTo>
                <a:cubicBezTo>
                  <a:pt x="68017" y="1753470"/>
                  <a:pt x="0" y="1685453"/>
                  <a:pt x="0" y="1601550"/>
                </a:cubicBezTo>
                <a:lnTo>
                  <a:pt x="0" y="151921"/>
                </a:lnTo>
                <a:cubicBezTo>
                  <a:pt x="0" y="68073"/>
                  <a:pt x="68073" y="0"/>
                  <a:pt x="151921" y="0"/>
                </a:cubicBezTo>
                <a:close/>
              </a:path>
            </a:pathLst>
          </a:custGeom>
          <a:solidFill>
            <a:srgbClr val="4A676B">
              <a:alpha val="40000"/>
            </a:srgbClr>
          </a:solidFill>
          <a:ln w="8467">
            <a:solidFill>
              <a:srgbClr val="C8A876">
                <a:alpha val="30192"/>
              </a:srgbClr>
            </a:solidFill>
            <a:prstDash val="solid"/>
          </a:ln>
        </p:spPr>
      </p:sp>
      <p:sp>
        <p:nvSpPr>
          <p:cNvPr id="1494676869" name="Shape 50"/>
          <p:cNvSpPr/>
          <p:nvPr/>
        </p:nvSpPr>
        <p:spPr bwMode="auto">
          <a:xfrm>
            <a:off x="576048" y="5108042"/>
            <a:ext cx="379813" cy="379813"/>
          </a:xfrm>
          <a:custGeom>
            <a:avLst/>
            <a:gdLst/>
            <a:ahLst/>
            <a:cxnLst/>
            <a:rect l="l" t="t" r="r" b="b"/>
            <a:pathLst>
              <a:path w="379813" h="379813" fill="norm" stroke="1" extrusionOk="0">
                <a:moveTo>
                  <a:pt x="113944" y="0"/>
                </a:moveTo>
                <a:lnTo>
                  <a:pt x="265869" y="0"/>
                </a:lnTo>
                <a:cubicBezTo>
                  <a:pt x="328799" y="0"/>
                  <a:pt x="379813" y="51014"/>
                  <a:pt x="379813" y="113944"/>
                </a:cubicBezTo>
                <a:lnTo>
                  <a:pt x="379813" y="265869"/>
                </a:lnTo>
                <a:cubicBezTo>
                  <a:pt x="379813" y="328799"/>
                  <a:pt x="328799" y="379813"/>
                  <a:pt x="265869" y="379813"/>
                </a:cubicBezTo>
                <a:lnTo>
                  <a:pt x="113944" y="379813"/>
                </a:lnTo>
                <a:cubicBezTo>
                  <a:pt x="51014" y="379813"/>
                  <a:pt x="0" y="328799"/>
                  <a:pt x="0" y="265869"/>
                </a:cubicBezTo>
                <a:lnTo>
                  <a:pt x="0" y="113944"/>
                </a:lnTo>
                <a:cubicBezTo>
                  <a:pt x="0" y="51057"/>
                  <a:pt x="51057" y="0"/>
                  <a:pt x="113944" y="0"/>
                </a:cubicBezTo>
                <a:close/>
              </a:path>
            </a:pathLst>
          </a:custGeom>
          <a:solidFill>
            <a:srgbClr val="A42A28"/>
          </a:solidFill>
          <a:ln/>
        </p:spPr>
      </p:sp>
      <p:sp>
        <p:nvSpPr>
          <p:cNvPr id="1051470883" name="Shape 51"/>
          <p:cNvSpPr/>
          <p:nvPr/>
        </p:nvSpPr>
        <p:spPr bwMode="auto">
          <a:xfrm>
            <a:off x="647263" y="5202995"/>
            <a:ext cx="237383" cy="189907"/>
          </a:xfrm>
          <a:custGeom>
            <a:avLst/>
            <a:gdLst/>
            <a:ahLst/>
            <a:cxnLst/>
            <a:rect l="l" t="t" r="r" b="b"/>
            <a:pathLst>
              <a:path w="237383" h="189907" fill="norm" stroke="1" extrusionOk="0">
                <a:moveTo>
                  <a:pt x="154262" y="78077"/>
                </a:moveTo>
                <a:cubicBezTo>
                  <a:pt x="158787" y="76853"/>
                  <a:pt x="163535" y="79004"/>
                  <a:pt x="165575" y="83195"/>
                </a:cubicBezTo>
                <a:lnTo>
                  <a:pt x="172474" y="97142"/>
                </a:lnTo>
                <a:cubicBezTo>
                  <a:pt x="176294" y="97661"/>
                  <a:pt x="180040" y="98699"/>
                  <a:pt x="183564" y="100146"/>
                </a:cubicBezTo>
                <a:lnTo>
                  <a:pt x="196546" y="91504"/>
                </a:lnTo>
                <a:cubicBezTo>
                  <a:pt x="200440" y="88907"/>
                  <a:pt x="205596" y="89427"/>
                  <a:pt x="208897" y="92728"/>
                </a:cubicBezTo>
                <a:lnTo>
                  <a:pt x="216019" y="99849"/>
                </a:lnTo>
                <a:cubicBezTo>
                  <a:pt x="219320" y="103150"/>
                  <a:pt x="219839" y="108343"/>
                  <a:pt x="217243" y="112201"/>
                </a:cubicBezTo>
                <a:lnTo>
                  <a:pt x="208600" y="125145"/>
                </a:lnTo>
                <a:cubicBezTo>
                  <a:pt x="209305" y="126889"/>
                  <a:pt x="209936" y="128706"/>
                  <a:pt x="210455" y="130598"/>
                </a:cubicBezTo>
                <a:cubicBezTo>
                  <a:pt x="210974" y="132489"/>
                  <a:pt x="211308" y="134344"/>
                  <a:pt x="211568" y="136236"/>
                </a:cubicBezTo>
                <a:lnTo>
                  <a:pt x="225551" y="143135"/>
                </a:lnTo>
                <a:cubicBezTo>
                  <a:pt x="229742" y="145212"/>
                  <a:pt x="231894" y="149959"/>
                  <a:pt x="230670" y="154447"/>
                </a:cubicBezTo>
                <a:lnTo>
                  <a:pt x="228073" y="164165"/>
                </a:lnTo>
                <a:cubicBezTo>
                  <a:pt x="226849" y="168653"/>
                  <a:pt x="222658" y="171695"/>
                  <a:pt x="217985" y="171398"/>
                </a:cubicBezTo>
                <a:lnTo>
                  <a:pt x="202406" y="170397"/>
                </a:lnTo>
                <a:cubicBezTo>
                  <a:pt x="200070" y="173401"/>
                  <a:pt x="197362" y="176183"/>
                  <a:pt x="194283" y="178557"/>
                </a:cubicBezTo>
                <a:lnTo>
                  <a:pt x="195285" y="194098"/>
                </a:lnTo>
                <a:cubicBezTo>
                  <a:pt x="195581" y="198771"/>
                  <a:pt x="192540" y="203000"/>
                  <a:pt x="188052" y="204187"/>
                </a:cubicBezTo>
                <a:lnTo>
                  <a:pt x="178334" y="206783"/>
                </a:lnTo>
                <a:cubicBezTo>
                  <a:pt x="173809" y="208007"/>
                  <a:pt x="169098" y="205856"/>
                  <a:pt x="167021" y="201664"/>
                </a:cubicBezTo>
                <a:lnTo>
                  <a:pt x="160122" y="187718"/>
                </a:lnTo>
                <a:cubicBezTo>
                  <a:pt x="156302" y="187199"/>
                  <a:pt x="152556" y="186160"/>
                  <a:pt x="149032" y="184714"/>
                </a:cubicBezTo>
                <a:lnTo>
                  <a:pt x="136050" y="193356"/>
                </a:lnTo>
                <a:cubicBezTo>
                  <a:pt x="132156" y="195952"/>
                  <a:pt x="127000" y="195433"/>
                  <a:pt x="123699" y="192132"/>
                </a:cubicBezTo>
                <a:lnTo>
                  <a:pt x="116577" y="185011"/>
                </a:lnTo>
                <a:cubicBezTo>
                  <a:pt x="113276" y="181709"/>
                  <a:pt x="112757" y="176554"/>
                  <a:pt x="115353" y="172659"/>
                </a:cubicBezTo>
                <a:lnTo>
                  <a:pt x="123996" y="159677"/>
                </a:lnTo>
                <a:cubicBezTo>
                  <a:pt x="123291" y="157934"/>
                  <a:pt x="122660" y="156117"/>
                  <a:pt x="122141" y="154225"/>
                </a:cubicBezTo>
                <a:cubicBezTo>
                  <a:pt x="121622" y="152333"/>
                  <a:pt x="121288" y="150442"/>
                  <a:pt x="121028" y="148587"/>
                </a:cubicBezTo>
                <a:lnTo>
                  <a:pt x="107045" y="141688"/>
                </a:lnTo>
                <a:cubicBezTo>
                  <a:pt x="102854" y="139611"/>
                  <a:pt x="100739" y="134863"/>
                  <a:pt x="101926" y="130375"/>
                </a:cubicBezTo>
                <a:lnTo>
                  <a:pt x="104523" y="120657"/>
                </a:lnTo>
                <a:cubicBezTo>
                  <a:pt x="105747" y="116169"/>
                  <a:pt x="109938" y="113128"/>
                  <a:pt x="114612" y="113425"/>
                </a:cubicBezTo>
                <a:lnTo>
                  <a:pt x="130153" y="114426"/>
                </a:lnTo>
                <a:cubicBezTo>
                  <a:pt x="132489" y="111422"/>
                  <a:pt x="135197" y="108640"/>
                  <a:pt x="138276" y="106266"/>
                </a:cubicBezTo>
                <a:lnTo>
                  <a:pt x="137274" y="90762"/>
                </a:lnTo>
                <a:cubicBezTo>
                  <a:pt x="136978" y="86088"/>
                  <a:pt x="140019" y="81860"/>
                  <a:pt x="144507" y="80673"/>
                </a:cubicBezTo>
                <a:lnTo>
                  <a:pt x="154225" y="78077"/>
                </a:lnTo>
                <a:close/>
                <a:moveTo>
                  <a:pt x="166317" y="126110"/>
                </a:moveTo>
                <a:cubicBezTo>
                  <a:pt x="157309" y="126120"/>
                  <a:pt x="150005" y="133441"/>
                  <a:pt x="150015" y="142448"/>
                </a:cubicBezTo>
                <a:cubicBezTo>
                  <a:pt x="150025" y="151456"/>
                  <a:pt x="157346" y="158760"/>
                  <a:pt x="166354" y="158750"/>
                </a:cubicBezTo>
                <a:cubicBezTo>
                  <a:pt x="175361" y="158740"/>
                  <a:pt x="182665" y="151419"/>
                  <a:pt x="182655" y="142411"/>
                </a:cubicBezTo>
                <a:cubicBezTo>
                  <a:pt x="182645" y="133404"/>
                  <a:pt x="175324" y="126100"/>
                  <a:pt x="166317" y="126110"/>
                </a:cubicBezTo>
                <a:close/>
                <a:moveTo>
                  <a:pt x="83418" y="-16876"/>
                </a:moveTo>
                <a:lnTo>
                  <a:pt x="93136" y="-14280"/>
                </a:lnTo>
                <a:cubicBezTo>
                  <a:pt x="97624" y="-13056"/>
                  <a:pt x="100665" y="-8828"/>
                  <a:pt x="100369" y="-4191"/>
                </a:cubicBezTo>
                <a:lnTo>
                  <a:pt x="99367" y="11313"/>
                </a:lnTo>
                <a:cubicBezTo>
                  <a:pt x="102446" y="13687"/>
                  <a:pt x="105153" y="16431"/>
                  <a:pt x="107490" y="19473"/>
                </a:cubicBezTo>
                <a:lnTo>
                  <a:pt x="123068" y="18471"/>
                </a:lnTo>
                <a:cubicBezTo>
                  <a:pt x="127705" y="18175"/>
                  <a:pt x="131933" y="21216"/>
                  <a:pt x="133157" y="25704"/>
                </a:cubicBezTo>
                <a:lnTo>
                  <a:pt x="135754" y="35422"/>
                </a:lnTo>
                <a:cubicBezTo>
                  <a:pt x="136940" y="39910"/>
                  <a:pt x="134826" y="44658"/>
                  <a:pt x="130635" y="46735"/>
                </a:cubicBezTo>
                <a:lnTo>
                  <a:pt x="116652" y="53634"/>
                </a:lnTo>
                <a:cubicBezTo>
                  <a:pt x="116392" y="55525"/>
                  <a:pt x="116021" y="57417"/>
                  <a:pt x="115539" y="59272"/>
                </a:cubicBezTo>
                <a:cubicBezTo>
                  <a:pt x="115057" y="61126"/>
                  <a:pt x="114389" y="62981"/>
                  <a:pt x="113684" y="64724"/>
                </a:cubicBezTo>
                <a:lnTo>
                  <a:pt x="122327" y="77706"/>
                </a:lnTo>
                <a:cubicBezTo>
                  <a:pt x="124923" y="81600"/>
                  <a:pt x="124404" y="86756"/>
                  <a:pt x="121103" y="90057"/>
                </a:cubicBezTo>
                <a:lnTo>
                  <a:pt x="113981" y="97179"/>
                </a:lnTo>
                <a:cubicBezTo>
                  <a:pt x="110680" y="100480"/>
                  <a:pt x="105524" y="100999"/>
                  <a:pt x="101630" y="98403"/>
                </a:cubicBezTo>
                <a:lnTo>
                  <a:pt x="88648" y="89761"/>
                </a:lnTo>
                <a:cubicBezTo>
                  <a:pt x="85124" y="91207"/>
                  <a:pt x="81378" y="92246"/>
                  <a:pt x="77558" y="92765"/>
                </a:cubicBezTo>
                <a:lnTo>
                  <a:pt x="70659" y="106711"/>
                </a:lnTo>
                <a:cubicBezTo>
                  <a:pt x="68581" y="110902"/>
                  <a:pt x="63834" y="113017"/>
                  <a:pt x="59346" y="111830"/>
                </a:cubicBezTo>
                <a:lnTo>
                  <a:pt x="49628" y="109233"/>
                </a:lnTo>
                <a:cubicBezTo>
                  <a:pt x="45103" y="108009"/>
                  <a:pt x="42098" y="103781"/>
                  <a:pt x="42395" y="99145"/>
                </a:cubicBezTo>
                <a:lnTo>
                  <a:pt x="43397" y="83603"/>
                </a:lnTo>
                <a:cubicBezTo>
                  <a:pt x="40318" y="81230"/>
                  <a:pt x="37610" y="78485"/>
                  <a:pt x="35274" y="75443"/>
                </a:cubicBezTo>
                <a:lnTo>
                  <a:pt x="19695" y="76445"/>
                </a:lnTo>
                <a:cubicBezTo>
                  <a:pt x="15059" y="76742"/>
                  <a:pt x="10831" y="73700"/>
                  <a:pt x="9607" y="69212"/>
                </a:cubicBezTo>
                <a:lnTo>
                  <a:pt x="7010" y="59494"/>
                </a:lnTo>
                <a:cubicBezTo>
                  <a:pt x="5823" y="55006"/>
                  <a:pt x="7938" y="50258"/>
                  <a:pt x="12129" y="48181"/>
                </a:cubicBezTo>
                <a:lnTo>
                  <a:pt x="26112" y="41282"/>
                </a:lnTo>
                <a:cubicBezTo>
                  <a:pt x="26372" y="39391"/>
                  <a:pt x="26743" y="37536"/>
                  <a:pt x="27225" y="35645"/>
                </a:cubicBezTo>
                <a:cubicBezTo>
                  <a:pt x="27744" y="33753"/>
                  <a:pt x="28338" y="31935"/>
                  <a:pt x="29079" y="30192"/>
                </a:cubicBezTo>
                <a:lnTo>
                  <a:pt x="20437" y="17247"/>
                </a:lnTo>
                <a:cubicBezTo>
                  <a:pt x="17841" y="13353"/>
                  <a:pt x="18360" y="8197"/>
                  <a:pt x="21661" y="4896"/>
                </a:cubicBezTo>
                <a:lnTo>
                  <a:pt x="28783" y="-2225"/>
                </a:lnTo>
                <a:cubicBezTo>
                  <a:pt x="32084" y="-5527"/>
                  <a:pt x="37239" y="-6046"/>
                  <a:pt x="41134" y="-3449"/>
                </a:cubicBezTo>
                <a:lnTo>
                  <a:pt x="54116" y="5193"/>
                </a:lnTo>
                <a:cubicBezTo>
                  <a:pt x="57640" y="3746"/>
                  <a:pt x="61386" y="2708"/>
                  <a:pt x="65206" y="2188"/>
                </a:cubicBezTo>
                <a:lnTo>
                  <a:pt x="72105" y="-11758"/>
                </a:lnTo>
                <a:cubicBezTo>
                  <a:pt x="74182" y="-15949"/>
                  <a:pt x="78893" y="-18063"/>
                  <a:pt x="83418" y="-16876"/>
                </a:cubicBezTo>
                <a:close/>
                <a:moveTo>
                  <a:pt x="71363" y="31157"/>
                </a:moveTo>
                <a:cubicBezTo>
                  <a:pt x="62356" y="31157"/>
                  <a:pt x="55043" y="38469"/>
                  <a:pt x="55043" y="47477"/>
                </a:cubicBezTo>
                <a:cubicBezTo>
                  <a:pt x="55043" y="56484"/>
                  <a:pt x="62356" y="63797"/>
                  <a:pt x="71363" y="63797"/>
                </a:cubicBezTo>
                <a:cubicBezTo>
                  <a:pt x="80371" y="63797"/>
                  <a:pt x="87683" y="56484"/>
                  <a:pt x="87683" y="47477"/>
                </a:cubicBezTo>
                <a:cubicBezTo>
                  <a:pt x="87683" y="38469"/>
                  <a:pt x="80371" y="31157"/>
                  <a:pt x="71363" y="31157"/>
                </a:cubicBezTo>
                <a:close/>
              </a:path>
            </a:pathLst>
          </a:custGeom>
          <a:solidFill>
            <a:srgbClr val="EAE3D9"/>
          </a:solidFill>
          <a:ln/>
        </p:spPr>
      </p:sp>
      <p:sp>
        <p:nvSpPr>
          <p:cNvPr id="1092730789" name="Text 52"/>
          <p:cNvSpPr/>
          <p:nvPr/>
        </p:nvSpPr>
        <p:spPr bwMode="auto">
          <a:xfrm>
            <a:off x="1069805" y="5165013"/>
            <a:ext cx="1234393" cy="2658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500" b="1">
                <a:solidFill>
                  <a:srgbClr val="EAE3D9"/>
                </a:solidFill>
                <a:latin typeface="思源宋体"/>
                <a:ea typeface="思源宋体"/>
                <a:cs typeface="思源宋体"/>
              </a:rPr>
              <a:t>综合应用方案</a:t>
            </a:r>
            <a:endParaRPr lang="en-US" sz="1600"/>
          </a:p>
        </p:txBody>
      </p:sp>
      <p:sp>
        <p:nvSpPr>
          <p:cNvPr id="373430289" name="Shape 53"/>
          <p:cNvSpPr/>
          <p:nvPr/>
        </p:nvSpPr>
        <p:spPr bwMode="auto">
          <a:xfrm>
            <a:off x="595039" y="5639780"/>
            <a:ext cx="37980" cy="835589"/>
          </a:xfrm>
          <a:custGeom>
            <a:avLst/>
            <a:gdLst/>
            <a:ahLst/>
            <a:cxnLst/>
            <a:rect l="l" t="t" r="r" b="b"/>
            <a:pathLst>
              <a:path w="37981" h="835589" fill="norm" stroke="1" extrusionOk="0">
                <a:moveTo>
                  <a:pt x="0" y="0"/>
                </a:moveTo>
                <a:lnTo>
                  <a:pt x="37981" y="0"/>
                </a:lnTo>
                <a:lnTo>
                  <a:pt x="37981" y="835589"/>
                </a:lnTo>
                <a:lnTo>
                  <a:pt x="0" y="835589"/>
                </a:lnTo>
                <a:lnTo>
                  <a:pt x="0" y="0"/>
                </a:lnTo>
                <a:close/>
              </a:path>
            </a:pathLst>
          </a:custGeom>
          <a:solidFill>
            <a:srgbClr val="C8A876"/>
          </a:solidFill>
          <a:ln/>
        </p:spPr>
      </p:sp>
      <p:sp>
        <p:nvSpPr>
          <p:cNvPr id="2082531551" name="Text 54"/>
          <p:cNvSpPr/>
          <p:nvPr/>
        </p:nvSpPr>
        <p:spPr bwMode="auto">
          <a:xfrm>
            <a:off x="765954" y="5639780"/>
            <a:ext cx="3475290" cy="2658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350" b="1">
                <a:solidFill>
                  <a:srgbClr val="C8A876"/>
                </a:solidFill>
                <a:latin typeface="思源宋体"/>
                <a:ea typeface="思源宋体"/>
                <a:cs typeface="思源宋体"/>
              </a:rPr>
              <a:t>入口迎宾区</a:t>
            </a:r>
            <a:endParaRPr lang="en-US" sz="1600"/>
          </a:p>
        </p:txBody>
      </p:sp>
      <p:sp>
        <p:nvSpPr>
          <p:cNvPr id="498565476" name="Text 55"/>
          <p:cNvSpPr/>
          <p:nvPr/>
        </p:nvSpPr>
        <p:spPr bwMode="auto">
          <a:xfrm>
            <a:off x="765954" y="5981612"/>
            <a:ext cx="3465794" cy="4937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rgbClr val="EAE3D9">
                    <a:alpha val="90000"/>
                  </a:srgbClr>
                </a:solidFill>
                <a:latin typeface="MiSans"/>
                <a:ea typeface="MiSans"/>
                <a:cs typeface="MiSans"/>
              </a:rPr>
              <a:t>基础照明+重点照明，灯笼串灯+射灯照亮签到墙，营造隆重入场氛围。</a:t>
            </a:r>
            <a:endParaRPr lang="en-US" sz="1600"/>
          </a:p>
        </p:txBody>
      </p:sp>
      <p:sp>
        <p:nvSpPr>
          <p:cNvPr id="1978395438" name="Shape 56"/>
          <p:cNvSpPr/>
          <p:nvPr/>
        </p:nvSpPr>
        <p:spPr bwMode="auto">
          <a:xfrm>
            <a:off x="4324230" y="5639780"/>
            <a:ext cx="37980" cy="835589"/>
          </a:xfrm>
          <a:custGeom>
            <a:avLst/>
            <a:gdLst/>
            <a:ahLst/>
            <a:cxnLst/>
            <a:rect l="l" t="t" r="r" b="b"/>
            <a:pathLst>
              <a:path w="37981" h="835589" fill="norm" stroke="1" extrusionOk="0">
                <a:moveTo>
                  <a:pt x="0" y="0"/>
                </a:moveTo>
                <a:lnTo>
                  <a:pt x="37981" y="0"/>
                </a:lnTo>
                <a:lnTo>
                  <a:pt x="37981" y="835589"/>
                </a:lnTo>
                <a:lnTo>
                  <a:pt x="0" y="835589"/>
                </a:lnTo>
                <a:lnTo>
                  <a:pt x="0" y="0"/>
                </a:lnTo>
                <a:close/>
              </a:path>
            </a:pathLst>
          </a:custGeom>
          <a:solidFill>
            <a:srgbClr val="A42A28"/>
          </a:solidFill>
          <a:ln/>
        </p:spPr>
      </p:sp>
      <p:sp>
        <p:nvSpPr>
          <p:cNvPr id="2063615233" name="Text 57"/>
          <p:cNvSpPr/>
          <p:nvPr/>
        </p:nvSpPr>
        <p:spPr bwMode="auto">
          <a:xfrm>
            <a:off x="4495145" y="5639780"/>
            <a:ext cx="3475290" cy="2658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350" b="1">
                <a:solidFill>
                  <a:srgbClr val="C8A876"/>
                </a:solidFill>
                <a:latin typeface="思源宋体"/>
                <a:ea typeface="思源宋体"/>
                <a:cs typeface="思源宋体"/>
              </a:rPr>
              <a:t>主会场</a:t>
            </a:r>
            <a:endParaRPr lang="en-US" sz="1600"/>
          </a:p>
        </p:txBody>
      </p:sp>
      <p:sp>
        <p:nvSpPr>
          <p:cNvPr id="370166388" name="Text 58"/>
          <p:cNvSpPr/>
          <p:nvPr/>
        </p:nvSpPr>
        <p:spPr bwMode="auto">
          <a:xfrm>
            <a:off x="4495145" y="5981612"/>
            <a:ext cx="3465794" cy="4937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rgbClr val="EAE3D9">
                    <a:alpha val="90000"/>
                  </a:srgbClr>
                </a:solidFill>
                <a:latin typeface="MiSans"/>
                <a:ea typeface="MiSans"/>
                <a:cs typeface="MiSans"/>
              </a:rPr>
              <a:t>基础照明+氛围照明+动态灯光，舞台灯光配合节目变换，营造沉浸式体验。</a:t>
            </a:r>
            <a:endParaRPr lang="en-US" sz="1600"/>
          </a:p>
        </p:txBody>
      </p:sp>
      <p:sp>
        <p:nvSpPr>
          <p:cNvPr id="220183924" name="Shape 59"/>
          <p:cNvSpPr/>
          <p:nvPr/>
        </p:nvSpPr>
        <p:spPr bwMode="auto">
          <a:xfrm>
            <a:off x="8053421" y="5639780"/>
            <a:ext cx="37980" cy="835589"/>
          </a:xfrm>
          <a:custGeom>
            <a:avLst/>
            <a:gdLst/>
            <a:ahLst/>
            <a:cxnLst/>
            <a:rect l="l" t="t" r="r" b="b"/>
            <a:pathLst>
              <a:path w="37981" h="835589" fill="norm" stroke="1" extrusionOk="0">
                <a:moveTo>
                  <a:pt x="0" y="0"/>
                </a:moveTo>
                <a:lnTo>
                  <a:pt x="37981" y="0"/>
                </a:lnTo>
                <a:lnTo>
                  <a:pt x="37981" y="835589"/>
                </a:lnTo>
                <a:lnTo>
                  <a:pt x="0" y="835589"/>
                </a:lnTo>
                <a:lnTo>
                  <a:pt x="0" y="0"/>
                </a:lnTo>
                <a:close/>
              </a:path>
            </a:pathLst>
          </a:custGeom>
          <a:solidFill>
            <a:srgbClr val="C8A876"/>
          </a:solidFill>
          <a:ln/>
        </p:spPr>
      </p:sp>
      <p:sp>
        <p:nvSpPr>
          <p:cNvPr id="1186545147" name="Text 60"/>
          <p:cNvSpPr/>
          <p:nvPr/>
        </p:nvSpPr>
        <p:spPr bwMode="auto">
          <a:xfrm>
            <a:off x="8224336" y="5639780"/>
            <a:ext cx="3475290" cy="2658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350" b="1">
                <a:solidFill>
                  <a:srgbClr val="C8A876"/>
                </a:solidFill>
                <a:latin typeface="思源宋体"/>
                <a:ea typeface="思源宋体"/>
                <a:cs typeface="思源宋体"/>
              </a:rPr>
              <a:t>互动体验区</a:t>
            </a:r>
            <a:endParaRPr lang="en-US" sz="1600"/>
          </a:p>
        </p:txBody>
      </p:sp>
      <p:sp>
        <p:nvSpPr>
          <p:cNvPr id="129029718" name="Text 61"/>
          <p:cNvSpPr/>
          <p:nvPr/>
        </p:nvSpPr>
        <p:spPr bwMode="auto">
          <a:xfrm>
            <a:off x="8224336" y="5981612"/>
            <a:ext cx="3465794" cy="4937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rgbClr val="EAE3D9">
                    <a:alpha val="90000"/>
                  </a:srgbClr>
                </a:solidFill>
                <a:latin typeface="MiSans"/>
                <a:ea typeface="MiSans"/>
                <a:cs typeface="MiSans"/>
              </a:rPr>
              <a:t>氛围照明+重点照明，暖色调灯串+射灯照亮手作区域，营造温馨体验氛围。</a:t>
            </a:r>
            <a:endParaRPr lang="en-US" sz="1600"/>
          </a:p>
        </p:txBody>
      </p:sp>
      <p:pic>
        <p:nvPicPr>
          <p:cNvPr id="316137375" name=""/>
          <p:cNvPicPr>
            <a:picLocks noChangeAspect="1"/>
          </p:cNvPicPr>
          <p:nvPr/>
        </p:nvPicPr>
        <p:blipFill rotWithShape="1">
          <a:blip r:embed="rId7"/>
          <a:stretch/>
        </p:blipFill>
        <p:spPr bwMode="auto">
          <a:xfrm flipH="0" flipV="0">
            <a:off x="10133953" y="-7555"/>
            <a:ext cx="2071379" cy="1477452"/>
          </a:xfrm>
          <a:prstGeom prst="rect">
            <a:avLst/>
          </a:prstGeom>
        </p:spPr>
      </p:pic>
      <p:sp>
        <p:nvSpPr>
          <p:cNvPr id="639791247" name="Shape 1"/>
          <p:cNvSpPr/>
          <p:nvPr/>
        </p:nvSpPr>
        <p:spPr bwMode="auto">
          <a:xfrm flipH="0" flipV="0">
            <a:off x="548347" y="546708"/>
            <a:ext cx="169344" cy="225793"/>
          </a:xfrm>
          <a:custGeom>
            <a:avLst/>
            <a:gdLst/>
            <a:ahLst/>
            <a:cxnLst/>
            <a:rect l="l" t="t" r="r" b="b"/>
            <a:pathLst>
              <a:path w="132714" h="176952" fill="norm" stroke="1" extrusionOk="0">
                <a:moveTo>
                  <a:pt x="101229" y="132714"/>
                </a:moveTo>
                <a:cubicBezTo>
                  <a:pt x="103752" y="125007"/>
                  <a:pt x="108798" y="118026"/>
                  <a:pt x="114500" y="112012"/>
                </a:cubicBezTo>
                <a:cubicBezTo>
                  <a:pt x="125802" y="100123"/>
                  <a:pt x="132714" y="84052"/>
                  <a:pt x="132714" y="66357"/>
                </a:cubicBezTo>
                <a:cubicBezTo>
                  <a:pt x="132714" y="29722"/>
                  <a:pt x="102992" y="0"/>
                  <a:pt x="66357" y="0"/>
                </a:cubicBezTo>
                <a:cubicBezTo>
                  <a:pt x="29722" y="0"/>
                  <a:pt x="0" y="29722"/>
                  <a:pt x="0" y="66357"/>
                </a:cubicBezTo>
                <a:cubicBezTo>
                  <a:pt x="0" y="84052"/>
                  <a:pt x="6912" y="100123"/>
                  <a:pt x="18214" y="112012"/>
                </a:cubicBezTo>
                <a:cubicBezTo>
                  <a:pt x="23916" y="118026"/>
                  <a:pt x="28997" y="125007"/>
                  <a:pt x="31485" y="132714"/>
                </a:cubicBezTo>
                <a:lnTo>
                  <a:pt x="101194" y="132714"/>
                </a:lnTo>
                <a:close/>
                <a:moveTo>
                  <a:pt x="99536" y="149303"/>
                </a:moveTo>
                <a:lnTo>
                  <a:pt x="33179" y="149303"/>
                </a:lnTo>
                <a:lnTo>
                  <a:pt x="33179" y="154833"/>
                </a:lnTo>
                <a:cubicBezTo>
                  <a:pt x="33179" y="170109"/>
                  <a:pt x="45551" y="182482"/>
                  <a:pt x="60827" y="182482"/>
                </a:cubicBezTo>
                <a:lnTo>
                  <a:pt x="71887" y="182482"/>
                </a:lnTo>
                <a:cubicBezTo>
                  <a:pt x="87163" y="182482"/>
                  <a:pt x="99536" y="170109"/>
                  <a:pt x="99536" y="154833"/>
                </a:cubicBezTo>
                <a:lnTo>
                  <a:pt x="99536" y="149303"/>
                </a:lnTo>
                <a:close/>
                <a:moveTo>
                  <a:pt x="63592" y="38708"/>
                </a:moveTo>
                <a:cubicBezTo>
                  <a:pt x="49837" y="38708"/>
                  <a:pt x="38708" y="49837"/>
                  <a:pt x="38708" y="63592"/>
                </a:cubicBezTo>
                <a:cubicBezTo>
                  <a:pt x="38708" y="68189"/>
                  <a:pt x="35010" y="71887"/>
                  <a:pt x="30414" y="71887"/>
                </a:cubicBezTo>
                <a:cubicBezTo>
                  <a:pt x="25817" y="71887"/>
                  <a:pt x="22119" y="68189"/>
                  <a:pt x="22119" y="63592"/>
                </a:cubicBezTo>
                <a:cubicBezTo>
                  <a:pt x="22119" y="40678"/>
                  <a:pt x="40678" y="22119"/>
                  <a:pt x="63592" y="22119"/>
                </a:cubicBezTo>
                <a:cubicBezTo>
                  <a:pt x="68189" y="22119"/>
                  <a:pt x="71887" y="25817"/>
                  <a:pt x="71887" y="30414"/>
                </a:cubicBezTo>
                <a:cubicBezTo>
                  <a:pt x="71887" y="35010"/>
                  <a:pt x="68189" y="38708"/>
                  <a:pt x="63592" y="38708"/>
                </a:cubicBezTo>
                <a:close/>
              </a:path>
            </a:pathLst>
          </a:custGeom>
          <a:solidFill>
            <a:srgbClr val="EAE3D9"/>
          </a:solidFill>
          <a:ln/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Slide 3">
    <p:bg>
      <p:bgPr shadeToTitle="0">
        <a:solidFill>
          <a:srgbClr val="F2E0CA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90054123" name=""/>
          <p:cNvPicPr>
            <a:picLocks noChangeAspect="1"/>
          </p:cNvPicPr>
          <p:nvPr/>
        </p:nvPicPr>
        <p:blipFill rotWithShape="1">
          <a:blip r:embed="rId3"/>
        </p:blipFill>
        <p:spPr bwMode="auto">
          <a:xfrm flipH="0" flipV="0">
            <a:off x="6641384" y="0"/>
            <a:ext cx="5549538" cy="6858000"/>
          </a:xfrm>
          <a:prstGeom prst="rect">
            <a:avLst/>
          </a:prstGeom>
        </p:spPr>
      </p:pic>
      <p:sp>
        <p:nvSpPr>
          <p:cNvPr id="2134752092" name="Text 4"/>
          <p:cNvSpPr/>
          <p:nvPr/>
        </p:nvSpPr>
        <p:spPr bwMode="auto">
          <a:xfrm flipH="0" flipV="0">
            <a:off x="438149" y="1038164"/>
            <a:ext cx="1104899" cy="6739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  <a:defRPr/>
            </a:pPr>
            <a:r>
              <a:rPr lang="en-US" sz="2800" b="1">
                <a:solidFill>
                  <a:schemeClr val="tx1"/>
                </a:solidFill>
                <a:latin typeface="宋体"/>
                <a:ea typeface="宋体"/>
                <a:cs typeface="宋体"/>
              </a:rPr>
              <a:t>第五章</a:t>
            </a:r>
            <a:endParaRPr sz="2800">
              <a:solidFill>
                <a:schemeClr val="tx1"/>
              </a:solidFill>
              <a:latin typeface="宋体"/>
              <a:cs typeface="宋体"/>
            </a:endParaRPr>
          </a:p>
        </p:txBody>
      </p:sp>
      <p:sp>
        <p:nvSpPr>
          <p:cNvPr id="1534157203" name="Text 5"/>
          <p:cNvSpPr/>
          <p:nvPr/>
        </p:nvSpPr>
        <p:spPr bwMode="auto">
          <a:xfrm flipH="0" flipV="0">
            <a:off x="438149" y="2690812"/>
            <a:ext cx="423805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  <a:defRPr/>
            </a:pPr>
            <a:r>
              <a:rPr lang="en-US" sz="3600" b="1" i="0" u="none" strike="noStrike" cap="none" spc="0">
                <a:solidFill>
                  <a:srgbClr val="C8A876"/>
                </a:solidFill>
                <a:latin typeface="宋体"/>
                <a:ea typeface="宋体"/>
                <a:cs typeface="宋体"/>
              </a:rPr>
              <a:t>预算规划与成本控制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76981893" name="Text 6"/>
          <p:cNvSpPr/>
          <p:nvPr/>
        </p:nvSpPr>
        <p:spPr bwMode="auto">
          <a:xfrm flipH="0" flipV="0">
            <a:off x="438149" y="3719512"/>
            <a:ext cx="4684158" cy="11144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sz="1600" b="0" i="0" u="none" strike="noStrike" cap="none" spc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提供科学的预算分配模型与实战优化策略</a:t>
            </a:r>
            <a:endParaRPr sz="1600" b="0" i="0" u="none" strike="noStrike" cap="none" spc="0">
              <a:solidFill>
                <a:schemeClr val="tx1"/>
              </a:solidFill>
              <a:latin typeface="宋体"/>
              <a:cs typeface="宋体"/>
            </a:endParaRP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sz="1600" b="0" i="0" u="none" strike="noStrike" cap="none" spc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在有限资源下实现最佳活动效果</a:t>
            </a:r>
            <a:endParaRPr sz="1600" b="0" i="0" u="none" strike="noStrike" cap="none" spc="0">
              <a:solidFill>
                <a:schemeClr val="tx1"/>
              </a:solidFill>
              <a:latin typeface="宋体"/>
              <a:cs typeface="宋体"/>
            </a:endParaRP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sz="1600" b="0" i="0" u="none" strike="noStrike" cap="none" spc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确保每一笔投入都物有所值</a:t>
            </a:r>
            <a:r>
              <a:rPr lang="zh-CN" sz="1600" b="0" i="0" u="none" strike="noStrike" cap="none" spc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,每一环节都精彩纷呈</a:t>
            </a:r>
            <a:endParaRPr sz="1600">
              <a:solidFill>
                <a:schemeClr val="tx1"/>
              </a:solidFill>
              <a:latin typeface="宋体"/>
              <a:cs typeface="宋体"/>
            </a:endParaRPr>
          </a:p>
        </p:txBody>
      </p:sp>
      <p:sp>
        <p:nvSpPr>
          <p:cNvPr id="1987491529" name="Shape 7"/>
          <p:cNvSpPr/>
          <p:nvPr/>
        </p:nvSpPr>
        <p:spPr bwMode="auto">
          <a:xfrm>
            <a:off x="438149" y="5519737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 fill="norm" stroke="1" extrusionOk="0">
                <a:moveTo>
                  <a:pt x="57150" y="0"/>
                </a:moveTo>
                <a:lnTo>
                  <a:pt x="57150" y="0"/>
                </a:lnTo>
                <a:cubicBezTo>
                  <a:pt x="88692" y="0"/>
                  <a:pt x="114300" y="25608"/>
                  <a:pt x="114300" y="57150"/>
                </a:cubicBezTo>
                <a:lnTo>
                  <a:pt x="114300" y="57150"/>
                </a:lnTo>
                <a:cubicBezTo>
                  <a:pt x="114300" y="88692"/>
                  <a:pt x="88692" y="114300"/>
                  <a:pt x="57150" y="114300"/>
                </a:cubicBezTo>
                <a:lnTo>
                  <a:pt x="57150" y="114300"/>
                </a:lnTo>
                <a:cubicBezTo>
                  <a:pt x="25608" y="114300"/>
                  <a:pt x="0" y="88692"/>
                  <a:pt x="0" y="57150"/>
                </a:cubicBezTo>
                <a:lnTo>
                  <a:pt x="0" y="57150"/>
                </a:lnTo>
                <a:cubicBezTo>
                  <a:pt x="0" y="25608"/>
                  <a:pt x="25608" y="0"/>
                  <a:pt x="57150" y="0"/>
                </a:cubicBezTo>
                <a:close/>
              </a:path>
            </a:pathLst>
          </a:custGeom>
          <a:solidFill>
            <a:srgbClr val="A42A28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607219145" name="Text 8"/>
          <p:cNvSpPr/>
          <p:nvPr/>
        </p:nvSpPr>
        <p:spPr bwMode="auto">
          <a:xfrm>
            <a:off x="666749" y="5443537"/>
            <a:ext cx="428625" cy="2666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350" b="0" i="0" u="none" strike="noStrike" cap="none" spc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预算</a:t>
            </a:r>
            <a:endParaRPr sz="1600">
              <a:solidFill>
                <a:schemeClr val="tx1"/>
              </a:solidFill>
              <a:latin typeface="宋体"/>
              <a:cs typeface="宋体"/>
            </a:endParaRPr>
          </a:p>
        </p:txBody>
      </p:sp>
      <p:sp>
        <p:nvSpPr>
          <p:cNvPr id="1796771377" name="Shape 9"/>
          <p:cNvSpPr/>
          <p:nvPr/>
        </p:nvSpPr>
        <p:spPr bwMode="auto">
          <a:xfrm>
            <a:off x="1314449" y="5519737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 fill="norm" stroke="1" extrusionOk="0">
                <a:moveTo>
                  <a:pt x="57150" y="0"/>
                </a:moveTo>
                <a:lnTo>
                  <a:pt x="57150" y="0"/>
                </a:lnTo>
                <a:cubicBezTo>
                  <a:pt x="88692" y="0"/>
                  <a:pt x="114300" y="25608"/>
                  <a:pt x="114300" y="57150"/>
                </a:cubicBezTo>
                <a:lnTo>
                  <a:pt x="114300" y="57150"/>
                </a:lnTo>
                <a:cubicBezTo>
                  <a:pt x="114300" y="88692"/>
                  <a:pt x="88692" y="114300"/>
                  <a:pt x="57150" y="114300"/>
                </a:cubicBezTo>
                <a:lnTo>
                  <a:pt x="57150" y="114300"/>
                </a:lnTo>
                <a:cubicBezTo>
                  <a:pt x="25608" y="114300"/>
                  <a:pt x="0" y="88692"/>
                  <a:pt x="0" y="57150"/>
                </a:cubicBezTo>
                <a:lnTo>
                  <a:pt x="0" y="57150"/>
                </a:lnTo>
                <a:cubicBezTo>
                  <a:pt x="0" y="25608"/>
                  <a:pt x="25608" y="0"/>
                  <a:pt x="57150" y="0"/>
                </a:cubicBezTo>
                <a:close/>
              </a:path>
            </a:pathLst>
          </a:custGeom>
          <a:solidFill>
            <a:srgbClr val="C8A876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622493734" name="Text 10"/>
          <p:cNvSpPr/>
          <p:nvPr/>
        </p:nvSpPr>
        <p:spPr bwMode="auto">
          <a:xfrm>
            <a:off x="1543050" y="5443537"/>
            <a:ext cx="428625" cy="2666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350" b="0" i="0" u="none" strike="noStrike" cap="none" spc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优化</a:t>
            </a:r>
            <a:endParaRPr sz="1600">
              <a:solidFill>
                <a:schemeClr val="tx1"/>
              </a:solidFill>
              <a:latin typeface="宋体"/>
              <a:cs typeface="宋体"/>
            </a:endParaRPr>
          </a:p>
        </p:txBody>
      </p:sp>
      <p:sp>
        <p:nvSpPr>
          <p:cNvPr id="2110360997" name="Shape 11"/>
          <p:cNvSpPr/>
          <p:nvPr/>
        </p:nvSpPr>
        <p:spPr bwMode="auto">
          <a:xfrm>
            <a:off x="2190749" y="5519737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 fill="norm" stroke="1" extrusionOk="0">
                <a:moveTo>
                  <a:pt x="57150" y="0"/>
                </a:moveTo>
                <a:lnTo>
                  <a:pt x="57150" y="0"/>
                </a:lnTo>
                <a:cubicBezTo>
                  <a:pt x="88692" y="0"/>
                  <a:pt x="114300" y="25608"/>
                  <a:pt x="114300" y="57150"/>
                </a:cubicBezTo>
                <a:lnTo>
                  <a:pt x="114300" y="57150"/>
                </a:lnTo>
                <a:cubicBezTo>
                  <a:pt x="114300" y="88692"/>
                  <a:pt x="88692" y="114300"/>
                  <a:pt x="57150" y="114300"/>
                </a:cubicBezTo>
                <a:lnTo>
                  <a:pt x="57150" y="114300"/>
                </a:lnTo>
                <a:cubicBezTo>
                  <a:pt x="25608" y="114300"/>
                  <a:pt x="0" y="88692"/>
                  <a:pt x="0" y="57150"/>
                </a:cubicBezTo>
                <a:lnTo>
                  <a:pt x="0" y="57150"/>
                </a:lnTo>
                <a:cubicBezTo>
                  <a:pt x="0" y="25608"/>
                  <a:pt x="25608" y="0"/>
                  <a:pt x="57150" y="0"/>
                </a:cubicBezTo>
                <a:close/>
              </a:path>
            </a:pathLst>
          </a:custGeom>
          <a:solidFill>
            <a:srgbClr val="EAE3D9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411077097" name="Text 12"/>
          <p:cNvSpPr/>
          <p:nvPr/>
        </p:nvSpPr>
        <p:spPr bwMode="auto">
          <a:xfrm>
            <a:off x="2419348" y="5443537"/>
            <a:ext cx="428625" cy="2666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350" b="0" i="0" u="none" strike="noStrike" cap="none" spc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ROI</a:t>
            </a:r>
            <a:endParaRPr sz="1600">
              <a:solidFill>
                <a:schemeClr val="tx1"/>
              </a:solidFill>
              <a:latin typeface="宋体"/>
              <a:cs typeface="宋体"/>
            </a:endParaRPr>
          </a:p>
        </p:txBody>
      </p:sp>
      <p:cxnSp>
        <p:nvCxnSpPr>
          <p:cNvPr id="1251021691" name=""/>
          <p:cNvCxnSpPr/>
          <p:nvPr/>
        </p:nvCxnSpPr>
        <p:spPr bwMode="auto">
          <a:xfrm flipH="0" flipV="1">
            <a:off x="423226" y="892215"/>
            <a:ext cx="1085126" cy="0"/>
          </a:xfrm>
          <a:prstGeom prst="line">
            <a:avLst/>
          </a:prstGeom>
          <a:ln w="19049" cap="flat" cmpd="sng" algn="ctr">
            <a:solidFill>
              <a:srgbClr val="C8A876"/>
            </a:solidFill>
            <a:prstDash val="solid"/>
            <a:miter lim="800000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50947379" name="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 rot="10799989" flipH="0" flipV="0">
            <a:off x="2277" y="-5998"/>
            <a:ext cx="1880641" cy="2155676"/>
          </a:xfrm>
          <a:prstGeom prst="rect">
            <a:avLst/>
          </a:prstGeom>
        </p:spPr>
      </p:pic>
      <p:pic>
        <p:nvPicPr>
          <p:cNvPr id="819938727" name="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 rot="10799989" flipH="0" flipV="0">
            <a:off x="2277" y="5453286"/>
            <a:ext cx="1969396" cy="14047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Slide 20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73492691" name="Shape 0"/>
          <p:cNvSpPr/>
          <p:nvPr/>
        </p:nvSpPr>
        <p:spPr bwMode="auto">
          <a:xfrm flipH="0" flipV="0">
            <a:off x="410256" y="442005"/>
            <a:ext cx="421593" cy="421593"/>
          </a:xfrm>
          <a:custGeom>
            <a:avLst/>
            <a:gdLst/>
            <a:ahLst/>
            <a:cxnLst/>
            <a:rect l="l" t="t" r="r" b="b"/>
            <a:pathLst>
              <a:path w="442006" h="442006" fill="norm" stroke="1" extrusionOk="0">
                <a:moveTo>
                  <a:pt x="221003" y="0"/>
                </a:moveTo>
                <a:lnTo>
                  <a:pt x="221003" y="0"/>
                </a:lnTo>
                <a:cubicBezTo>
                  <a:pt x="343060" y="0"/>
                  <a:pt x="442006" y="98946"/>
                  <a:pt x="442006" y="221003"/>
                </a:cubicBezTo>
                <a:lnTo>
                  <a:pt x="442006" y="221003"/>
                </a:lnTo>
                <a:cubicBezTo>
                  <a:pt x="442006" y="343060"/>
                  <a:pt x="343060" y="442006"/>
                  <a:pt x="221003" y="442006"/>
                </a:cubicBezTo>
                <a:lnTo>
                  <a:pt x="221003" y="442006"/>
                </a:lnTo>
                <a:cubicBezTo>
                  <a:pt x="98946" y="442006"/>
                  <a:pt x="0" y="343060"/>
                  <a:pt x="0" y="221003"/>
                </a:cubicBezTo>
                <a:lnTo>
                  <a:pt x="0" y="221003"/>
                </a:lnTo>
                <a:cubicBezTo>
                  <a:pt x="0" y="98946"/>
                  <a:pt x="98946" y="0"/>
                  <a:pt x="221003" y="0"/>
                </a:cubicBezTo>
                <a:close/>
              </a:path>
            </a:pathLst>
          </a:custGeom>
          <a:solidFill>
            <a:srgbClr val="A42A28"/>
          </a:solidFill>
          <a:ln/>
        </p:spPr>
      </p:sp>
      <p:sp>
        <p:nvSpPr>
          <p:cNvPr id="2014605976" name="Shape 1"/>
          <p:cNvSpPr/>
          <p:nvPr/>
        </p:nvSpPr>
        <p:spPr bwMode="auto">
          <a:xfrm flipH="0" flipV="0">
            <a:off x="538162" y="539459"/>
            <a:ext cx="170015" cy="226686"/>
          </a:xfrm>
          <a:custGeom>
            <a:avLst/>
            <a:gdLst/>
            <a:ahLst/>
            <a:cxnLst/>
            <a:rect l="l" t="t" r="r" b="b"/>
            <a:pathLst>
              <a:path w="138127" h="184169" fill="norm" stroke="1" extrusionOk="0">
                <a:moveTo>
                  <a:pt x="23021" y="0"/>
                </a:moveTo>
                <a:cubicBezTo>
                  <a:pt x="10324" y="0"/>
                  <a:pt x="0" y="10324"/>
                  <a:pt x="0" y="23021"/>
                </a:cubicBezTo>
                <a:lnTo>
                  <a:pt x="0" y="161148"/>
                </a:lnTo>
                <a:cubicBezTo>
                  <a:pt x="0" y="173846"/>
                  <a:pt x="10324" y="184169"/>
                  <a:pt x="23021" y="184169"/>
                </a:cubicBezTo>
                <a:lnTo>
                  <a:pt x="115106" y="184169"/>
                </a:lnTo>
                <a:cubicBezTo>
                  <a:pt x="127803" y="184169"/>
                  <a:pt x="138127" y="173846"/>
                  <a:pt x="138127" y="161148"/>
                </a:cubicBezTo>
                <a:lnTo>
                  <a:pt x="138127" y="23021"/>
                </a:lnTo>
                <a:cubicBezTo>
                  <a:pt x="138127" y="10324"/>
                  <a:pt x="127803" y="0"/>
                  <a:pt x="115106" y="0"/>
                </a:cubicBezTo>
                <a:lnTo>
                  <a:pt x="23021" y="0"/>
                </a:lnTo>
                <a:close/>
                <a:moveTo>
                  <a:pt x="34532" y="23021"/>
                </a:moveTo>
                <a:lnTo>
                  <a:pt x="103595" y="23021"/>
                </a:lnTo>
                <a:cubicBezTo>
                  <a:pt x="109962" y="23021"/>
                  <a:pt x="115106" y="28165"/>
                  <a:pt x="115106" y="34532"/>
                </a:cubicBezTo>
                <a:lnTo>
                  <a:pt x="115106" y="46042"/>
                </a:lnTo>
                <a:cubicBezTo>
                  <a:pt x="115106" y="52409"/>
                  <a:pt x="109962" y="57553"/>
                  <a:pt x="103595" y="57553"/>
                </a:cubicBezTo>
                <a:lnTo>
                  <a:pt x="34532" y="57553"/>
                </a:lnTo>
                <a:cubicBezTo>
                  <a:pt x="28165" y="57553"/>
                  <a:pt x="23021" y="52409"/>
                  <a:pt x="23021" y="46042"/>
                </a:cubicBezTo>
                <a:lnTo>
                  <a:pt x="23021" y="34532"/>
                </a:lnTo>
                <a:cubicBezTo>
                  <a:pt x="23021" y="28165"/>
                  <a:pt x="28165" y="23021"/>
                  <a:pt x="34532" y="23021"/>
                </a:cubicBezTo>
                <a:close/>
                <a:moveTo>
                  <a:pt x="40287" y="83452"/>
                </a:moveTo>
                <a:cubicBezTo>
                  <a:pt x="40287" y="88216"/>
                  <a:pt x="36419" y="92085"/>
                  <a:pt x="31654" y="92085"/>
                </a:cubicBezTo>
                <a:cubicBezTo>
                  <a:pt x="26889" y="92085"/>
                  <a:pt x="23021" y="88216"/>
                  <a:pt x="23021" y="83452"/>
                </a:cubicBezTo>
                <a:cubicBezTo>
                  <a:pt x="23021" y="78687"/>
                  <a:pt x="26889" y="74819"/>
                  <a:pt x="31654" y="74819"/>
                </a:cubicBezTo>
                <a:cubicBezTo>
                  <a:pt x="36419" y="74819"/>
                  <a:pt x="40287" y="78687"/>
                  <a:pt x="40287" y="83452"/>
                </a:cubicBezTo>
                <a:close/>
                <a:moveTo>
                  <a:pt x="69063" y="92085"/>
                </a:moveTo>
                <a:cubicBezTo>
                  <a:pt x="64299" y="92085"/>
                  <a:pt x="60431" y="88216"/>
                  <a:pt x="60431" y="83452"/>
                </a:cubicBezTo>
                <a:cubicBezTo>
                  <a:pt x="60431" y="78687"/>
                  <a:pt x="64299" y="74819"/>
                  <a:pt x="69063" y="74819"/>
                </a:cubicBezTo>
                <a:cubicBezTo>
                  <a:pt x="73828" y="74819"/>
                  <a:pt x="77696" y="78687"/>
                  <a:pt x="77696" y="83452"/>
                </a:cubicBezTo>
                <a:cubicBezTo>
                  <a:pt x="77696" y="88216"/>
                  <a:pt x="73828" y="92085"/>
                  <a:pt x="69063" y="92085"/>
                </a:cubicBezTo>
                <a:close/>
                <a:moveTo>
                  <a:pt x="115106" y="83452"/>
                </a:moveTo>
                <a:cubicBezTo>
                  <a:pt x="115106" y="88216"/>
                  <a:pt x="111237" y="92085"/>
                  <a:pt x="106473" y="92085"/>
                </a:cubicBezTo>
                <a:cubicBezTo>
                  <a:pt x="101708" y="92085"/>
                  <a:pt x="97840" y="88216"/>
                  <a:pt x="97840" y="83452"/>
                </a:cubicBezTo>
                <a:cubicBezTo>
                  <a:pt x="97840" y="78687"/>
                  <a:pt x="101708" y="74819"/>
                  <a:pt x="106473" y="74819"/>
                </a:cubicBezTo>
                <a:cubicBezTo>
                  <a:pt x="111237" y="74819"/>
                  <a:pt x="115106" y="78687"/>
                  <a:pt x="115106" y="83452"/>
                </a:cubicBezTo>
                <a:close/>
                <a:moveTo>
                  <a:pt x="31654" y="126616"/>
                </a:moveTo>
                <a:cubicBezTo>
                  <a:pt x="26889" y="126616"/>
                  <a:pt x="23021" y="122748"/>
                  <a:pt x="23021" y="117983"/>
                </a:cubicBezTo>
                <a:cubicBezTo>
                  <a:pt x="23021" y="113219"/>
                  <a:pt x="26889" y="109350"/>
                  <a:pt x="31654" y="109350"/>
                </a:cubicBezTo>
                <a:cubicBezTo>
                  <a:pt x="36419" y="109350"/>
                  <a:pt x="40287" y="113219"/>
                  <a:pt x="40287" y="117983"/>
                </a:cubicBezTo>
                <a:cubicBezTo>
                  <a:pt x="40287" y="122748"/>
                  <a:pt x="36419" y="126616"/>
                  <a:pt x="31654" y="126616"/>
                </a:cubicBezTo>
                <a:close/>
                <a:moveTo>
                  <a:pt x="77696" y="117983"/>
                </a:moveTo>
                <a:cubicBezTo>
                  <a:pt x="77696" y="122748"/>
                  <a:pt x="73828" y="126616"/>
                  <a:pt x="69063" y="126616"/>
                </a:cubicBezTo>
                <a:cubicBezTo>
                  <a:pt x="64299" y="126616"/>
                  <a:pt x="60431" y="122748"/>
                  <a:pt x="60431" y="117983"/>
                </a:cubicBezTo>
                <a:cubicBezTo>
                  <a:pt x="60431" y="113219"/>
                  <a:pt x="64299" y="109350"/>
                  <a:pt x="69063" y="109350"/>
                </a:cubicBezTo>
                <a:cubicBezTo>
                  <a:pt x="73828" y="109350"/>
                  <a:pt x="77696" y="113219"/>
                  <a:pt x="77696" y="117983"/>
                </a:cubicBezTo>
                <a:close/>
                <a:moveTo>
                  <a:pt x="106473" y="126616"/>
                </a:moveTo>
                <a:cubicBezTo>
                  <a:pt x="101708" y="126616"/>
                  <a:pt x="97840" y="122748"/>
                  <a:pt x="97840" y="117983"/>
                </a:cubicBezTo>
                <a:cubicBezTo>
                  <a:pt x="97840" y="113219"/>
                  <a:pt x="101708" y="109350"/>
                  <a:pt x="106473" y="109350"/>
                </a:cubicBezTo>
                <a:cubicBezTo>
                  <a:pt x="111237" y="109350"/>
                  <a:pt x="115106" y="113219"/>
                  <a:pt x="115106" y="117983"/>
                </a:cubicBezTo>
                <a:cubicBezTo>
                  <a:pt x="115106" y="122748"/>
                  <a:pt x="111237" y="126616"/>
                  <a:pt x="106473" y="126616"/>
                </a:cubicBezTo>
                <a:close/>
                <a:moveTo>
                  <a:pt x="23021" y="152515"/>
                </a:moveTo>
                <a:cubicBezTo>
                  <a:pt x="23021" y="147731"/>
                  <a:pt x="26870" y="143882"/>
                  <a:pt x="31654" y="143882"/>
                </a:cubicBezTo>
                <a:lnTo>
                  <a:pt x="71941" y="143882"/>
                </a:lnTo>
                <a:cubicBezTo>
                  <a:pt x="76725" y="143882"/>
                  <a:pt x="80574" y="147731"/>
                  <a:pt x="80574" y="152515"/>
                </a:cubicBezTo>
                <a:cubicBezTo>
                  <a:pt x="80574" y="157299"/>
                  <a:pt x="76725" y="161148"/>
                  <a:pt x="71941" y="161148"/>
                </a:cubicBezTo>
                <a:lnTo>
                  <a:pt x="31654" y="161148"/>
                </a:lnTo>
                <a:cubicBezTo>
                  <a:pt x="26870" y="161148"/>
                  <a:pt x="23021" y="157299"/>
                  <a:pt x="23021" y="152515"/>
                </a:cubicBezTo>
                <a:close/>
                <a:moveTo>
                  <a:pt x="106473" y="143882"/>
                </a:moveTo>
                <a:cubicBezTo>
                  <a:pt x="111257" y="143882"/>
                  <a:pt x="115106" y="147731"/>
                  <a:pt x="115106" y="152515"/>
                </a:cubicBezTo>
                <a:cubicBezTo>
                  <a:pt x="115106" y="157299"/>
                  <a:pt x="111257" y="161148"/>
                  <a:pt x="106473" y="161148"/>
                </a:cubicBezTo>
                <a:cubicBezTo>
                  <a:pt x="101689" y="161148"/>
                  <a:pt x="97840" y="157299"/>
                  <a:pt x="97840" y="152515"/>
                </a:cubicBezTo>
                <a:cubicBezTo>
                  <a:pt x="97840" y="147731"/>
                  <a:pt x="101689" y="143882"/>
                  <a:pt x="106473" y="143882"/>
                </a:cubicBezTo>
                <a:close/>
              </a:path>
            </a:pathLst>
          </a:custGeom>
          <a:solidFill>
            <a:srgbClr val="EAE3D9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038156982" name="Text 2"/>
          <p:cNvSpPr/>
          <p:nvPr/>
        </p:nvSpPr>
        <p:spPr bwMode="auto">
          <a:xfrm flipH="0" flipV="0">
            <a:off x="957679" y="300302"/>
            <a:ext cx="3057207" cy="2031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100" spc="57">
                <a:solidFill>
                  <a:srgbClr val="C8A876"/>
                </a:solidFill>
                <a:latin typeface="MiSans"/>
                <a:ea typeface="MiSans"/>
                <a:cs typeface="MiSans"/>
              </a:rPr>
              <a:t>BUDGET ALLOCATION</a:t>
            </a:r>
            <a:endParaRPr sz="1100"/>
          </a:p>
        </p:txBody>
      </p:sp>
      <p:sp>
        <p:nvSpPr>
          <p:cNvPr id="1683473504" name="Text 3"/>
          <p:cNvSpPr/>
          <p:nvPr/>
        </p:nvSpPr>
        <p:spPr bwMode="auto">
          <a:xfrm>
            <a:off x="957679" y="555323"/>
            <a:ext cx="3149293" cy="36833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  <a:defRPr/>
            </a:pPr>
            <a:r>
              <a:rPr lang="en-US" sz="2200" b="1">
                <a:solidFill>
                  <a:srgbClr val="EAE3D9"/>
                </a:solidFill>
                <a:latin typeface="宋体"/>
                <a:ea typeface="宋体"/>
                <a:cs typeface="宋体"/>
              </a:rPr>
              <a:t>预算分配的科学模型</a:t>
            </a:r>
            <a:endParaRPr sz="2200">
              <a:latin typeface="宋体"/>
              <a:cs typeface="宋体"/>
            </a:endParaRPr>
          </a:p>
        </p:txBody>
      </p:sp>
      <p:sp>
        <p:nvSpPr>
          <p:cNvPr id="134515779" name="Shape 5"/>
          <p:cNvSpPr/>
          <p:nvPr/>
        </p:nvSpPr>
        <p:spPr bwMode="auto">
          <a:xfrm flipH="0" flipV="0">
            <a:off x="371407" y="1329087"/>
            <a:ext cx="4785327" cy="5337836"/>
          </a:xfrm>
          <a:custGeom>
            <a:avLst/>
            <a:gdLst/>
            <a:ahLst/>
            <a:cxnLst/>
            <a:rect l="l" t="t" r="r" b="b"/>
            <a:pathLst>
              <a:path w="4785329" h="5522006" fill="norm" stroke="1" extrusionOk="0">
                <a:moveTo>
                  <a:pt x="147340" y="0"/>
                </a:moveTo>
                <a:lnTo>
                  <a:pt x="4637989" y="0"/>
                </a:lnTo>
                <a:cubicBezTo>
                  <a:pt x="4719363" y="0"/>
                  <a:pt x="4785329" y="65966"/>
                  <a:pt x="4785329" y="147340"/>
                </a:cubicBezTo>
                <a:lnTo>
                  <a:pt x="4785329" y="5374666"/>
                </a:lnTo>
                <a:cubicBezTo>
                  <a:pt x="4785329" y="5456040"/>
                  <a:pt x="4719363" y="5522006"/>
                  <a:pt x="4637989" y="5522006"/>
                </a:cubicBezTo>
                <a:lnTo>
                  <a:pt x="147340" y="5522006"/>
                </a:lnTo>
                <a:cubicBezTo>
                  <a:pt x="65966" y="5522006"/>
                  <a:pt x="0" y="5456040"/>
                  <a:pt x="0" y="5374666"/>
                </a:cubicBezTo>
                <a:lnTo>
                  <a:pt x="0" y="147340"/>
                </a:lnTo>
                <a:cubicBezTo>
                  <a:pt x="0" y="66021"/>
                  <a:pt x="66021" y="0"/>
                  <a:pt x="147340" y="0"/>
                </a:cubicBezTo>
                <a:close/>
              </a:path>
            </a:pathLst>
          </a:custGeom>
          <a:solidFill>
            <a:srgbClr val="4A676B">
              <a:alpha val="40000"/>
            </a:srgbClr>
          </a:solidFill>
          <a:ln w="8467">
            <a:solidFill>
              <a:srgbClr val="C8A876">
                <a:alpha val="30192"/>
              </a:srgbClr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809433400" name="Shape 6"/>
          <p:cNvSpPr/>
          <p:nvPr/>
        </p:nvSpPr>
        <p:spPr bwMode="auto">
          <a:xfrm>
            <a:off x="558647" y="1516320"/>
            <a:ext cx="442006" cy="442006"/>
          </a:xfrm>
          <a:custGeom>
            <a:avLst/>
            <a:gdLst/>
            <a:ahLst/>
            <a:cxnLst/>
            <a:rect l="l" t="t" r="r" b="b"/>
            <a:pathLst>
              <a:path w="442006" h="442006" fill="norm" stroke="1" extrusionOk="0">
                <a:moveTo>
                  <a:pt x="110502" y="0"/>
                </a:moveTo>
                <a:lnTo>
                  <a:pt x="331505" y="0"/>
                </a:lnTo>
                <a:cubicBezTo>
                  <a:pt x="392533" y="0"/>
                  <a:pt x="442006" y="49473"/>
                  <a:pt x="442006" y="110502"/>
                </a:cubicBezTo>
                <a:lnTo>
                  <a:pt x="442006" y="331505"/>
                </a:lnTo>
                <a:cubicBezTo>
                  <a:pt x="442006" y="392533"/>
                  <a:pt x="392533" y="442006"/>
                  <a:pt x="331505" y="442006"/>
                </a:cubicBezTo>
                <a:lnTo>
                  <a:pt x="110502" y="442006"/>
                </a:lnTo>
                <a:cubicBezTo>
                  <a:pt x="49473" y="442006"/>
                  <a:pt x="0" y="392533"/>
                  <a:pt x="0" y="331505"/>
                </a:cubicBezTo>
                <a:lnTo>
                  <a:pt x="0" y="110502"/>
                </a:lnTo>
                <a:cubicBezTo>
                  <a:pt x="0" y="49473"/>
                  <a:pt x="49473" y="0"/>
                  <a:pt x="110502" y="0"/>
                </a:cubicBezTo>
                <a:close/>
              </a:path>
            </a:pathLst>
          </a:custGeom>
          <a:solidFill>
            <a:srgbClr val="A42A28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325821475" name="Shape 7"/>
          <p:cNvSpPr/>
          <p:nvPr/>
        </p:nvSpPr>
        <p:spPr bwMode="auto">
          <a:xfrm>
            <a:off x="682961" y="1626822"/>
            <a:ext cx="193378" cy="221003"/>
          </a:xfrm>
          <a:custGeom>
            <a:avLst/>
            <a:gdLst/>
            <a:ahLst/>
            <a:cxnLst/>
            <a:rect l="l" t="t" r="r" b="b"/>
            <a:pathLst>
              <a:path w="193378" h="221003" fill="norm" stroke="1" extrusionOk="0">
                <a:moveTo>
                  <a:pt x="110502" y="69063"/>
                </a:moveTo>
                <a:lnTo>
                  <a:pt x="110502" y="110502"/>
                </a:lnTo>
                <a:lnTo>
                  <a:pt x="165752" y="110502"/>
                </a:lnTo>
                <a:lnTo>
                  <a:pt x="165752" y="69063"/>
                </a:lnTo>
                <a:lnTo>
                  <a:pt x="110502" y="69063"/>
                </a:lnTo>
                <a:close/>
                <a:moveTo>
                  <a:pt x="82876" y="69063"/>
                </a:moveTo>
                <a:lnTo>
                  <a:pt x="27625" y="69063"/>
                </a:lnTo>
                <a:lnTo>
                  <a:pt x="27625" y="110502"/>
                </a:lnTo>
                <a:lnTo>
                  <a:pt x="82876" y="110502"/>
                </a:lnTo>
                <a:lnTo>
                  <a:pt x="82876" y="69063"/>
                </a:lnTo>
                <a:close/>
                <a:moveTo>
                  <a:pt x="0" y="138127"/>
                </a:moveTo>
                <a:lnTo>
                  <a:pt x="0" y="41438"/>
                </a:lnTo>
                <a:cubicBezTo>
                  <a:pt x="0" y="26201"/>
                  <a:pt x="12388" y="13813"/>
                  <a:pt x="27625" y="13813"/>
                </a:cubicBezTo>
                <a:lnTo>
                  <a:pt x="165752" y="13813"/>
                </a:lnTo>
                <a:cubicBezTo>
                  <a:pt x="180989" y="13813"/>
                  <a:pt x="193378" y="26201"/>
                  <a:pt x="193378" y="41438"/>
                </a:cubicBezTo>
                <a:lnTo>
                  <a:pt x="193378" y="179565"/>
                </a:lnTo>
                <a:cubicBezTo>
                  <a:pt x="193378" y="194802"/>
                  <a:pt x="180989" y="207190"/>
                  <a:pt x="165752" y="207190"/>
                </a:cubicBezTo>
                <a:lnTo>
                  <a:pt x="27625" y="207190"/>
                </a:lnTo>
                <a:cubicBezTo>
                  <a:pt x="12388" y="207190"/>
                  <a:pt x="0" y="194802"/>
                  <a:pt x="0" y="179565"/>
                </a:cubicBezTo>
                <a:lnTo>
                  <a:pt x="0" y="138127"/>
                </a:lnTo>
                <a:close/>
                <a:moveTo>
                  <a:pt x="165752" y="138127"/>
                </a:moveTo>
                <a:lnTo>
                  <a:pt x="110502" y="138127"/>
                </a:lnTo>
                <a:lnTo>
                  <a:pt x="110502" y="179565"/>
                </a:lnTo>
                <a:lnTo>
                  <a:pt x="165752" y="179565"/>
                </a:lnTo>
                <a:lnTo>
                  <a:pt x="165752" y="138127"/>
                </a:lnTo>
                <a:close/>
                <a:moveTo>
                  <a:pt x="82876" y="179565"/>
                </a:moveTo>
                <a:lnTo>
                  <a:pt x="82876" y="138127"/>
                </a:lnTo>
                <a:lnTo>
                  <a:pt x="27625" y="138127"/>
                </a:lnTo>
                <a:lnTo>
                  <a:pt x="27625" y="179565"/>
                </a:lnTo>
                <a:lnTo>
                  <a:pt x="82876" y="179565"/>
                </a:lnTo>
                <a:close/>
              </a:path>
            </a:pathLst>
          </a:custGeom>
          <a:solidFill>
            <a:srgbClr val="EAE3D9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557454894" name="Text 8"/>
          <p:cNvSpPr/>
          <p:nvPr/>
        </p:nvSpPr>
        <p:spPr bwMode="auto">
          <a:xfrm>
            <a:off x="1111154" y="1589988"/>
            <a:ext cx="1878526" cy="29467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  <a:defRPr/>
            </a:pPr>
            <a:r>
              <a:rPr lang="en-US" sz="1750" b="1">
                <a:solidFill>
                  <a:srgbClr val="EAE3D9"/>
                </a:solidFill>
                <a:latin typeface="宋体"/>
                <a:ea typeface="宋体"/>
                <a:cs typeface="宋体"/>
              </a:rPr>
              <a:t>不同规模预算分配</a:t>
            </a:r>
            <a:endParaRPr sz="1600">
              <a:latin typeface="宋体"/>
              <a:cs typeface="宋体"/>
            </a:endParaRPr>
          </a:p>
        </p:txBody>
      </p:sp>
      <p:graphicFrame>
        <p:nvGraphicFramePr>
          <p:cNvPr id="487402083" name="Table 0"/>
          <p:cNvGraphicFramePr>
            <a:graphicFrameLocks xmlns:a="http://schemas.openxmlformats.org/drawingml/2006/main" noGrp="1"/>
          </p:cNvGraphicFramePr>
          <p:nvPr/>
        </p:nvGraphicFramePr>
        <p:xfrm rot="0">
          <a:off x="558647" y="2105662"/>
          <a:ext cx="4410852" cy="3701801"/>
        </p:xfrm>
        <a:graphic>
          <a:graphicData uri="http://schemas.openxmlformats.org/drawingml/2006/table">
            <a:tbl>
              <a:tblPr firstRow="0" firstCol="0" lastRow="0" lastCol="0" bandRow="0" bandCol="0"/>
              <a:tblGrid>
                <a:gridCol w="904316"/>
                <a:gridCol w="1098099"/>
                <a:gridCol w="1181149"/>
                <a:gridCol w="1227287"/>
              </a:tblGrid>
              <a:tr h="462725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en-US" sz="1100" b="1" u="none">
                          <a:solidFill>
                            <a:srgbClr val="C8A876"/>
                          </a:solidFill>
                          <a:latin typeface="宋体"/>
                          <a:ea typeface="宋体"/>
                          <a:cs typeface="宋体"/>
                        </a:rPr>
                        <a:t>预算项目</a:t>
                      </a:r>
                      <a:endParaRPr sz="1100">
                        <a:latin typeface="宋体"/>
                        <a:cs typeface="宋体"/>
                      </a:endParaRPr>
                    </a:p>
                  </a:txBody>
                  <a:tcPr marL="0" marR="0" marT="110502" marB="110502" anchor="ctr">
                    <a:lnL w="0" algn="ctr">
                      <a:noFill/>
                    </a:lnL>
                    <a:lnR w="0" algn="ctr">
                      <a:noFill/>
                    </a:lnR>
                    <a:lnT w="0" algn="ctr">
                      <a:noFill/>
                    </a:lnT>
                    <a:lnB w="25400" algn="ctr">
                      <a:solidFill>
                        <a:srgbClr val="C8A876"/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en-US" sz="1100" b="1" u="none">
                          <a:solidFill>
                            <a:srgbClr val="C8A876"/>
                          </a:solidFill>
                          <a:latin typeface="宋体"/>
                          <a:ea typeface="宋体"/>
                          <a:cs typeface="宋体"/>
                        </a:rPr>
                        <a:t>50人</a:t>
                      </a:r>
                      <a:endParaRPr sz="1100">
                        <a:latin typeface="宋体"/>
                        <a:cs typeface="宋体"/>
                      </a:endParaRPr>
                    </a:p>
                  </a:txBody>
                  <a:tcPr marL="0" marR="0" marT="110502" marB="110502" anchor="ctr">
                    <a:lnL w="0" algn="ctr">
                      <a:noFill/>
                    </a:lnL>
                    <a:lnR w="0" algn="ctr">
                      <a:noFill/>
                    </a:lnR>
                    <a:lnT w="0" algn="ctr">
                      <a:noFill/>
                    </a:lnT>
                    <a:lnB w="25400" algn="ctr">
                      <a:solidFill>
                        <a:srgbClr val="C8A876"/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en-US" sz="1100" b="1" u="none">
                          <a:solidFill>
                            <a:srgbClr val="C8A876"/>
                          </a:solidFill>
                          <a:latin typeface="宋体"/>
                          <a:ea typeface="宋体"/>
                          <a:cs typeface="宋体"/>
                        </a:rPr>
                        <a:t>100人</a:t>
                      </a:r>
                      <a:endParaRPr sz="1100">
                        <a:latin typeface="宋体"/>
                        <a:cs typeface="宋体"/>
                      </a:endParaRPr>
                    </a:p>
                  </a:txBody>
                  <a:tcPr marL="0" marR="0" marT="110502" marB="110502" anchor="ctr">
                    <a:lnL w="0" algn="ctr">
                      <a:noFill/>
                    </a:lnL>
                    <a:lnR w="0" algn="ctr">
                      <a:noFill/>
                    </a:lnR>
                    <a:lnT w="0" algn="ctr">
                      <a:noFill/>
                    </a:lnT>
                    <a:lnB w="25400" algn="ctr">
                      <a:solidFill>
                        <a:srgbClr val="C8A876"/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en-US" sz="1100" b="1" u="none">
                          <a:solidFill>
                            <a:srgbClr val="C8A876"/>
                          </a:solidFill>
                          <a:latin typeface="宋体"/>
                          <a:ea typeface="宋体"/>
                          <a:cs typeface="宋体"/>
                        </a:rPr>
                        <a:t>200人</a:t>
                      </a:r>
                      <a:endParaRPr sz="1100">
                        <a:latin typeface="宋体"/>
                        <a:cs typeface="宋体"/>
                      </a:endParaRPr>
                    </a:p>
                  </a:txBody>
                  <a:tcPr marL="0" marR="0" marT="110502" marB="110502" anchor="ctr">
                    <a:lnL w="0" algn="ctr">
                      <a:noFill/>
                    </a:lnL>
                    <a:lnR w="0" algn="ctr">
                      <a:noFill/>
                    </a:lnR>
                    <a:lnT w="0" algn="ctr">
                      <a:noFill/>
                    </a:lnT>
                    <a:lnB w="25400" algn="ctr">
                      <a:solidFill>
                        <a:srgbClr val="C8A876"/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462725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en-US" sz="1100" u="none">
                          <a:solidFill>
                            <a:srgbClr val="EAE3D9"/>
                          </a:solidFill>
                          <a:latin typeface="宋体"/>
                          <a:ea typeface="宋体"/>
                          <a:cs typeface="宋体"/>
                        </a:rPr>
                        <a:t>餐饮费用</a:t>
                      </a:r>
                      <a:endParaRPr sz="1100">
                        <a:latin typeface="宋体"/>
                        <a:cs typeface="宋体"/>
                      </a:endParaRPr>
                    </a:p>
                  </a:txBody>
                  <a:tcPr marL="0" marR="0" marT="110502" marB="110502" anchor="ctr">
                    <a:lnL w="0" algn="ctr">
                      <a:noFill/>
                    </a:lnL>
                    <a:lnR w="0" algn="ctr">
                      <a:noFill/>
                    </a:lnR>
                    <a:lnT w="0" algn="ctr">
                      <a:noFill/>
                    </a:lnT>
                    <a:lnB w="8467" algn="ctr">
                      <a:solidFill>
                        <a:srgbClr val="000000"/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en-US" sz="1100" u="none">
                          <a:solidFill>
                            <a:srgbClr val="EAE3D9"/>
                          </a:solidFill>
                          <a:latin typeface="宋体"/>
                          <a:ea typeface="宋体"/>
                          <a:cs typeface="宋体"/>
                        </a:rPr>
                        <a:t>3,000-4,000</a:t>
                      </a:r>
                      <a:endParaRPr sz="1100">
                        <a:latin typeface="宋体"/>
                        <a:cs typeface="宋体"/>
                      </a:endParaRPr>
                    </a:p>
                  </a:txBody>
                  <a:tcPr marL="0" marR="0" marT="110502" marB="110502" anchor="ctr">
                    <a:lnL w="0" algn="ctr">
                      <a:noFill/>
                    </a:lnL>
                    <a:lnR w="0" algn="ctr">
                      <a:noFill/>
                    </a:lnR>
                    <a:lnT w="0" algn="ctr">
                      <a:noFill/>
                    </a:lnT>
                    <a:lnB w="8467" algn="ctr">
                      <a:solidFill>
                        <a:srgbClr val="000000"/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en-US" sz="1100" u="none">
                          <a:solidFill>
                            <a:srgbClr val="EAE3D9"/>
                          </a:solidFill>
                          <a:latin typeface="宋体"/>
                          <a:ea typeface="宋体"/>
                          <a:cs typeface="宋体"/>
                        </a:rPr>
                        <a:t>6,000-8,000</a:t>
                      </a:r>
                      <a:endParaRPr sz="1100">
                        <a:latin typeface="宋体"/>
                        <a:cs typeface="宋体"/>
                      </a:endParaRPr>
                    </a:p>
                  </a:txBody>
                  <a:tcPr marL="0" marR="0" marT="110502" marB="110502" anchor="ctr">
                    <a:lnL w="0" algn="ctr">
                      <a:noFill/>
                    </a:lnL>
                    <a:lnR w="0" algn="ctr">
                      <a:noFill/>
                    </a:lnR>
                    <a:lnT w="0" algn="ctr">
                      <a:noFill/>
                    </a:lnT>
                    <a:lnB w="8467" algn="ctr">
                      <a:solidFill>
                        <a:srgbClr val="000000"/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en-US" sz="1100" u="none">
                          <a:solidFill>
                            <a:srgbClr val="EAE3D9"/>
                          </a:solidFill>
                          <a:latin typeface="宋体"/>
                          <a:ea typeface="宋体"/>
                          <a:cs typeface="宋体"/>
                        </a:rPr>
                        <a:t>12,000-16,000</a:t>
                      </a:r>
                      <a:endParaRPr sz="1100">
                        <a:latin typeface="宋体"/>
                        <a:cs typeface="宋体"/>
                      </a:endParaRPr>
                    </a:p>
                  </a:txBody>
                  <a:tcPr marL="0" marR="0" marT="110502" marB="110502" anchor="ctr">
                    <a:lnL w="0" algn="ctr">
                      <a:noFill/>
                    </a:lnL>
                    <a:lnR w="0" algn="ctr">
                      <a:noFill/>
                    </a:lnR>
                    <a:lnT w="0" algn="ctr">
                      <a:noFill/>
                    </a:lnT>
                    <a:lnB w="8467" algn="ctr">
                      <a:solidFill>
                        <a:srgbClr val="000000"/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462725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en-US" sz="1100" u="none">
                          <a:solidFill>
                            <a:srgbClr val="EAE3D9"/>
                          </a:solidFill>
                          <a:latin typeface="宋体"/>
                          <a:ea typeface="宋体"/>
                          <a:cs typeface="宋体"/>
                        </a:rPr>
                        <a:t>场地租赁</a:t>
                      </a:r>
                      <a:endParaRPr sz="1100">
                        <a:latin typeface="宋体"/>
                        <a:cs typeface="宋体"/>
                      </a:endParaRPr>
                    </a:p>
                  </a:txBody>
                  <a:tcPr marL="0" marR="0" marT="110502" marB="110502" anchor="ctr">
                    <a:lnL w="0" algn="ctr">
                      <a:noFill/>
                    </a:lnL>
                    <a:lnR w="0" algn="ctr">
                      <a:noFill/>
                    </a:lnR>
                    <a:lnT w="0" algn="ctr">
                      <a:noFill/>
                    </a:lnT>
                    <a:lnB w="8467" algn="ctr">
                      <a:solidFill>
                        <a:srgbClr val="000000"/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en-US" sz="1100" u="none">
                          <a:solidFill>
                            <a:srgbClr val="EAE3D9"/>
                          </a:solidFill>
                          <a:latin typeface="宋体"/>
                          <a:ea typeface="宋体"/>
                          <a:cs typeface="宋体"/>
                        </a:rPr>
                        <a:t>1,500-2,000</a:t>
                      </a:r>
                      <a:endParaRPr sz="1100">
                        <a:latin typeface="宋体"/>
                        <a:cs typeface="宋体"/>
                      </a:endParaRPr>
                    </a:p>
                  </a:txBody>
                  <a:tcPr marL="0" marR="0" marT="110502" marB="110502" anchor="ctr">
                    <a:lnL w="0" algn="ctr">
                      <a:noFill/>
                    </a:lnL>
                    <a:lnR w="0" algn="ctr">
                      <a:noFill/>
                    </a:lnR>
                    <a:lnT w="0" algn="ctr">
                      <a:noFill/>
                    </a:lnT>
                    <a:lnB w="8467" algn="ctr">
                      <a:solidFill>
                        <a:srgbClr val="000000"/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en-US" sz="1100" u="none">
                          <a:solidFill>
                            <a:srgbClr val="EAE3D9"/>
                          </a:solidFill>
                          <a:latin typeface="宋体"/>
                          <a:ea typeface="宋体"/>
                          <a:cs typeface="宋体"/>
                        </a:rPr>
                        <a:t>3,000-4,000</a:t>
                      </a:r>
                      <a:endParaRPr sz="1100">
                        <a:latin typeface="宋体"/>
                        <a:cs typeface="宋体"/>
                      </a:endParaRPr>
                    </a:p>
                  </a:txBody>
                  <a:tcPr marL="0" marR="0" marT="110502" marB="110502" anchor="ctr">
                    <a:lnL w="0" algn="ctr">
                      <a:noFill/>
                    </a:lnL>
                    <a:lnR w="0" algn="ctr">
                      <a:noFill/>
                    </a:lnR>
                    <a:lnT w="0" algn="ctr">
                      <a:noFill/>
                    </a:lnT>
                    <a:lnB w="8467" algn="ctr">
                      <a:solidFill>
                        <a:srgbClr val="000000"/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en-US" sz="1100" u="none">
                          <a:solidFill>
                            <a:srgbClr val="EAE3D9"/>
                          </a:solidFill>
                          <a:latin typeface="宋体"/>
                          <a:ea typeface="宋体"/>
                          <a:cs typeface="宋体"/>
                        </a:rPr>
                        <a:t>5,000-8,000</a:t>
                      </a:r>
                      <a:endParaRPr sz="1100">
                        <a:latin typeface="宋体"/>
                        <a:cs typeface="宋体"/>
                      </a:endParaRPr>
                    </a:p>
                  </a:txBody>
                  <a:tcPr marL="0" marR="0" marT="110502" marB="110502" anchor="ctr">
                    <a:lnL w="0" algn="ctr">
                      <a:noFill/>
                    </a:lnL>
                    <a:lnR w="0" algn="ctr">
                      <a:noFill/>
                    </a:lnR>
                    <a:lnT w="0" algn="ctr">
                      <a:noFill/>
                    </a:lnT>
                    <a:lnB w="8467" algn="ctr">
                      <a:solidFill>
                        <a:srgbClr val="000000"/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462725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en-US" sz="1100" u="none">
                          <a:solidFill>
                            <a:srgbClr val="EAE3D9"/>
                          </a:solidFill>
                          <a:latin typeface="宋体"/>
                          <a:ea typeface="宋体"/>
                          <a:cs typeface="宋体"/>
                        </a:rPr>
                        <a:t>奖品礼品</a:t>
                      </a:r>
                      <a:endParaRPr sz="1100">
                        <a:latin typeface="宋体"/>
                        <a:cs typeface="宋体"/>
                      </a:endParaRPr>
                    </a:p>
                  </a:txBody>
                  <a:tcPr marL="0" marR="0" marT="110502" marB="110502" anchor="ctr">
                    <a:lnL w="0" algn="ctr">
                      <a:noFill/>
                    </a:lnL>
                    <a:lnR w="0" algn="ctr">
                      <a:noFill/>
                    </a:lnR>
                    <a:lnT w="0" algn="ctr">
                      <a:noFill/>
                    </a:lnT>
                    <a:lnB w="8467" algn="ctr">
                      <a:solidFill>
                        <a:srgbClr val="000000"/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en-US" sz="1100" u="none">
                          <a:solidFill>
                            <a:srgbClr val="EAE3D9"/>
                          </a:solidFill>
                          <a:latin typeface="宋体"/>
                          <a:ea typeface="宋体"/>
                          <a:cs typeface="宋体"/>
                        </a:rPr>
                        <a:t>1,000-1,500</a:t>
                      </a:r>
                      <a:endParaRPr sz="1100">
                        <a:latin typeface="宋体"/>
                        <a:cs typeface="宋体"/>
                      </a:endParaRPr>
                    </a:p>
                  </a:txBody>
                  <a:tcPr marL="0" marR="0" marT="110502" marB="110502" anchor="ctr">
                    <a:lnL w="0" algn="ctr">
                      <a:noFill/>
                    </a:lnL>
                    <a:lnR w="0" algn="ctr">
                      <a:noFill/>
                    </a:lnR>
                    <a:lnT w="0" algn="ctr">
                      <a:noFill/>
                    </a:lnT>
                    <a:lnB w="8467" algn="ctr">
                      <a:solidFill>
                        <a:srgbClr val="000000"/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en-US" sz="1100" u="none">
                          <a:solidFill>
                            <a:srgbClr val="EAE3D9"/>
                          </a:solidFill>
                          <a:latin typeface="宋体"/>
                          <a:ea typeface="宋体"/>
                          <a:cs typeface="宋体"/>
                        </a:rPr>
                        <a:t>2,000-3,000</a:t>
                      </a:r>
                      <a:endParaRPr sz="1100">
                        <a:latin typeface="宋体"/>
                        <a:cs typeface="宋体"/>
                      </a:endParaRPr>
                    </a:p>
                  </a:txBody>
                  <a:tcPr marL="0" marR="0" marT="110502" marB="110502" anchor="ctr">
                    <a:lnL w="0" algn="ctr">
                      <a:noFill/>
                    </a:lnL>
                    <a:lnR w="0" algn="ctr">
                      <a:noFill/>
                    </a:lnR>
                    <a:lnT w="0" algn="ctr">
                      <a:noFill/>
                    </a:lnT>
                    <a:lnB w="8467" algn="ctr">
                      <a:solidFill>
                        <a:srgbClr val="000000"/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en-US" sz="1100" u="none">
                          <a:solidFill>
                            <a:srgbClr val="EAE3D9"/>
                          </a:solidFill>
                          <a:latin typeface="宋体"/>
                          <a:ea typeface="宋体"/>
                          <a:cs typeface="宋体"/>
                        </a:rPr>
                        <a:t>4,000-6,000</a:t>
                      </a:r>
                      <a:endParaRPr sz="1100">
                        <a:latin typeface="宋体"/>
                        <a:cs typeface="宋体"/>
                      </a:endParaRPr>
                    </a:p>
                  </a:txBody>
                  <a:tcPr marL="0" marR="0" marT="110502" marB="110502" anchor="ctr">
                    <a:lnL w="0" algn="ctr">
                      <a:noFill/>
                    </a:lnL>
                    <a:lnR w="0" algn="ctr">
                      <a:noFill/>
                    </a:lnR>
                    <a:lnT w="0" algn="ctr">
                      <a:noFill/>
                    </a:lnT>
                    <a:lnB w="8467" algn="ctr">
                      <a:solidFill>
                        <a:srgbClr val="000000"/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462725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en-US" sz="1100" u="none">
                          <a:solidFill>
                            <a:srgbClr val="EAE3D9"/>
                          </a:solidFill>
                          <a:latin typeface="宋体"/>
                          <a:ea typeface="宋体"/>
                          <a:cs typeface="宋体"/>
                        </a:rPr>
                        <a:t>布置物料</a:t>
                      </a:r>
                      <a:endParaRPr sz="1100">
                        <a:latin typeface="宋体"/>
                        <a:cs typeface="宋体"/>
                      </a:endParaRPr>
                    </a:p>
                  </a:txBody>
                  <a:tcPr marL="0" marR="0" marT="110502" marB="110502" anchor="ctr">
                    <a:lnL w="0" algn="ctr">
                      <a:noFill/>
                    </a:lnL>
                    <a:lnR w="0" algn="ctr">
                      <a:noFill/>
                    </a:lnR>
                    <a:lnT w="0" algn="ctr">
                      <a:noFill/>
                    </a:lnT>
                    <a:lnB w="8467" algn="ctr">
                      <a:solidFill>
                        <a:srgbClr val="000000"/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en-US" sz="1100" u="none">
                          <a:solidFill>
                            <a:srgbClr val="EAE3D9"/>
                          </a:solidFill>
                          <a:latin typeface="宋体"/>
                          <a:ea typeface="宋体"/>
                          <a:cs typeface="宋体"/>
                        </a:rPr>
                        <a:t>800-1,000</a:t>
                      </a:r>
                      <a:endParaRPr sz="1100">
                        <a:latin typeface="宋体"/>
                        <a:cs typeface="宋体"/>
                      </a:endParaRPr>
                    </a:p>
                  </a:txBody>
                  <a:tcPr marL="0" marR="0" marT="110502" marB="110502" anchor="ctr">
                    <a:lnL w="0" algn="ctr">
                      <a:noFill/>
                    </a:lnL>
                    <a:lnR w="0" algn="ctr">
                      <a:noFill/>
                    </a:lnR>
                    <a:lnT w="0" algn="ctr">
                      <a:noFill/>
                    </a:lnT>
                    <a:lnB w="8467" algn="ctr">
                      <a:solidFill>
                        <a:srgbClr val="000000"/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en-US" sz="1100" u="none">
                          <a:solidFill>
                            <a:srgbClr val="EAE3D9"/>
                          </a:solidFill>
                          <a:latin typeface="宋体"/>
                          <a:ea typeface="宋体"/>
                          <a:cs typeface="宋体"/>
                        </a:rPr>
                        <a:t>1,500-2,000</a:t>
                      </a:r>
                      <a:endParaRPr sz="1100">
                        <a:latin typeface="宋体"/>
                        <a:cs typeface="宋体"/>
                      </a:endParaRPr>
                    </a:p>
                  </a:txBody>
                  <a:tcPr marL="0" marR="0" marT="110502" marB="110502" anchor="ctr">
                    <a:lnL w="0" algn="ctr">
                      <a:noFill/>
                    </a:lnL>
                    <a:lnR w="0" algn="ctr">
                      <a:noFill/>
                    </a:lnR>
                    <a:lnT w="0" algn="ctr">
                      <a:noFill/>
                    </a:lnT>
                    <a:lnB w="8467" algn="ctr">
                      <a:solidFill>
                        <a:srgbClr val="000000"/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en-US" sz="1100" u="none">
                          <a:solidFill>
                            <a:srgbClr val="EAE3D9"/>
                          </a:solidFill>
                          <a:latin typeface="宋体"/>
                          <a:ea typeface="宋体"/>
                          <a:cs typeface="宋体"/>
                        </a:rPr>
                        <a:t>2,500-4,000</a:t>
                      </a:r>
                      <a:endParaRPr sz="1100">
                        <a:latin typeface="宋体"/>
                        <a:cs typeface="宋体"/>
                      </a:endParaRPr>
                    </a:p>
                  </a:txBody>
                  <a:tcPr marL="0" marR="0" marT="110502" marB="110502" anchor="ctr">
                    <a:lnL w="0" algn="ctr">
                      <a:noFill/>
                    </a:lnL>
                    <a:lnR w="0" algn="ctr">
                      <a:noFill/>
                    </a:lnR>
                    <a:lnT w="0" algn="ctr">
                      <a:noFill/>
                    </a:lnT>
                    <a:lnB w="8467" algn="ctr">
                      <a:solidFill>
                        <a:srgbClr val="000000"/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462725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en-US" sz="1100" u="none">
                          <a:solidFill>
                            <a:srgbClr val="EAE3D9"/>
                          </a:solidFill>
                          <a:latin typeface="宋体"/>
                          <a:ea typeface="宋体"/>
                          <a:cs typeface="宋体"/>
                        </a:rPr>
                        <a:t>应急储备</a:t>
                      </a:r>
                      <a:endParaRPr sz="1100">
                        <a:latin typeface="宋体"/>
                        <a:cs typeface="宋体"/>
                      </a:endParaRPr>
                    </a:p>
                  </a:txBody>
                  <a:tcPr marL="0" marR="0" marT="110502" marB="110502" anchor="ctr">
                    <a:lnL w="0" algn="ctr">
                      <a:noFill/>
                    </a:lnL>
                    <a:lnR w="0" algn="ctr">
                      <a:noFill/>
                    </a:lnR>
                    <a:lnT w="0" algn="ctr">
                      <a:noFill/>
                    </a:lnT>
                    <a:lnB w="8467" algn="ctr">
                      <a:solidFill>
                        <a:srgbClr val="000000"/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en-US" sz="1100" u="none">
                          <a:solidFill>
                            <a:srgbClr val="EAE3D9"/>
                          </a:solidFill>
                          <a:latin typeface="宋体"/>
                          <a:ea typeface="宋体"/>
                          <a:cs typeface="宋体"/>
                        </a:rPr>
                        <a:t>500-800</a:t>
                      </a:r>
                      <a:endParaRPr sz="1100">
                        <a:latin typeface="宋体"/>
                        <a:cs typeface="宋体"/>
                      </a:endParaRPr>
                    </a:p>
                  </a:txBody>
                  <a:tcPr marL="0" marR="0" marT="110502" marB="110502" anchor="ctr">
                    <a:lnL w="0" algn="ctr">
                      <a:noFill/>
                    </a:lnL>
                    <a:lnR w="0" algn="ctr">
                      <a:noFill/>
                    </a:lnR>
                    <a:lnT w="0" algn="ctr">
                      <a:noFill/>
                    </a:lnT>
                    <a:lnB w="8467" algn="ctr">
                      <a:solidFill>
                        <a:srgbClr val="000000"/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en-US" sz="1100" u="none">
                          <a:solidFill>
                            <a:srgbClr val="EAE3D9"/>
                          </a:solidFill>
                          <a:latin typeface="宋体"/>
                          <a:ea typeface="宋体"/>
                          <a:cs typeface="宋体"/>
                        </a:rPr>
                        <a:t>1,000-1,500</a:t>
                      </a:r>
                      <a:endParaRPr sz="1100">
                        <a:latin typeface="宋体"/>
                        <a:cs typeface="宋体"/>
                      </a:endParaRPr>
                    </a:p>
                  </a:txBody>
                  <a:tcPr marL="0" marR="0" marT="110502" marB="110502" anchor="ctr">
                    <a:lnL w="0" algn="ctr">
                      <a:noFill/>
                    </a:lnL>
                    <a:lnR w="0" algn="ctr">
                      <a:noFill/>
                    </a:lnR>
                    <a:lnT w="0" algn="ctr">
                      <a:noFill/>
                    </a:lnT>
                    <a:lnB w="8467" algn="ctr">
                      <a:solidFill>
                        <a:srgbClr val="000000"/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en-US" sz="1100" u="none">
                          <a:solidFill>
                            <a:srgbClr val="EAE3D9"/>
                          </a:solidFill>
                          <a:latin typeface="宋体"/>
                          <a:ea typeface="宋体"/>
                          <a:cs typeface="宋体"/>
                        </a:rPr>
                        <a:t>2,000-3,000</a:t>
                      </a:r>
                      <a:endParaRPr sz="1100">
                        <a:latin typeface="宋体"/>
                        <a:cs typeface="宋体"/>
                      </a:endParaRPr>
                    </a:p>
                  </a:txBody>
                  <a:tcPr marL="0" marR="0" marT="110502" marB="110502" anchor="ctr">
                    <a:lnL w="0" algn="ctr">
                      <a:noFill/>
                    </a:lnL>
                    <a:lnR w="0" algn="ctr">
                      <a:noFill/>
                    </a:lnR>
                    <a:lnT w="0" algn="ctr">
                      <a:noFill/>
                    </a:lnT>
                    <a:lnB w="8467" algn="ctr">
                      <a:solidFill>
                        <a:srgbClr val="000000"/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462725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en-US" sz="1100" u="none">
                          <a:solidFill>
                            <a:srgbClr val="EAE3D9"/>
                          </a:solidFill>
                          <a:latin typeface="宋体"/>
                          <a:ea typeface="宋体"/>
                          <a:cs typeface="宋体"/>
                        </a:rPr>
                        <a:t>其他费用</a:t>
                      </a:r>
                      <a:endParaRPr sz="1100">
                        <a:latin typeface="宋体"/>
                        <a:cs typeface="宋体"/>
                      </a:endParaRPr>
                    </a:p>
                  </a:txBody>
                  <a:tcPr marL="0" marR="0" marT="110502" marB="110502" anchor="ctr">
                    <a:lnL w="0" algn="ctr">
                      <a:noFill/>
                    </a:lnL>
                    <a:lnR w="0" algn="ctr">
                      <a:noFill/>
                    </a:lnR>
                    <a:lnT w="0" algn="ctr">
                      <a:noFill/>
                    </a:lnT>
                    <a:lnB w="8467" algn="ctr">
                      <a:solidFill>
                        <a:srgbClr val="000000"/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en-US" sz="1100" u="none">
                          <a:solidFill>
                            <a:srgbClr val="EAE3D9"/>
                          </a:solidFill>
                          <a:latin typeface="宋体"/>
                          <a:ea typeface="宋体"/>
                          <a:cs typeface="宋体"/>
                        </a:rPr>
                        <a:t>500-700</a:t>
                      </a:r>
                      <a:endParaRPr sz="1100">
                        <a:latin typeface="宋体"/>
                        <a:cs typeface="宋体"/>
                      </a:endParaRPr>
                    </a:p>
                  </a:txBody>
                  <a:tcPr marL="0" marR="0" marT="110502" marB="110502" anchor="ctr">
                    <a:lnL w="0" algn="ctr">
                      <a:noFill/>
                    </a:lnL>
                    <a:lnR w="0" algn="ctr">
                      <a:noFill/>
                    </a:lnR>
                    <a:lnT w="0" algn="ctr">
                      <a:noFill/>
                    </a:lnT>
                    <a:lnB w="8467" algn="ctr">
                      <a:solidFill>
                        <a:srgbClr val="000000"/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en-US" sz="1100" u="none">
                          <a:solidFill>
                            <a:srgbClr val="EAE3D9"/>
                          </a:solidFill>
                          <a:latin typeface="宋体"/>
                          <a:ea typeface="宋体"/>
                          <a:cs typeface="宋体"/>
                        </a:rPr>
                        <a:t>1,000-1,500</a:t>
                      </a:r>
                      <a:endParaRPr sz="1100">
                        <a:latin typeface="宋体"/>
                        <a:cs typeface="宋体"/>
                      </a:endParaRPr>
                    </a:p>
                  </a:txBody>
                  <a:tcPr marL="0" marR="0" marT="110502" marB="110502" anchor="ctr">
                    <a:lnL w="0" algn="ctr">
                      <a:noFill/>
                    </a:lnL>
                    <a:lnR w="0" algn="ctr">
                      <a:noFill/>
                    </a:lnR>
                    <a:lnT w="0" algn="ctr">
                      <a:noFill/>
                    </a:lnT>
                    <a:lnB w="8467" algn="ctr">
                      <a:solidFill>
                        <a:srgbClr val="000000"/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en-US" sz="1100" u="none">
                          <a:solidFill>
                            <a:srgbClr val="EAE3D9"/>
                          </a:solidFill>
                          <a:latin typeface="宋体"/>
                          <a:ea typeface="宋体"/>
                          <a:cs typeface="宋体"/>
                        </a:rPr>
                        <a:t>2,000-3,000</a:t>
                      </a:r>
                      <a:endParaRPr sz="1100">
                        <a:latin typeface="宋体"/>
                        <a:cs typeface="宋体"/>
                      </a:endParaRPr>
                    </a:p>
                  </a:txBody>
                  <a:tcPr marL="0" marR="0" marT="110502" marB="110502" anchor="ctr">
                    <a:lnL w="0" algn="ctr">
                      <a:noFill/>
                    </a:lnL>
                    <a:lnR w="0" algn="ctr">
                      <a:noFill/>
                    </a:lnR>
                    <a:lnT w="0" algn="ctr">
                      <a:noFill/>
                    </a:lnT>
                    <a:lnB w="8467" algn="ctr">
                      <a:solidFill>
                        <a:srgbClr val="000000"/>
                      </a:solidFill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</a:tr>
              <a:tr h="462725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en-US" sz="1100" u="none">
                          <a:solidFill>
                            <a:srgbClr val="EAE3D9"/>
                          </a:solidFill>
                          <a:latin typeface="宋体"/>
                          <a:ea typeface="宋体"/>
                          <a:cs typeface="宋体"/>
                        </a:rPr>
                        <a:t>总预算</a:t>
                      </a:r>
                      <a:endParaRPr sz="1100">
                        <a:latin typeface="宋体"/>
                        <a:cs typeface="宋体"/>
                      </a:endParaRPr>
                    </a:p>
                  </a:txBody>
                  <a:tcPr marL="0" marR="0" marT="147335" marB="147335" anchor="ctr">
                    <a:lnL w="0" algn="ctr">
                      <a:noFill/>
                    </a:lnL>
                    <a:lnR w="0" algn="ctr">
                      <a:noFill/>
                    </a:lnR>
                    <a:lnT w="0" algn="ctr">
                      <a:noFill/>
                    </a:lnT>
                    <a:lnB w="0" algn="ctr">
                      <a:noFill/>
                    </a:lnB>
                    <a:solidFill>
                      <a:srgbClr val="A42A28">
                        <a:alpha val="30000"/>
                      </a:srgbClr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en-US" sz="1100" u="none">
                          <a:solidFill>
                            <a:srgbClr val="EAE3D9"/>
                          </a:solidFill>
                          <a:latin typeface="宋体"/>
                          <a:ea typeface="宋体"/>
                          <a:cs typeface="宋体"/>
                        </a:rPr>
                        <a:t>7,300-10,000</a:t>
                      </a:r>
                      <a:endParaRPr sz="1100">
                        <a:latin typeface="宋体"/>
                        <a:cs typeface="宋体"/>
                      </a:endParaRPr>
                    </a:p>
                  </a:txBody>
                  <a:tcPr marL="0" marR="0" marT="147335" marB="147335" anchor="ctr">
                    <a:lnL w="0" algn="ctr">
                      <a:noFill/>
                    </a:lnL>
                    <a:lnR w="0" algn="ctr">
                      <a:noFill/>
                    </a:lnR>
                    <a:lnT w="0" algn="ctr">
                      <a:noFill/>
                    </a:lnT>
                    <a:lnB w="0" algn="ctr">
                      <a:noFill/>
                    </a:lnB>
                    <a:solidFill>
                      <a:srgbClr val="A42A28">
                        <a:alpha val="30000"/>
                      </a:srgbClr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en-US" sz="1100" u="none">
                          <a:solidFill>
                            <a:srgbClr val="EAE3D9"/>
                          </a:solidFill>
                          <a:latin typeface="宋体"/>
                          <a:ea typeface="宋体"/>
                          <a:cs typeface="宋体"/>
                        </a:rPr>
                        <a:t>14,500-21,000</a:t>
                      </a:r>
                      <a:endParaRPr sz="1100">
                        <a:latin typeface="宋体"/>
                        <a:cs typeface="宋体"/>
                      </a:endParaRPr>
                    </a:p>
                  </a:txBody>
                  <a:tcPr marL="0" marR="0" marT="147335" marB="147335" anchor="ctr">
                    <a:lnL w="0" algn="ctr">
                      <a:noFill/>
                    </a:lnL>
                    <a:lnR w="0" algn="ctr">
                      <a:noFill/>
                    </a:lnR>
                    <a:lnT w="0" algn="ctr">
                      <a:noFill/>
                    </a:lnT>
                    <a:lnB w="0" algn="ctr">
                      <a:noFill/>
                    </a:lnB>
                    <a:solidFill>
                      <a:srgbClr val="A42A28">
                        <a:alpha val="30000"/>
                      </a:srgbClr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en-US" sz="1100" u="none">
                          <a:solidFill>
                            <a:srgbClr val="EAE3D9"/>
                          </a:solidFill>
                          <a:latin typeface="宋体"/>
                          <a:ea typeface="宋体"/>
                          <a:cs typeface="宋体"/>
                        </a:rPr>
                        <a:t>27,500-40,000</a:t>
                      </a:r>
                      <a:endParaRPr sz="1100">
                        <a:latin typeface="宋体"/>
                        <a:cs typeface="宋体"/>
                      </a:endParaRPr>
                    </a:p>
                  </a:txBody>
                  <a:tcPr marL="0" marR="0" marT="147335" marB="147335" anchor="ctr">
                    <a:lnL w="0" algn="ctr">
                      <a:noFill/>
                    </a:lnL>
                    <a:lnR w="0" algn="ctr">
                      <a:noFill/>
                    </a:lnR>
                    <a:lnT w="0" algn="ctr">
                      <a:noFill/>
                    </a:lnT>
                    <a:lnB w="0" algn="ctr">
                      <a:noFill/>
                    </a:lnB>
                    <a:solidFill>
                      <a:srgbClr val="A42A28">
                        <a:alpha val="3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489068348" name="Shape 9"/>
          <p:cNvSpPr/>
          <p:nvPr/>
        </p:nvSpPr>
        <p:spPr bwMode="auto">
          <a:xfrm>
            <a:off x="558646" y="6128049"/>
            <a:ext cx="4410852" cy="6139"/>
          </a:xfrm>
          <a:custGeom>
            <a:avLst/>
            <a:gdLst/>
            <a:ahLst/>
            <a:cxnLst/>
            <a:rect l="l" t="t" r="r" b="b"/>
            <a:pathLst>
              <a:path w="4410852" h="6139" fill="norm" stroke="1" extrusionOk="0">
                <a:moveTo>
                  <a:pt x="0" y="0"/>
                </a:moveTo>
                <a:lnTo>
                  <a:pt x="4410852" y="0"/>
                </a:lnTo>
                <a:lnTo>
                  <a:pt x="4410852" y="6139"/>
                </a:lnTo>
                <a:lnTo>
                  <a:pt x="0" y="6139"/>
                </a:lnTo>
                <a:lnTo>
                  <a:pt x="0" y="0"/>
                </a:lnTo>
                <a:close/>
              </a:path>
            </a:pathLst>
          </a:custGeom>
          <a:solidFill>
            <a:srgbClr val="C8A876">
              <a:alpha val="30192"/>
            </a:srgbClr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602623550" name="Shape 10"/>
          <p:cNvSpPr/>
          <p:nvPr/>
        </p:nvSpPr>
        <p:spPr bwMode="auto">
          <a:xfrm>
            <a:off x="858400" y="6266165"/>
            <a:ext cx="128918" cy="128918"/>
          </a:xfrm>
          <a:custGeom>
            <a:avLst/>
            <a:gdLst/>
            <a:ahLst/>
            <a:cxnLst/>
            <a:rect l="l" t="t" r="r" b="b"/>
            <a:pathLst>
              <a:path w="128918" h="128918" fill="norm" stroke="1" extrusionOk="0">
                <a:moveTo>
                  <a:pt x="64459" y="128918"/>
                </a:moveTo>
                <a:cubicBezTo>
                  <a:pt x="100035" y="128918"/>
                  <a:pt x="128918" y="100035"/>
                  <a:pt x="128918" y="64459"/>
                </a:cubicBezTo>
                <a:cubicBezTo>
                  <a:pt x="128918" y="28883"/>
                  <a:pt x="100035" y="0"/>
                  <a:pt x="64459" y="0"/>
                </a:cubicBezTo>
                <a:cubicBezTo>
                  <a:pt x="28883" y="0"/>
                  <a:pt x="0" y="28883"/>
                  <a:pt x="0" y="64459"/>
                </a:cubicBezTo>
                <a:cubicBezTo>
                  <a:pt x="0" y="100035"/>
                  <a:pt x="28883" y="128918"/>
                  <a:pt x="64459" y="128918"/>
                </a:cubicBezTo>
                <a:close/>
                <a:moveTo>
                  <a:pt x="56402" y="40287"/>
                </a:moveTo>
                <a:cubicBezTo>
                  <a:pt x="56402" y="35840"/>
                  <a:pt x="60012" y="32230"/>
                  <a:pt x="64459" y="32230"/>
                </a:cubicBezTo>
                <a:cubicBezTo>
                  <a:pt x="68906" y="32230"/>
                  <a:pt x="72517" y="35840"/>
                  <a:pt x="72517" y="40287"/>
                </a:cubicBezTo>
                <a:cubicBezTo>
                  <a:pt x="72517" y="44734"/>
                  <a:pt x="68906" y="48344"/>
                  <a:pt x="64459" y="48344"/>
                </a:cubicBezTo>
                <a:cubicBezTo>
                  <a:pt x="60012" y="48344"/>
                  <a:pt x="56402" y="44734"/>
                  <a:pt x="56402" y="40287"/>
                </a:cubicBezTo>
                <a:close/>
                <a:moveTo>
                  <a:pt x="54387" y="56402"/>
                </a:moveTo>
                <a:lnTo>
                  <a:pt x="66474" y="56402"/>
                </a:lnTo>
                <a:cubicBezTo>
                  <a:pt x="69822" y="56402"/>
                  <a:pt x="72517" y="59096"/>
                  <a:pt x="72517" y="62445"/>
                </a:cubicBezTo>
                <a:lnTo>
                  <a:pt x="72517" y="84603"/>
                </a:lnTo>
                <a:lnTo>
                  <a:pt x="74531" y="84603"/>
                </a:lnTo>
                <a:cubicBezTo>
                  <a:pt x="77880" y="84603"/>
                  <a:pt x="80574" y="87297"/>
                  <a:pt x="80574" y="90646"/>
                </a:cubicBezTo>
                <a:cubicBezTo>
                  <a:pt x="80574" y="93995"/>
                  <a:pt x="77880" y="96689"/>
                  <a:pt x="74531" y="96689"/>
                </a:cubicBezTo>
                <a:lnTo>
                  <a:pt x="54387" y="96689"/>
                </a:lnTo>
                <a:cubicBezTo>
                  <a:pt x="51039" y="96689"/>
                  <a:pt x="48344" y="93995"/>
                  <a:pt x="48344" y="90646"/>
                </a:cubicBezTo>
                <a:cubicBezTo>
                  <a:pt x="48344" y="87297"/>
                  <a:pt x="51039" y="84603"/>
                  <a:pt x="54387" y="84603"/>
                </a:cubicBezTo>
                <a:lnTo>
                  <a:pt x="60431" y="84603"/>
                </a:lnTo>
                <a:lnTo>
                  <a:pt x="60431" y="68488"/>
                </a:lnTo>
                <a:lnTo>
                  <a:pt x="54387" y="68488"/>
                </a:lnTo>
                <a:cubicBezTo>
                  <a:pt x="51039" y="68488"/>
                  <a:pt x="48344" y="65794"/>
                  <a:pt x="48344" y="62445"/>
                </a:cubicBezTo>
                <a:cubicBezTo>
                  <a:pt x="48344" y="59096"/>
                  <a:pt x="51039" y="56402"/>
                  <a:pt x="54387" y="56402"/>
                </a:cubicBezTo>
                <a:close/>
              </a:path>
            </a:pathLst>
          </a:custGeom>
          <a:solidFill>
            <a:srgbClr val="C8A876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966902560" name="Text 11"/>
          <p:cNvSpPr/>
          <p:nvPr/>
        </p:nvSpPr>
        <p:spPr bwMode="auto">
          <a:xfrm>
            <a:off x="718876" y="6241615"/>
            <a:ext cx="4282852" cy="1841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1000">
                <a:solidFill>
                  <a:srgbClr val="EAE3D9">
                    <a:alpha val="70000"/>
                  </a:srgbClr>
                </a:solidFill>
                <a:latin typeface="宋体"/>
                <a:ea typeface="宋体"/>
                <a:cs typeface="宋体"/>
              </a:rPr>
              <a:t>以上预算为参考范围，实际费用需根据具体需求和市场价格调整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827194473" name="Shape 12"/>
          <p:cNvSpPr/>
          <p:nvPr/>
        </p:nvSpPr>
        <p:spPr bwMode="auto">
          <a:xfrm>
            <a:off x="5343975" y="1148233"/>
            <a:ext cx="6479686" cy="3542187"/>
          </a:xfrm>
          <a:custGeom>
            <a:avLst/>
            <a:gdLst/>
            <a:ahLst/>
            <a:cxnLst/>
            <a:rect l="l" t="t" r="r" b="b"/>
            <a:pathLst>
              <a:path w="6479686" h="3542187" fill="norm" stroke="1" extrusionOk="0">
                <a:moveTo>
                  <a:pt x="147320" y="0"/>
                </a:moveTo>
                <a:lnTo>
                  <a:pt x="6332366" y="0"/>
                </a:lnTo>
                <a:cubicBezTo>
                  <a:pt x="6413729" y="0"/>
                  <a:pt x="6479686" y="65957"/>
                  <a:pt x="6479686" y="147320"/>
                </a:cubicBezTo>
                <a:lnTo>
                  <a:pt x="6479686" y="3394868"/>
                </a:lnTo>
                <a:cubicBezTo>
                  <a:pt x="6479686" y="3476230"/>
                  <a:pt x="6413729" y="3542187"/>
                  <a:pt x="6332366" y="3542187"/>
                </a:cubicBezTo>
                <a:lnTo>
                  <a:pt x="147320" y="3542187"/>
                </a:lnTo>
                <a:cubicBezTo>
                  <a:pt x="65957" y="3542187"/>
                  <a:pt x="0" y="3476230"/>
                  <a:pt x="0" y="3394868"/>
                </a:cubicBezTo>
                <a:lnTo>
                  <a:pt x="0" y="147320"/>
                </a:lnTo>
                <a:cubicBezTo>
                  <a:pt x="0" y="66012"/>
                  <a:pt x="66012" y="0"/>
                  <a:pt x="147320" y="0"/>
                </a:cubicBezTo>
                <a:close/>
              </a:path>
            </a:pathLst>
          </a:custGeom>
          <a:solidFill>
            <a:srgbClr val="BFBFBF">
              <a:alpha val="15000"/>
            </a:srgbClr>
          </a:solidFill>
          <a:ln w="8467">
            <a:solidFill>
              <a:srgbClr val="C8A876">
                <a:alpha val="30192"/>
              </a:srgbClr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321989070" name="Shape 13"/>
          <p:cNvSpPr/>
          <p:nvPr/>
        </p:nvSpPr>
        <p:spPr bwMode="auto">
          <a:xfrm>
            <a:off x="5531214" y="1335465"/>
            <a:ext cx="442006" cy="442006"/>
          </a:xfrm>
          <a:custGeom>
            <a:avLst/>
            <a:gdLst/>
            <a:ahLst/>
            <a:cxnLst/>
            <a:rect l="l" t="t" r="r" b="b"/>
            <a:pathLst>
              <a:path w="442006" h="442006" fill="norm" stroke="1" extrusionOk="0">
                <a:moveTo>
                  <a:pt x="110502" y="0"/>
                </a:moveTo>
                <a:lnTo>
                  <a:pt x="331505" y="0"/>
                </a:lnTo>
                <a:cubicBezTo>
                  <a:pt x="392533" y="0"/>
                  <a:pt x="442006" y="49473"/>
                  <a:pt x="442006" y="110502"/>
                </a:cubicBezTo>
                <a:lnTo>
                  <a:pt x="442006" y="331505"/>
                </a:lnTo>
                <a:cubicBezTo>
                  <a:pt x="442006" y="392533"/>
                  <a:pt x="392533" y="442006"/>
                  <a:pt x="331505" y="442006"/>
                </a:cubicBezTo>
                <a:lnTo>
                  <a:pt x="110502" y="442006"/>
                </a:lnTo>
                <a:cubicBezTo>
                  <a:pt x="49473" y="442006"/>
                  <a:pt x="0" y="392533"/>
                  <a:pt x="0" y="331505"/>
                </a:cubicBezTo>
                <a:lnTo>
                  <a:pt x="0" y="110502"/>
                </a:lnTo>
                <a:cubicBezTo>
                  <a:pt x="0" y="49473"/>
                  <a:pt x="49473" y="0"/>
                  <a:pt x="110502" y="0"/>
                </a:cubicBezTo>
                <a:close/>
              </a:path>
            </a:pathLst>
          </a:custGeom>
          <a:solidFill>
            <a:srgbClr val="C8A876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513380249" name="Shape 14"/>
          <p:cNvSpPr/>
          <p:nvPr/>
        </p:nvSpPr>
        <p:spPr bwMode="auto">
          <a:xfrm>
            <a:off x="5627903" y="1445967"/>
            <a:ext cx="248628" cy="221003"/>
          </a:xfrm>
          <a:custGeom>
            <a:avLst/>
            <a:gdLst/>
            <a:ahLst/>
            <a:cxnLst/>
            <a:rect l="l" t="t" r="r" b="b"/>
            <a:pathLst>
              <a:path w="248628" h="221003" fill="norm" stroke="1" extrusionOk="0">
                <a:moveTo>
                  <a:pt x="221176" y="103595"/>
                </a:moveTo>
                <a:lnTo>
                  <a:pt x="145206" y="103595"/>
                </a:lnTo>
                <a:cubicBezTo>
                  <a:pt x="137566" y="103595"/>
                  <a:pt x="131393" y="97423"/>
                  <a:pt x="131393" y="89782"/>
                </a:cubicBezTo>
                <a:lnTo>
                  <a:pt x="131393" y="13813"/>
                </a:lnTo>
                <a:cubicBezTo>
                  <a:pt x="131393" y="6173"/>
                  <a:pt x="137609" y="-86"/>
                  <a:pt x="145163" y="906"/>
                </a:cubicBezTo>
                <a:cubicBezTo>
                  <a:pt x="191349" y="7036"/>
                  <a:pt x="227953" y="43639"/>
                  <a:pt x="234082" y="89826"/>
                </a:cubicBezTo>
                <a:cubicBezTo>
                  <a:pt x="235075" y="97379"/>
                  <a:pt x="228816" y="103595"/>
                  <a:pt x="221176" y="103595"/>
                </a:cubicBezTo>
                <a:close/>
                <a:moveTo>
                  <a:pt x="96085" y="16057"/>
                </a:moveTo>
                <a:cubicBezTo>
                  <a:pt x="103897" y="14417"/>
                  <a:pt x="110674" y="20805"/>
                  <a:pt x="110674" y="28791"/>
                </a:cubicBezTo>
                <a:lnTo>
                  <a:pt x="110674" y="113955"/>
                </a:lnTo>
                <a:cubicBezTo>
                  <a:pt x="110674" y="116372"/>
                  <a:pt x="111537" y="118703"/>
                  <a:pt x="113048" y="120559"/>
                </a:cubicBezTo>
                <a:lnTo>
                  <a:pt x="170069" y="189363"/>
                </a:lnTo>
                <a:cubicBezTo>
                  <a:pt x="175119" y="195450"/>
                  <a:pt x="174040" y="204644"/>
                  <a:pt x="167090" y="208399"/>
                </a:cubicBezTo>
                <a:cubicBezTo>
                  <a:pt x="152371" y="216428"/>
                  <a:pt x="135494" y="221003"/>
                  <a:pt x="117581" y="221003"/>
                </a:cubicBezTo>
                <a:cubicBezTo>
                  <a:pt x="60387" y="221003"/>
                  <a:pt x="13985" y="174601"/>
                  <a:pt x="13985" y="117408"/>
                </a:cubicBezTo>
                <a:cubicBezTo>
                  <a:pt x="13985" y="67553"/>
                  <a:pt x="49165" y="25942"/>
                  <a:pt x="96085" y="16057"/>
                </a:cubicBezTo>
                <a:close/>
                <a:moveTo>
                  <a:pt x="206241" y="124314"/>
                </a:moveTo>
                <a:lnTo>
                  <a:pt x="233866" y="124314"/>
                </a:lnTo>
                <a:cubicBezTo>
                  <a:pt x="241852" y="124314"/>
                  <a:pt x="248240" y="131091"/>
                  <a:pt x="246600" y="138904"/>
                </a:cubicBezTo>
                <a:cubicBezTo>
                  <a:pt x="242197" y="159796"/>
                  <a:pt x="231492" y="178356"/>
                  <a:pt x="216557" y="192514"/>
                </a:cubicBezTo>
                <a:cubicBezTo>
                  <a:pt x="211248" y="197565"/>
                  <a:pt x="202917" y="196485"/>
                  <a:pt x="198255" y="190831"/>
                </a:cubicBezTo>
                <a:lnTo>
                  <a:pt x="161824" y="146932"/>
                </a:lnTo>
                <a:cubicBezTo>
                  <a:pt x="154357" y="137911"/>
                  <a:pt x="160788" y="124314"/>
                  <a:pt x="172443" y="124314"/>
                </a:cubicBezTo>
                <a:lnTo>
                  <a:pt x="206198" y="124314"/>
                </a:lnTo>
                <a:close/>
              </a:path>
            </a:pathLst>
          </a:custGeom>
          <a:solidFill>
            <a:srgbClr val="1A1A1A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2066858590" name="Text 15"/>
          <p:cNvSpPr/>
          <p:nvPr/>
        </p:nvSpPr>
        <p:spPr bwMode="auto">
          <a:xfrm>
            <a:off x="6083721" y="1409133"/>
            <a:ext cx="2025861" cy="29467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  <a:defRPr/>
            </a:pPr>
            <a:r>
              <a:rPr lang="en-US" sz="1750" b="1">
                <a:solidFill>
                  <a:srgbClr val="EAE3D9"/>
                </a:solidFill>
                <a:latin typeface="宋体"/>
                <a:ea typeface="宋体"/>
                <a:cs typeface="宋体"/>
              </a:rPr>
              <a:t>100人规模预算占比</a:t>
            </a:r>
            <a:endParaRPr sz="1600">
              <a:latin typeface="宋体"/>
              <a:cs typeface="宋体"/>
            </a:endParaRPr>
          </a:p>
        </p:txBody>
      </p:sp>
      <p:pic>
        <p:nvPicPr>
          <p:cNvPr id="726123381" name="Image 0" descr="https://kimi-img.moonshot.cn/pub/slides/26-01-09-19:36:31-d5gegftbf30btsjeavd0.png"/>
          <p:cNvPicPr>
            <a:picLocks noChangeAspect="1"/>
          </p:cNvPicPr>
          <p:nvPr/>
        </p:nvPicPr>
        <p:blipFill rotWithShape="1">
          <a:blip r:embed="rId3"/>
          <a:srcRect l="0" t="27" r="0" b="27"/>
          <a:stretch/>
        </p:blipFill>
        <p:spPr bwMode="auto">
          <a:xfrm>
            <a:off x="5531214" y="1924806"/>
            <a:ext cx="5700035" cy="2578369"/>
          </a:xfrm>
          <a:prstGeom prst="roundRect">
            <a:avLst>
              <a:gd name="adj" fmla="val 0"/>
            </a:avLst>
          </a:prstGeom>
        </p:spPr>
      </p:pic>
      <p:sp>
        <p:nvSpPr>
          <p:cNvPr id="1640785560" name="Shape 16"/>
          <p:cNvSpPr/>
          <p:nvPr/>
        </p:nvSpPr>
        <p:spPr bwMode="auto">
          <a:xfrm>
            <a:off x="5343975" y="4843900"/>
            <a:ext cx="6479686" cy="1829414"/>
          </a:xfrm>
          <a:custGeom>
            <a:avLst/>
            <a:gdLst/>
            <a:ahLst/>
            <a:cxnLst/>
            <a:rect l="l" t="t" r="r" b="b"/>
            <a:pathLst>
              <a:path w="6479686" h="1829414" fill="norm" stroke="1" extrusionOk="0">
                <a:moveTo>
                  <a:pt x="147341" y="0"/>
                </a:moveTo>
                <a:lnTo>
                  <a:pt x="6332345" y="0"/>
                </a:lnTo>
                <a:cubicBezTo>
                  <a:pt x="6413719" y="0"/>
                  <a:pt x="6479686" y="65967"/>
                  <a:pt x="6479686" y="147341"/>
                </a:cubicBezTo>
                <a:lnTo>
                  <a:pt x="6479686" y="1682073"/>
                </a:lnTo>
                <a:cubicBezTo>
                  <a:pt x="6479686" y="1763447"/>
                  <a:pt x="6413719" y="1829414"/>
                  <a:pt x="6332345" y="1829414"/>
                </a:cubicBezTo>
                <a:lnTo>
                  <a:pt x="147341" y="1829414"/>
                </a:lnTo>
                <a:cubicBezTo>
                  <a:pt x="65967" y="1829414"/>
                  <a:pt x="0" y="1763447"/>
                  <a:pt x="0" y="1682073"/>
                </a:cubicBezTo>
                <a:lnTo>
                  <a:pt x="0" y="147341"/>
                </a:lnTo>
                <a:cubicBezTo>
                  <a:pt x="0" y="66021"/>
                  <a:pt x="66021" y="0"/>
                  <a:pt x="147341" y="0"/>
                </a:cubicBezTo>
                <a:close/>
              </a:path>
            </a:pathLst>
          </a:custGeom>
          <a:solidFill>
            <a:srgbClr val="BFBFBF">
              <a:alpha val="15000"/>
            </a:srgbClr>
          </a:solidFill>
          <a:ln w="8467">
            <a:solidFill>
              <a:srgbClr val="C8A876">
                <a:alpha val="30192"/>
              </a:srgbClr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343834786" name="Shape 17"/>
          <p:cNvSpPr/>
          <p:nvPr/>
        </p:nvSpPr>
        <p:spPr bwMode="auto">
          <a:xfrm>
            <a:off x="5531214" y="5031133"/>
            <a:ext cx="442006" cy="442006"/>
          </a:xfrm>
          <a:custGeom>
            <a:avLst/>
            <a:gdLst/>
            <a:ahLst/>
            <a:cxnLst/>
            <a:rect l="l" t="t" r="r" b="b"/>
            <a:pathLst>
              <a:path w="442006" h="442006" fill="norm" stroke="1" extrusionOk="0">
                <a:moveTo>
                  <a:pt x="110502" y="0"/>
                </a:moveTo>
                <a:lnTo>
                  <a:pt x="331505" y="0"/>
                </a:lnTo>
                <a:cubicBezTo>
                  <a:pt x="392533" y="0"/>
                  <a:pt x="442006" y="49473"/>
                  <a:pt x="442006" y="110502"/>
                </a:cubicBezTo>
                <a:lnTo>
                  <a:pt x="442006" y="331505"/>
                </a:lnTo>
                <a:cubicBezTo>
                  <a:pt x="442006" y="392533"/>
                  <a:pt x="392533" y="442006"/>
                  <a:pt x="331505" y="442006"/>
                </a:cubicBezTo>
                <a:lnTo>
                  <a:pt x="110502" y="442006"/>
                </a:lnTo>
                <a:cubicBezTo>
                  <a:pt x="49473" y="442006"/>
                  <a:pt x="0" y="392533"/>
                  <a:pt x="0" y="331505"/>
                </a:cubicBezTo>
                <a:lnTo>
                  <a:pt x="0" y="110502"/>
                </a:lnTo>
                <a:cubicBezTo>
                  <a:pt x="0" y="49473"/>
                  <a:pt x="49473" y="0"/>
                  <a:pt x="110502" y="0"/>
                </a:cubicBezTo>
                <a:close/>
              </a:path>
            </a:pathLst>
          </a:custGeom>
          <a:solidFill>
            <a:srgbClr val="A42A28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633190896" name="Shape 18"/>
          <p:cNvSpPr/>
          <p:nvPr/>
        </p:nvSpPr>
        <p:spPr bwMode="auto">
          <a:xfrm>
            <a:off x="5669341" y="5141634"/>
            <a:ext cx="165752" cy="221003"/>
          </a:xfrm>
          <a:custGeom>
            <a:avLst/>
            <a:gdLst/>
            <a:ahLst/>
            <a:cxnLst/>
            <a:rect l="l" t="t" r="r" b="b"/>
            <a:pathLst>
              <a:path w="165752" h="221003" fill="norm" stroke="1" extrusionOk="0">
                <a:moveTo>
                  <a:pt x="126429" y="165752"/>
                </a:moveTo>
                <a:cubicBezTo>
                  <a:pt x="129580" y="156127"/>
                  <a:pt x="135882" y="147407"/>
                  <a:pt x="143004" y="139897"/>
                </a:cubicBezTo>
                <a:cubicBezTo>
                  <a:pt x="157119" y="125048"/>
                  <a:pt x="165752" y="104976"/>
                  <a:pt x="165752" y="82876"/>
                </a:cubicBezTo>
                <a:cubicBezTo>
                  <a:pt x="165752" y="37122"/>
                  <a:pt x="128631" y="0"/>
                  <a:pt x="82876" y="0"/>
                </a:cubicBezTo>
                <a:cubicBezTo>
                  <a:pt x="37122" y="0"/>
                  <a:pt x="0" y="37122"/>
                  <a:pt x="0" y="82876"/>
                </a:cubicBezTo>
                <a:cubicBezTo>
                  <a:pt x="0" y="104976"/>
                  <a:pt x="8633" y="125048"/>
                  <a:pt x="22748" y="139897"/>
                </a:cubicBezTo>
                <a:cubicBezTo>
                  <a:pt x="29870" y="147407"/>
                  <a:pt x="36215" y="156127"/>
                  <a:pt x="39323" y="165752"/>
                </a:cubicBezTo>
                <a:lnTo>
                  <a:pt x="126386" y="165752"/>
                </a:lnTo>
                <a:close/>
                <a:moveTo>
                  <a:pt x="124314" y="186471"/>
                </a:moveTo>
                <a:lnTo>
                  <a:pt x="41438" y="186471"/>
                </a:lnTo>
                <a:lnTo>
                  <a:pt x="41438" y="193378"/>
                </a:lnTo>
                <a:cubicBezTo>
                  <a:pt x="41438" y="212456"/>
                  <a:pt x="56891" y="227909"/>
                  <a:pt x="75970" y="227909"/>
                </a:cubicBezTo>
                <a:lnTo>
                  <a:pt x="89782" y="227909"/>
                </a:lnTo>
                <a:cubicBezTo>
                  <a:pt x="108861" y="227909"/>
                  <a:pt x="124314" y="212456"/>
                  <a:pt x="124314" y="193378"/>
                </a:cubicBezTo>
                <a:lnTo>
                  <a:pt x="124314" y="186471"/>
                </a:lnTo>
                <a:close/>
                <a:moveTo>
                  <a:pt x="79423" y="48344"/>
                </a:moveTo>
                <a:cubicBezTo>
                  <a:pt x="62243" y="48344"/>
                  <a:pt x="48344" y="62243"/>
                  <a:pt x="48344" y="79423"/>
                </a:cubicBezTo>
                <a:cubicBezTo>
                  <a:pt x="48344" y="85164"/>
                  <a:pt x="43726" y="89782"/>
                  <a:pt x="37985" y="89782"/>
                </a:cubicBezTo>
                <a:cubicBezTo>
                  <a:pt x="32244" y="89782"/>
                  <a:pt x="27625" y="85164"/>
                  <a:pt x="27625" y="79423"/>
                </a:cubicBezTo>
                <a:cubicBezTo>
                  <a:pt x="27625" y="50805"/>
                  <a:pt x="50805" y="27625"/>
                  <a:pt x="79423" y="27625"/>
                </a:cubicBezTo>
                <a:cubicBezTo>
                  <a:pt x="85164" y="27625"/>
                  <a:pt x="89782" y="32244"/>
                  <a:pt x="89782" y="37985"/>
                </a:cubicBezTo>
                <a:cubicBezTo>
                  <a:pt x="89782" y="43726"/>
                  <a:pt x="85164" y="48344"/>
                  <a:pt x="79423" y="48344"/>
                </a:cubicBezTo>
                <a:close/>
              </a:path>
            </a:pathLst>
          </a:custGeom>
          <a:solidFill>
            <a:srgbClr val="EAE3D9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746874425" name="Text 19"/>
          <p:cNvSpPr/>
          <p:nvPr/>
        </p:nvSpPr>
        <p:spPr bwMode="auto">
          <a:xfrm>
            <a:off x="6083721" y="5123217"/>
            <a:ext cx="1197100" cy="25783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450" b="1">
                <a:solidFill>
                  <a:srgbClr val="EAE3D9"/>
                </a:solidFill>
                <a:latin typeface="宋体"/>
                <a:ea typeface="宋体"/>
                <a:cs typeface="宋体"/>
              </a:rPr>
              <a:t>预算分配原则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579436" name="Text 20"/>
          <p:cNvSpPr/>
          <p:nvPr/>
        </p:nvSpPr>
        <p:spPr bwMode="auto">
          <a:xfrm>
            <a:off x="5531214" y="5620474"/>
            <a:ext cx="6178875" cy="2394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15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核心部分着重投放：</a:t>
            </a:r>
            <a:r>
              <a:rPr lang="en-US" sz="115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餐饮和员工奖励占55%，确保员工体验和激励效果。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552601783" name="Text 21"/>
          <p:cNvSpPr/>
          <p:nvPr/>
        </p:nvSpPr>
        <p:spPr bwMode="auto">
          <a:xfrm>
            <a:off x="5531214" y="5933562"/>
            <a:ext cx="6178875" cy="2394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15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辅助部分简化提升：</a:t>
            </a:r>
            <a:r>
              <a:rPr lang="en-US" sz="115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布置和流程控制在15%，通过创意设计和循环利用降低成本。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5113533" name="Text 22"/>
          <p:cNvSpPr/>
          <p:nvPr/>
        </p:nvSpPr>
        <p:spPr bwMode="auto">
          <a:xfrm>
            <a:off x="5531214" y="6246650"/>
            <a:ext cx="6178875" cy="2394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15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应急储备必不可少：</a:t>
            </a:r>
            <a:r>
              <a:rPr lang="en-US" sz="115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预留5-10%应急预算，应对突发情况和临时需求。</a:t>
            </a:r>
            <a:endParaRPr sz="1600">
              <a:latin typeface="宋体"/>
              <a:cs typeface="宋体"/>
            </a:endParaRPr>
          </a:p>
        </p:txBody>
      </p:sp>
      <p:pic>
        <p:nvPicPr>
          <p:cNvPr id="1470178898" name="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 flipH="0" flipV="0">
            <a:off x="10133953" y="-7555"/>
            <a:ext cx="2071379" cy="14774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Slide 2">
    <p:bg>
      <p:bgPr shadeToTitle="0">
        <a:solidFill>
          <a:srgbClr val="F2E0CA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82010719" name=""/>
          <p:cNvPicPr>
            <a:picLocks noChangeAspect="1"/>
          </p:cNvPicPr>
          <p:nvPr/>
        </p:nvPicPr>
        <p:blipFill rotWithShape="1">
          <a:blip r:embed="rId3"/>
          <a:srcRect l="0" t="89430" r="0" b="0"/>
        </p:blipFill>
        <p:spPr bwMode="auto">
          <a:xfrm flipH="0" flipV="0">
            <a:off x="1159508" y="554619"/>
            <a:ext cx="10038288" cy="1061012"/>
          </a:xfrm>
          <a:prstGeom prst="rect">
            <a:avLst/>
          </a:prstGeom>
        </p:spPr>
      </p:pic>
      <p:sp>
        <p:nvSpPr>
          <p:cNvPr id="1611693910" name="Text 0"/>
          <p:cNvSpPr/>
          <p:nvPr/>
        </p:nvSpPr>
        <p:spPr bwMode="auto">
          <a:xfrm flipH="0" flipV="0">
            <a:off x="5569161" y="799376"/>
            <a:ext cx="1218982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  <a:defRPr/>
            </a:pPr>
            <a:r>
              <a:rPr lang="zh-CN" sz="4500" b="1">
                <a:solidFill>
                  <a:schemeClr val="bg1"/>
                </a:solidFill>
                <a:latin typeface="黑体"/>
                <a:ea typeface="黑体"/>
                <a:cs typeface="黑体"/>
              </a:rPr>
              <a:t>目录</a:t>
            </a:r>
            <a:endParaRPr sz="1600">
              <a:solidFill>
                <a:schemeClr val="tx1"/>
              </a:solidFill>
            </a:endParaRPr>
          </a:p>
        </p:txBody>
      </p:sp>
      <p:sp>
        <p:nvSpPr>
          <p:cNvPr id="807769004" name="Shape 2"/>
          <p:cNvSpPr/>
          <p:nvPr/>
        </p:nvSpPr>
        <p:spPr bwMode="auto">
          <a:xfrm>
            <a:off x="2021628" y="202532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 fill="norm" stroke="1" extrusionOk="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noFill/>
          <a:ln w="19049">
            <a:solidFill>
              <a:schemeClr val="tx1"/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1863124042" name="Text 3"/>
          <p:cNvSpPr/>
          <p:nvPr/>
        </p:nvSpPr>
        <p:spPr bwMode="auto">
          <a:xfrm flipH="0" flipV="0">
            <a:off x="2196576" y="2158678"/>
            <a:ext cx="301387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  <a:defRPr/>
            </a:pPr>
            <a:r>
              <a:rPr lang="en-US" sz="2250" b="1">
                <a:solidFill>
                  <a:schemeClr val="tx1"/>
                </a:solidFill>
                <a:latin typeface="黑体"/>
                <a:ea typeface="黑体"/>
                <a:cs typeface="黑体"/>
              </a:rPr>
              <a:t>01</a:t>
            </a:r>
            <a:endParaRPr sz="1600">
              <a:solidFill>
                <a:schemeClr val="tx1"/>
              </a:solidFill>
              <a:latin typeface="黑体"/>
              <a:cs typeface="黑体"/>
            </a:endParaRPr>
          </a:p>
        </p:txBody>
      </p:sp>
      <p:sp>
        <p:nvSpPr>
          <p:cNvPr id="1729179362" name="Text 4"/>
          <p:cNvSpPr/>
          <p:nvPr/>
        </p:nvSpPr>
        <p:spPr bwMode="auto">
          <a:xfrm flipH="0" flipV="0">
            <a:off x="2859828" y="2101528"/>
            <a:ext cx="2688489" cy="3047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  <a:defRPr/>
            </a:pPr>
            <a:r>
              <a:rPr lang="en-US" sz="1800" b="1">
                <a:solidFill>
                  <a:schemeClr val="tx1"/>
                </a:solidFill>
                <a:latin typeface="思源宋体"/>
                <a:ea typeface="思源宋体"/>
                <a:cs typeface="思源宋体"/>
              </a:rPr>
              <a:t>活动概述与核心理念</a:t>
            </a:r>
            <a:endParaRPr sz="1600">
              <a:solidFill>
                <a:schemeClr val="tx1"/>
              </a:solidFill>
            </a:endParaRPr>
          </a:p>
        </p:txBody>
      </p:sp>
      <p:sp>
        <p:nvSpPr>
          <p:cNvPr id="1316271439" name="Text 5"/>
          <p:cNvSpPr/>
          <p:nvPr/>
        </p:nvSpPr>
        <p:spPr bwMode="auto">
          <a:xfrm flipH="0" flipV="0">
            <a:off x="2859828" y="2482528"/>
            <a:ext cx="2666981" cy="24764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chemeClr val="tx1"/>
                </a:solidFill>
                <a:latin typeface="黑体"/>
                <a:ea typeface="黑体"/>
                <a:cs typeface="黑体"/>
              </a:rPr>
              <a:t>定位目标、主题诠释、参与方式</a:t>
            </a:r>
            <a:endParaRPr sz="1600">
              <a:solidFill>
                <a:schemeClr val="tx1"/>
              </a:solidFill>
              <a:latin typeface="黑体"/>
              <a:cs typeface="黑体"/>
            </a:endParaRPr>
          </a:p>
        </p:txBody>
      </p:sp>
      <p:sp>
        <p:nvSpPr>
          <p:cNvPr id="1636716345" name="Shape 6"/>
          <p:cNvSpPr/>
          <p:nvPr/>
        </p:nvSpPr>
        <p:spPr bwMode="auto">
          <a:xfrm>
            <a:off x="7121241" y="202532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 fill="norm" stroke="1" extrusionOk="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noFill/>
          <a:ln w="19049">
            <a:solidFill>
              <a:schemeClr val="tx1"/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11021771" name="Text 7"/>
          <p:cNvSpPr/>
          <p:nvPr/>
        </p:nvSpPr>
        <p:spPr bwMode="auto">
          <a:xfrm flipH="0" flipV="0">
            <a:off x="7267925" y="2158678"/>
            <a:ext cx="316629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  <a:defRPr/>
            </a:pPr>
            <a:r>
              <a:rPr lang="en-US" sz="2250" b="1">
                <a:solidFill>
                  <a:schemeClr val="tx1"/>
                </a:solidFill>
                <a:latin typeface="黑体"/>
                <a:ea typeface="黑体"/>
                <a:cs typeface="黑体"/>
              </a:rPr>
              <a:t>02</a:t>
            </a:r>
            <a:endParaRPr sz="1600">
              <a:solidFill>
                <a:schemeClr val="tx1"/>
              </a:solidFill>
              <a:latin typeface="黑体"/>
              <a:cs typeface="黑体"/>
            </a:endParaRPr>
          </a:p>
        </p:txBody>
      </p:sp>
      <p:sp>
        <p:nvSpPr>
          <p:cNvPr id="2041626496" name="Text 8"/>
          <p:cNvSpPr/>
          <p:nvPr/>
        </p:nvSpPr>
        <p:spPr bwMode="auto">
          <a:xfrm flipH="0" flipV="0">
            <a:off x="7959440" y="2101528"/>
            <a:ext cx="3116688" cy="3047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  <a:defRPr/>
            </a:pPr>
            <a:r>
              <a:rPr lang="en-US" sz="1800" b="1">
                <a:solidFill>
                  <a:schemeClr val="tx1"/>
                </a:solidFill>
                <a:latin typeface="思源宋体"/>
                <a:ea typeface="思源宋体"/>
                <a:cs typeface="思源宋体"/>
              </a:rPr>
              <a:t>传统元素的创新演绎</a:t>
            </a:r>
            <a:endParaRPr sz="1600">
              <a:solidFill>
                <a:schemeClr val="tx1"/>
              </a:solidFill>
            </a:endParaRPr>
          </a:p>
        </p:txBody>
      </p:sp>
      <p:sp>
        <p:nvSpPr>
          <p:cNvPr id="1307966814" name="Text 9"/>
          <p:cNvSpPr/>
          <p:nvPr/>
        </p:nvSpPr>
        <p:spPr bwMode="auto">
          <a:xfrm flipH="0" flipV="0">
            <a:off x="7959440" y="2482528"/>
            <a:ext cx="3091754" cy="24764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chemeClr val="tx1"/>
                </a:solidFill>
                <a:latin typeface="黑体"/>
                <a:ea typeface="黑体"/>
                <a:cs typeface="黑体"/>
              </a:rPr>
              <a:t>国潮表达、非遗传承、年俗呈现</a:t>
            </a:r>
            <a:endParaRPr sz="1600">
              <a:solidFill>
                <a:schemeClr val="tx1"/>
              </a:solidFill>
              <a:latin typeface="黑体"/>
              <a:cs typeface="黑体"/>
            </a:endParaRPr>
          </a:p>
        </p:txBody>
      </p:sp>
      <p:sp>
        <p:nvSpPr>
          <p:cNvPr id="204902513" name="Shape 10"/>
          <p:cNvSpPr/>
          <p:nvPr/>
        </p:nvSpPr>
        <p:spPr bwMode="auto">
          <a:xfrm>
            <a:off x="2021628" y="344145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 fill="norm" stroke="1" extrusionOk="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noFill/>
          <a:ln w="19049">
            <a:solidFill>
              <a:schemeClr val="tx1"/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1535552880" name="Text 11"/>
          <p:cNvSpPr/>
          <p:nvPr/>
        </p:nvSpPr>
        <p:spPr bwMode="auto">
          <a:xfrm flipH="0" flipV="0">
            <a:off x="2192992" y="3574808"/>
            <a:ext cx="304971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  <a:defRPr/>
            </a:pPr>
            <a:r>
              <a:rPr lang="en-US" sz="2250" b="1">
                <a:solidFill>
                  <a:schemeClr val="tx1"/>
                </a:solidFill>
                <a:latin typeface="黑体"/>
                <a:ea typeface="黑体"/>
                <a:cs typeface="黑体"/>
              </a:rPr>
              <a:t>03</a:t>
            </a:r>
            <a:endParaRPr sz="1600">
              <a:solidFill>
                <a:schemeClr val="tx1"/>
              </a:solidFill>
              <a:latin typeface="黑体"/>
              <a:cs typeface="黑体"/>
            </a:endParaRPr>
          </a:p>
        </p:txBody>
      </p:sp>
      <p:sp>
        <p:nvSpPr>
          <p:cNvPr id="47637540" name="Text 12"/>
          <p:cNvSpPr/>
          <p:nvPr/>
        </p:nvSpPr>
        <p:spPr bwMode="auto">
          <a:xfrm flipH="0" flipV="0">
            <a:off x="2859828" y="3517658"/>
            <a:ext cx="2688489" cy="3047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  <a:defRPr/>
            </a:pPr>
            <a:r>
              <a:rPr lang="en-US" sz="1800" b="1">
                <a:solidFill>
                  <a:schemeClr val="tx1"/>
                </a:solidFill>
                <a:latin typeface="思源宋体"/>
                <a:ea typeface="思源宋体"/>
                <a:cs typeface="思源宋体"/>
              </a:rPr>
              <a:t>互动体验与游戏设计</a:t>
            </a:r>
            <a:endParaRPr sz="1600">
              <a:solidFill>
                <a:schemeClr val="tx1"/>
              </a:solidFill>
            </a:endParaRPr>
          </a:p>
        </p:txBody>
      </p:sp>
      <p:sp>
        <p:nvSpPr>
          <p:cNvPr id="685845811" name="Text 13"/>
          <p:cNvSpPr/>
          <p:nvPr/>
        </p:nvSpPr>
        <p:spPr bwMode="auto">
          <a:xfrm flipH="0" flipV="0">
            <a:off x="2859828" y="3898658"/>
            <a:ext cx="2666981" cy="24764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chemeClr val="tx1"/>
                </a:solidFill>
                <a:latin typeface="黑体"/>
                <a:ea typeface="黑体"/>
                <a:cs typeface="黑体"/>
              </a:rPr>
              <a:t>暖场游戏、团队破冰、文化体验</a:t>
            </a:r>
            <a:endParaRPr sz="1600">
              <a:solidFill>
                <a:schemeClr val="tx1"/>
              </a:solidFill>
              <a:latin typeface="黑体"/>
              <a:cs typeface="黑体"/>
            </a:endParaRPr>
          </a:p>
        </p:txBody>
      </p:sp>
      <p:sp>
        <p:nvSpPr>
          <p:cNvPr id="1162664009" name="Shape 14"/>
          <p:cNvSpPr/>
          <p:nvPr/>
        </p:nvSpPr>
        <p:spPr bwMode="auto">
          <a:xfrm>
            <a:off x="7121241" y="344145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 fill="norm" stroke="1" extrusionOk="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noFill/>
          <a:ln w="19049">
            <a:solidFill>
              <a:schemeClr val="tx1"/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1903019" name="Text 15"/>
          <p:cNvSpPr/>
          <p:nvPr/>
        </p:nvSpPr>
        <p:spPr bwMode="auto">
          <a:xfrm flipH="0" flipV="0">
            <a:off x="7268124" y="3574808"/>
            <a:ext cx="316629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  <a:defRPr/>
            </a:pPr>
            <a:r>
              <a:rPr lang="en-US" sz="2250" b="1">
                <a:solidFill>
                  <a:schemeClr val="tx1"/>
                </a:solidFill>
                <a:latin typeface="黑体"/>
                <a:ea typeface="黑体"/>
                <a:cs typeface="黑体"/>
              </a:rPr>
              <a:t>04</a:t>
            </a:r>
            <a:endParaRPr sz="1600">
              <a:solidFill>
                <a:schemeClr val="tx1"/>
              </a:solidFill>
              <a:latin typeface="黑体"/>
              <a:cs typeface="黑体"/>
            </a:endParaRPr>
          </a:p>
        </p:txBody>
      </p:sp>
      <p:sp>
        <p:nvSpPr>
          <p:cNvPr id="449303593" name="Text 16"/>
          <p:cNvSpPr/>
          <p:nvPr/>
        </p:nvSpPr>
        <p:spPr bwMode="auto">
          <a:xfrm flipH="0" flipV="0">
            <a:off x="7959440" y="3517658"/>
            <a:ext cx="3116688" cy="3047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  <a:defRPr/>
            </a:pPr>
            <a:r>
              <a:rPr lang="en-US" sz="1800" b="1">
                <a:solidFill>
                  <a:schemeClr val="tx1"/>
                </a:solidFill>
                <a:latin typeface="思源宋体"/>
                <a:ea typeface="思源宋体"/>
                <a:cs typeface="思源宋体"/>
              </a:rPr>
              <a:t>氛围营造与场景布置</a:t>
            </a:r>
            <a:endParaRPr sz="1600">
              <a:solidFill>
                <a:schemeClr val="tx1"/>
              </a:solidFill>
            </a:endParaRPr>
          </a:p>
        </p:txBody>
      </p:sp>
      <p:sp>
        <p:nvSpPr>
          <p:cNvPr id="265815449" name="Text 17"/>
          <p:cNvSpPr/>
          <p:nvPr/>
        </p:nvSpPr>
        <p:spPr bwMode="auto">
          <a:xfrm flipH="0" flipV="0">
            <a:off x="7959440" y="3898658"/>
            <a:ext cx="3091754" cy="24764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chemeClr val="tx1"/>
                </a:solidFill>
                <a:latin typeface="黑体"/>
                <a:ea typeface="黑体"/>
                <a:cs typeface="黑体"/>
              </a:rPr>
              <a:t>场景规划、环保美学、灯光设计</a:t>
            </a:r>
            <a:endParaRPr sz="1600">
              <a:solidFill>
                <a:schemeClr val="tx1"/>
              </a:solidFill>
              <a:latin typeface="黑体"/>
              <a:cs typeface="黑体"/>
            </a:endParaRPr>
          </a:p>
        </p:txBody>
      </p:sp>
      <p:sp>
        <p:nvSpPr>
          <p:cNvPr id="613782864" name="Shape 18"/>
          <p:cNvSpPr/>
          <p:nvPr/>
        </p:nvSpPr>
        <p:spPr bwMode="auto">
          <a:xfrm>
            <a:off x="2021628" y="485759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 fill="norm" stroke="1" extrusionOk="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noFill/>
          <a:ln w="19049">
            <a:solidFill>
              <a:schemeClr val="tx1"/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767153481" name="Text 19"/>
          <p:cNvSpPr/>
          <p:nvPr/>
        </p:nvSpPr>
        <p:spPr bwMode="auto">
          <a:xfrm flipH="0" flipV="0">
            <a:off x="2192794" y="4990939"/>
            <a:ext cx="304971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  <a:defRPr/>
            </a:pPr>
            <a:r>
              <a:rPr lang="en-US" sz="2250" b="1">
                <a:solidFill>
                  <a:schemeClr val="tx1"/>
                </a:solidFill>
                <a:latin typeface="黑体"/>
                <a:ea typeface="黑体"/>
                <a:cs typeface="黑体"/>
              </a:rPr>
              <a:t>05</a:t>
            </a:r>
            <a:endParaRPr sz="1600">
              <a:solidFill>
                <a:schemeClr val="tx1"/>
              </a:solidFill>
              <a:latin typeface="黑体"/>
              <a:cs typeface="黑体"/>
            </a:endParaRPr>
          </a:p>
        </p:txBody>
      </p:sp>
      <p:sp>
        <p:nvSpPr>
          <p:cNvPr id="1956222733" name="Text 20"/>
          <p:cNvSpPr/>
          <p:nvPr/>
        </p:nvSpPr>
        <p:spPr bwMode="auto">
          <a:xfrm flipH="0" flipV="0">
            <a:off x="2859828" y="4933789"/>
            <a:ext cx="2688489" cy="3047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  <a:defRPr/>
            </a:pPr>
            <a:r>
              <a:rPr lang="en-US" sz="1800" b="1">
                <a:solidFill>
                  <a:schemeClr val="tx1"/>
                </a:solidFill>
                <a:latin typeface="思源宋体"/>
                <a:ea typeface="思源宋体"/>
                <a:cs typeface="思源宋体"/>
              </a:rPr>
              <a:t>预算规划与成本控制</a:t>
            </a:r>
            <a:endParaRPr sz="1600">
              <a:solidFill>
                <a:schemeClr val="tx1"/>
              </a:solidFill>
            </a:endParaRPr>
          </a:p>
        </p:txBody>
      </p:sp>
      <p:sp>
        <p:nvSpPr>
          <p:cNvPr id="1228020397" name="Text 21"/>
          <p:cNvSpPr/>
          <p:nvPr/>
        </p:nvSpPr>
        <p:spPr bwMode="auto">
          <a:xfrm flipH="0" flipV="0">
            <a:off x="2859828" y="5314790"/>
            <a:ext cx="2666981" cy="24764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chemeClr val="tx1"/>
                </a:solidFill>
                <a:latin typeface="黑体"/>
                <a:ea typeface="黑体"/>
                <a:cs typeface="黑体"/>
              </a:rPr>
              <a:t>预算模型、优化策略、ROI分析</a:t>
            </a:r>
            <a:endParaRPr sz="1600">
              <a:solidFill>
                <a:schemeClr val="tx1"/>
              </a:solidFill>
              <a:latin typeface="黑体"/>
              <a:cs typeface="黑体"/>
            </a:endParaRPr>
          </a:p>
        </p:txBody>
      </p:sp>
      <p:sp>
        <p:nvSpPr>
          <p:cNvPr id="1968956985" name="Shape 22"/>
          <p:cNvSpPr/>
          <p:nvPr/>
        </p:nvSpPr>
        <p:spPr bwMode="auto">
          <a:xfrm>
            <a:off x="7121241" y="485759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 fill="norm" stroke="1" extrusionOk="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noFill/>
          <a:ln w="19049">
            <a:solidFill>
              <a:schemeClr val="tx1"/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93685489" name="Text 23"/>
          <p:cNvSpPr/>
          <p:nvPr/>
        </p:nvSpPr>
        <p:spPr bwMode="auto">
          <a:xfrm flipH="0" flipV="0">
            <a:off x="7267925" y="4990939"/>
            <a:ext cx="316629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  <a:defRPr/>
            </a:pPr>
            <a:r>
              <a:rPr lang="en-US" sz="2250" b="1">
                <a:solidFill>
                  <a:schemeClr val="tx1"/>
                </a:solidFill>
                <a:latin typeface="黑体"/>
                <a:ea typeface="黑体"/>
                <a:cs typeface="黑体"/>
              </a:rPr>
              <a:t>06</a:t>
            </a:r>
            <a:endParaRPr sz="1600">
              <a:solidFill>
                <a:schemeClr val="tx1"/>
              </a:solidFill>
              <a:latin typeface="黑体"/>
              <a:cs typeface="黑体"/>
            </a:endParaRPr>
          </a:p>
        </p:txBody>
      </p:sp>
      <p:sp>
        <p:nvSpPr>
          <p:cNvPr id="231795271" name="Text 24"/>
          <p:cNvSpPr/>
          <p:nvPr/>
        </p:nvSpPr>
        <p:spPr bwMode="auto">
          <a:xfrm flipH="0" flipV="0">
            <a:off x="7959440" y="4933789"/>
            <a:ext cx="3116688" cy="3047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  <a:defRPr/>
            </a:pPr>
            <a:r>
              <a:rPr lang="en-US" sz="1800" b="1">
                <a:solidFill>
                  <a:schemeClr val="tx1"/>
                </a:solidFill>
                <a:latin typeface="思源宋体"/>
                <a:ea typeface="思源宋体"/>
                <a:cs typeface="思源宋体"/>
              </a:rPr>
              <a:t>安全保障与应急预案</a:t>
            </a:r>
            <a:endParaRPr sz="1600">
              <a:solidFill>
                <a:schemeClr val="tx1"/>
              </a:solidFill>
            </a:endParaRPr>
          </a:p>
        </p:txBody>
      </p:sp>
      <p:sp>
        <p:nvSpPr>
          <p:cNvPr id="7148393" name="Text 25"/>
          <p:cNvSpPr/>
          <p:nvPr/>
        </p:nvSpPr>
        <p:spPr bwMode="auto">
          <a:xfrm flipH="0" flipV="0">
            <a:off x="7959440" y="5314790"/>
            <a:ext cx="3091754" cy="24764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chemeClr val="tx1"/>
                </a:solidFill>
                <a:latin typeface="黑体"/>
                <a:ea typeface="黑体"/>
                <a:cs typeface="黑体"/>
              </a:rPr>
              <a:t>安全防线、应急流程、风险管控</a:t>
            </a:r>
            <a:endParaRPr sz="1600">
              <a:solidFill>
                <a:schemeClr val="tx1"/>
              </a:solidFill>
              <a:latin typeface="黑体"/>
              <a:cs typeface="黑体"/>
            </a:endParaRPr>
          </a:p>
        </p:txBody>
      </p:sp>
      <p:sp>
        <p:nvSpPr>
          <p:cNvPr id="2112534207" name="Shape 26"/>
          <p:cNvSpPr/>
          <p:nvPr/>
        </p:nvSpPr>
        <p:spPr bwMode="auto">
          <a:xfrm>
            <a:off x="381000" y="6286500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 fill="norm" stroke="1" extrusionOk="0">
                <a:moveTo>
                  <a:pt x="57150" y="0"/>
                </a:moveTo>
                <a:lnTo>
                  <a:pt x="57150" y="0"/>
                </a:lnTo>
                <a:cubicBezTo>
                  <a:pt x="88692" y="0"/>
                  <a:pt x="114300" y="25608"/>
                  <a:pt x="114300" y="57150"/>
                </a:cubicBezTo>
                <a:lnTo>
                  <a:pt x="114300" y="57150"/>
                </a:lnTo>
                <a:cubicBezTo>
                  <a:pt x="114300" y="88692"/>
                  <a:pt x="88692" y="114300"/>
                  <a:pt x="57150" y="114300"/>
                </a:cubicBezTo>
                <a:lnTo>
                  <a:pt x="57150" y="114300"/>
                </a:lnTo>
                <a:cubicBezTo>
                  <a:pt x="25608" y="114300"/>
                  <a:pt x="0" y="88692"/>
                  <a:pt x="0" y="57150"/>
                </a:cubicBezTo>
                <a:lnTo>
                  <a:pt x="0" y="57150"/>
                </a:lnTo>
                <a:cubicBezTo>
                  <a:pt x="0" y="25608"/>
                  <a:pt x="25608" y="0"/>
                  <a:pt x="57150" y="0"/>
                </a:cubicBezTo>
                <a:close/>
              </a:path>
            </a:pathLst>
          </a:custGeom>
          <a:solidFill>
            <a:srgbClr val="A42A28"/>
          </a:solidFill>
          <a:ln/>
        </p:spPr>
        <p:txBody>
          <a:bodyPr anchor="ctr"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16886106" name="Shape 27"/>
          <p:cNvSpPr/>
          <p:nvPr/>
        </p:nvSpPr>
        <p:spPr bwMode="auto">
          <a:xfrm>
            <a:off x="647700" y="6286500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 fill="norm" stroke="1" extrusionOk="0">
                <a:moveTo>
                  <a:pt x="57150" y="0"/>
                </a:moveTo>
                <a:lnTo>
                  <a:pt x="57150" y="0"/>
                </a:lnTo>
                <a:cubicBezTo>
                  <a:pt x="88692" y="0"/>
                  <a:pt x="114300" y="25608"/>
                  <a:pt x="114300" y="57150"/>
                </a:cubicBezTo>
                <a:lnTo>
                  <a:pt x="114300" y="57150"/>
                </a:lnTo>
                <a:cubicBezTo>
                  <a:pt x="114300" y="88692"/>
                  <a:pt x="88692" y="114300"/>
                  <a:pt x="57150" y="114300"/>
                </a:cubicBezTo>
                <a:lnTo>
                  <a:pt x="57150" y="114300"/>
                </a:lnTo>
                <a:cubicBezTo>
                  <a:pt x="25608" y="114300"/>
                  <a:pt x="0" y="88692"/>
                  <a:pt x="0" y="57150"/>
                </a:cubicBezTo>
                <a:lnTo>
                  <a:pt x="0" y="57150"/>
                </a:lnTo>
                <a:cubicBezTo>
                  <a:pt x="0" y="25608"/>
                  <a:pt x="25608" y="0"/>
                  <a:pt x="57150" y="0"/>
                </a:cubicBezTo>
                <a:close/>
              </a:path>
            </a:pathLst>
          </a:custGeom>
          <a:solidFill>
            <a:srgbClr val="C8A876"/>
          </a:solidFill>
          <a:ln/>
        </p:spPr>
        <p:txBody>
          <a:bodyPr anchor="ctr"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684113655" name="Shape 28"/>
          <p:cNvSpPr/>
          <p:nvPr/>
        </p:nvSpPr>
        <p:spPr bwMode="auto">
          <a:xfrm>
            <a:off x="914400" y="6286500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 fill="norm" stroke="1" extrusionOk="0">
                <a:moveTo>
                  <a:pt x="57150" y="0"/>
                </a:moveTo>
                <a:lnTo>
                  <a:pt x="57150" y="0"/>
                </a:lnTo>
                <a:cubicBezTo>
                  <a:pt x="88692" y="0"/>
                  <a:pt x="114300" y="25608"/>
                  <a:pt x="114300" y="57150"/>
                </a:cubicBezTo>
                <a:lnTo>
                  <a:pt x="114300" y="57150"/>
                </a:lnTo>
                <a:cubicBezTo>
                  <a:pt x="114300" y="88692"/>
                  <a:pt x="88692" y="114300"/>
                  <a:pt x="57150" y="114300"/>
                </a:cubicBezTo>
                <a:lnTo>
                  <a:pt x="57150" y="114300"/>
                </a:lnTo>
                <a:cubicBezTo>
                  <a:pt x="25608" y="114300"/>
                  <a:pt x="0" y="88692"/>
                  <a:pt x="0" y="57150"/>
                </a:cubicBezTo>
                <a:lnTo>
                  <a:pt x="0" y="57150"/>
                </a:lnTo>
                <a:cubicBezTo>
                  <a:pt x="0" y="25608"/>
                  <a:pt x="25608" y="0"/>
                  <a:pt x="57150" y="0"/>
                </a:cubicBezTo>
                <a:close/>
              </a:path>
            </a:pathLst>
          </a:custGeom>
          <a:solidFill>
            <a:srgbClr val="BFBFBF"/>
          </a:solidFill>
          <a:ln/>
        </p:spPr>
        <p:txBody>
          <a:bodyPr anchor="ctr"/>
          <a:p>
            <a:pPr algn="ctr">
              <a:defRPr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2008430150" name="Text 29"/>
          <p:cNvSpPr/>
          <p:nvPr/>
        </p:nvSpPr>
        <p:spPr bwMode="auto">
          <a:xfrm flipH="0" flipV="0">
            <a:off x="10153195" y="6210299"/>
            <a:ext cx="1739658" cy="2666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350">
                <a:solidFill>
                  <a:schemeClr val="tx1"/>
                </a:solidFill>
                <a:latin typeface="黑体"/>
                <a:ea typeface="黑体"/>
                <a:cs typeface="黑体"/>
              </a:rPr>
              <a:t>新岁流金 · 温暖盛宴</a:t>
            </a:r>
            <a:endParaRPr sz="16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Slide 3">
    <p:bg>
      <p:bgPr shadeToTitle="0">
        <a:solidFill>
          <a:srgbClr val="F2E0CA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44155420" name=""/>
          <p:cNvPicPr>
            <a:picLocks noChangeAspect="1"/>
          </p:cNvPicPr>
          <p:nvPr/>
        </p:nvPicPr>
        <p:blipFill rotWithShape="1">
          <a:blip r:embed="rId3"/>
        </p:blipFill>
        <p:spPr bwMode="auto">
          <a:xfrm flipH="0" flipV="0">
            <a:off x="6641384" y="0"/>
            <a:ext cx="5549538" cy="6858000"/>
          </a:xfrm>
          <a:prstGeom prst="rect">
            <a:avLst/>
          </a:prstGeom>
        </p:spPr>
      </p:pic>
      <p:sp>
        <p:nvSpPr>
          <p:cNvPr id="537930325" name="Text 4"/>
          <p:cNvSpPr/>
          <p:nvPr/>
        </p:nvSpPr>
        <p:spPr bwMode="auto">
          <a:xfrm flipH="0" flipV="0">
            <a:off x="438149" y="1038164"/>
            <a:ext cx="1104899" cy="6739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  <a:defRPr/>
            </a:pPr>
            <a:r>
              <a:rPr lang="en-US" sz="2800" b="1">
                <a:solidFill>
                  <a:schemeClr val="tx1"/>
                </a:solidFill>
                <a:latin typeface="宋体"/>
                <a:ea typeface="宋体"/>
                <a:cs typeface="宋体"/>
              </a:rPr>
              <a:t>第六章</a:t>
            </a:r>
            <a:endParaRPr sz="2800">
              <a:solidFill>
                <a:schemeClr val="tx1"/>
              </a:solidFill>
              <a:latin typeface="宋体"/>
              <a:cs typeface="宋体"/>
            </a:endParaRPr>
          </a:p>
        </p:txBody>
      </p:sp>
      <p:sp>
        <p:nvSpPr>
          <p:cNvPr id="1204902890" name="Text 5"/>
          <p:cNvSpPr/>
          <p:nvPr/>
        </p:nvSpPr>
        <p:spPr bwMode="auto">
          <a:xfrm flipH="0" flipV="0">
            <a:off x="438149" y="2690812"/>
            <a:ext cx="423805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  <a:defRPr/>
            </a:pPr>
            <a:r>
              <a:rPr lang="en-US" sz="3600" b="1" i="0" u="none" strike="noStrike" cap="none" spc="0">
                <a:solidFill>
                  <a:srgbClr val="C8A876"/>
                </a:solidFill>
                <a:latin typeface="宋体"/>
                <a:ea typeface="宋体"/>
                <a:cs typeface="宋体"/>
              </a:rPr>
              <a:t>安全保障与应急预案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561352937" name="Text 6"/>
          <p:cNvSpPr/>
          <p:nvPr/>
        </p:nvSpPr>
        <p:spPr bwMode="auto">
          <a:xfrm flipH="0" flipV="0">
            <a:off x="438149" y="3719512"/>
            <a:ext cx="4684158" cy="11144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sz="1600" b="0" i="0" u="none" strike="noStrike" cap="none" spc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构建完善的安全管理体系,确保活动万无一失</a:t>
            </a:r>
            <a:endParaRPr sz="1600" b="0" i="0" u="none" strike="noStrike" cap="none" spc="0">
              <a:solidFill>
                <a:schemeClr val="tx1"/>
              </a:solidFill>
              <a:latin typeface="宋体"/>
              <a:cs typeface="宋体"/>
            </a:endParaRP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sz="1600" b="0" i="0" u="none" strike="noStrike" cap="none" spc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从前置排查到现场管控,从应急响应到处置恢复</a:t>
            </a:r>
            <a:endParaRPr sz="1600" b="0" i="0" u="none" strike="noStrike" cap="none" spc="0">
              <a:solidFill>
                <a:schemeClr val="tx1"/>
              </a:solidFill>
              <a:latin typeface="宋体"/>
              <a:cs typeface="宋体"/>
            </a:endParaRP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sz="1600" b="0" i="0" u="none" strike="noStrike" cap="none" spc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用系统化的风险管理,守护每一位参与者的平安</a:t>
            </a:r>
            <a:endParaRPr sz="1600">
              <a:solidFill>
                <a:schemeClr val="tx1"/>
              </a:solidFill>
              <a:latin typeface="宋体"/>
              <a:cs typeface="宋体"/>
            </a:endParaRPr>
          </a:p>
        </p:txBody>
      </p:sp>
      <p:sp>
        <p:nvSpPr>
          <p:cNvPr id="893949768" name="Shape 7"/>
          <p:cNvSpPr/>
          <p:nvPr/>
        </p:nvSpPr>
        <p:spPr bwMode="auto">
          <a:xfrm>
            <a:off x="438149" y="5519737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 fill="norm" stroke="1" extrusionOk="0">
                <a:moveTo>
                  <a:pt x="57150" y="0"/>
                </a:moveTo>
                <a:lnTo>
                  <a:pt x="57150" y="0"/>
                </a:lnTo>
                <a:cubicBezTo>
                  <a:pt x="88692" y="0"/>
                  <a:pt x="114300" y="25608"/>
                  <a:pt x="114300" y="57150"/>
                </a:cubicBezTo>
                <a:lnTo>
                  <a:pt x="114300" y="57150"/>
                </a:lnTo>
                <a:cubicBezTo>
                  <a:pt x="114300" y="88692"/>
                  <a:pt x="88692" y="114300"/>
                  <a:pt x="57150" y="114300"/>
                </a:cubicBezTo>
                <a:lnTo>
                  <a:pt x="57150" y="114300"/>
                </a:lnTo>
                <a:cubicBezTo>
                  <a:pt x="25608" y="114300"/>
                  <a:pt x="0" y="88692"/>
                  <a:pt x="0" y="57150"/>
                </a:cubicBezTo>
                <a:lnTo>
                  <a:pt x="0" y="57150"/>
                </a:lnTo>
                <a:cubicBezTo>
                  <a:pt x="0" y="25608"/>
                  <a:pt x="25608" y="0"/>
                  <a:pt x="57150" y="0"/>
                </a:cubicBezTo>
                <a:close/>
              </a:path>
            </a:pathLst>
          </a:custGeom>
          <a:solidFill>
            <a:srgbClr val="A42A28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617459152" name="Text 8"/>
          <p:cNvSpPr/>
          <p:nvPr/>
        </p:nvSpPr>
        <p:spPr bwMode="auto">
          <a:xfrm>
            <a:off x="666749" y="5443537"/>
            <a:ext cx="428625" cy="2666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350" b="0" i="0" u="none" strike="noStrike" cap="none" spc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安全</a:t>
            </a:r>
            <a:endParaRPr sz="1600">
              <a:solidFill>
                <a:schemeClr val="tx1"/>
              </a:solidFill>
              <a:latin typeface="宋体"/>
              <a:cs typeface="宋体"/>
            </a:endParaRPr>
          </a:p>
        </p:txBody>
      </p:sp>
      <p:sp>
        <p:nvSpPr>
          <p:cNvPr id="674699678" name="Shape 9"/>
          <p:cNvSpPr/>
          <p:nvPr/>
        </p:nvSpPr>
        <p:spPr bwMode="auto">
          <a:xfrm>
            <a:off x="1314449" y="5519737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 fill="norm" stroke="1" extrusionOk="0">
                <a:moveTo>
                  <a:pt x="57150" y="0"/>
                </a:moveTo>
                <a:lnTo>
                  <a:pt x="57150" y="0"/>
                </a:lnTo>
                <a:cubicBezTo>
                  <a:pt x="88692" y="0"/>
                  <a:pt x="114300" y="25608"/>
                  <a:pt x="114300" y="57150"/>
                </a:cubicBezTo>
                <a:lnTo>
                  <a:pt x="114300" y="57150"/>
                </a:lnTo>
                <a:cubicBezTo>
                  <a:pt x="114300" y="88692"/>
                  <a:pt x="88692" y="114300"/>
                  <a:pt x="57150" y="114300"/>
                </a:cubicBezTo>
                <a:lnTo>
                  <a:pt x="57150" y="114300"/>
                </a:lnTo>
                <a:cubicBezTo>
                  <a:pt x="25608" y="114300"/>
                  <a:pt x="0" y="88692"/>
                  <a:pt x="0" y="57150"/>
                </a:cubicBezTo>
                <a:lnTo>
                  <a:pt x="0" y="57150"/>
                </a:lnTo>
                <a:cubicBezTo>
                  <a:pt x="0" y="25608"/>
                  <a:pt x="25608" y="0"/>
                  <a:pt x="57150" y="0"/>
                </a:cubicBezTo>
                <a:close/>
              </a:path>
            </a:pathLst>
          </a:custGeom>
          <a:solidFill>
            <a:srgbClr val="C8A876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496688213" name="Text 10"/>
          <p:cNvSpPr/>
          <p:nvPr/>
        </p:nvSpPr>
        <p:spPr bwMode="auto">
          <a:xfrm>
            <a:off x="1543050" y="5443537"/>
            <a:ext cx="428625" cy="2666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350" b="0" i="0" u="none" strike="noStrike" cap="none" spc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应急</a:t>
            </a:r>
            <a:endParaRPr sz="1600">
              <a:solidFill>
                <a:schemeClr val="tx1"/>
              </a:solidFill>
              <a:latin typeface="宋体"/>
              <a:cs typeface="宋体"/>
            </a:endParaRPr>
          </a:p>
        </p:txBody>
      </p:sp>
      <p:sp>
        <p:nvSpPr>
          <p:cNvPr id="1843671540" name="Shape 11"/>
          <p:cNvSpPr/>
          <p:nvPr/>
        </p:nvSpPr>
        <p:spPr bwMode="auto">
          <a:xfrm>
            <a:off x="2190749" y="5519737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 fill="norm" stroke="1" extrusionOk="0">
                <a:moveTo>
                  <a:pt x="57150" y="0"/>
                </a:moveTo>
                <a:lnTo>
                  <a:pt x="57150" y="0"/>
                </a:lnTo>
                <a:cubicBezTo>
                  <a:pt x="88692" y="0"/>
                  <a:pt x="114300" y="25608"/>
                  <a:pt x="114300" y="57150"/>
                </a:cubicBezTo>
                <a:lnTo>
                  <a:pt x="114300" y="57150"/>
                </a:lnTo>
                <a:cubicBezTo>
                  <a:pt x="114300" y="88692"/>
                  <a:pt x="88692" y="114300"/>
                  <a:pt x="57150" y="114300"/>
                </a:cubicBezTo>
                <a:lnTo>
                  <a:pt x="57150" y="114300"/>
                </a:lnTo>
                <a:cubicBezTo>
                  <a:pt x="25608" y="114300"/>
                  <a:pt x="0" y="88692"/>
                  <a:pt x="0" y="57150"/>
                </a:cubicBezTo>
                <a:lnTo>
                  <a:pt x="0" y="57150"/>
                </a:lnTo>
                <a:cubicBezTo>
                  <a:pt x="0" y="25608"/>
                  <a:pt x="25608" y="0"/>
                  <a:pt x="57150" y="0"/>
                </a:cubicBezTo>
                <a:close/>
              </a:path>
            </a:pathLst>
          </a:custGeom>
          <a:solidFill>
            <a:srgbClr val="BFBFBF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925291163" name="Text 12"/>
          <p:cNvSpPr/>
          <p:nvPr/>
        </p:nvSpPr>
        <p:spPr bwMode="auto">
          <a:xfrm>
            <a:off x="2419348" y="5443537"/>
            <a:ext cx="428625" cy="2666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350" b="0" i="0" u="none" strike="noStrike" cap="none" spc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保障</a:t>
            </a:r>
            <a:endParaRPr sz="1600">
              <a:solidFill>
                <a:schemeClr val="tx1"/>
              </a:solidFill>
              <a:latin typeface="宋体"/>
              <a:cs typeface="宋体"/>
            </a:endParaRPr>
          </a:p>
        </p:txBody>
      </p:sp>
      <p:cxnSp>
        <p:nvCxnSpPr>
          <p:cNvPr id="1820296206" name=""/>
          <p:cNvCxnSpPr/>
          <p:nvPr/>
        </p:nvCxnSpPr>
        <p:spPr bwMode="auto">
          <a:xfrm flipH="0" flipV="1">
            <a:off x="423226" y="892215"/>
            <a:ext cx="1085126" cy="0"/>
          </a:xfrm>
          <a:prstGeom prst="line">
            <a:avLst/>
          </a:prstGeom>
          <a:ln w="19049" cap="flat" cmpd="sng" algn="ctr">
            <a:solidFill>
              <a:srgbClr val="C8A876"/>
            </a:solidFill>
            <a:prstDash val="solid"/>
            <a:miter lim="800000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923224" name="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 rot="10799989" flipH="0" flipV="0">
            <a:off x="2277" y="-5998"/>
            <a:ext cx="1880641" cy="2155676"/>
          </a:xfrm>
          <a:prstGeom prst="rect">
            <a:avLst/>
          </a:prstGeom>
        </p:spPr>
      </p:pic>
      <p:pic>
        <p:nvPicPr>
          <p:cNvPr id="700833308" name="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 rot="10799989" flipH="0" flipV="0">
            <a:off x="2277" y="5453286"/>
            <a:ext cx="1969396" cy="14047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Slide 2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71639474" name="Shape 0"/>
          <p:cNvSpPr/>
          <p:nvPr/>
        </p:nvSpPr>
        <p:spPr bwMode="auto">
          <a:xfrm flipH="0" flipV="0">
            <a:off x="422804" y="455612"/>
            <a:ext cx="407987" cy="407987"/>
          </a:xfrm>
          <a:custGeom>
            <a:avLst/>
            <a:gdLst/>
            <a:ahLst/>
            <a:cxnLst/>
            <a:rect l="l" t="t" r="r" b="b"/>
            <a:pathLst>
              <a:path w="381000" h="381000" fill="norm" stroke="1" extrusionOk="0">
                <a:moveTo>
                  <a:pt x="190500" y="0"/>
                </a:moveTo>
                <a:lnTo>
                  <a:pt x="190500" y="0"/>
                </a:lnTo>
                <a:cubicBezTo>
                  <a:pt x="295640" y="0"/>
                  <a:pt x="381000" y="85360"/>
                  <a:pt x="381000" y="190500"/>
                </a:cubicBezTo>
                <a:lnTo>
                  <a:pt x="381000" y="190500"/>
                </a:lnTo>
                <a:cubicBezTo>
                  <a:pt x="381000" y="295640"/>
                  <a:pt x="295640" y="381000"/>
                  <a:pt x="190500" y="381000"/>
                </a:cubicBezTo>
                <a:lnTo>
                  <a:pt x="190500" y="381000"/>
                </a:lnTo>
                <a:cubicBezTo>
                  <a:pt x="85360" y="381000"/>
                  <a:pt x="0" y="295640"/>
                  <a:pt x="0" y="190500"/>
                </a:cubicBezTo>
                <a:lnTo>
                  <a:pt x="0" y="190500"/>
                </a:lnTo>
                <a:cubicBezTo>
                  <a:pt x="0" y="85360"/>
                  <a:pt x="85360" y="0"/>
                  <a:pt x="190500" y="0"/>
                </a:cubicBezTo>
                <a:close/>
              </a:path>
            </a:pathLst>
          </a:custGeom>
          <a:solidFill>
            <a:srgbClr val="A42A28"/>
          </a:solidFill>
          <a:ln/>
        </p:spPr>
      </p:sp>
      <p:sp>
        <p:nvSpPr>
          <p:cNvPr id="934266249" name="Shape 1"/>
          <p:cNvSpPr/>
          <p:nvPr/>
        </p:nvSpPr>
        <p:spPr bwMode="auto">
          <a:xfrm flipH="0" flipV="0">
            <a:off x="529165" y="566737"/>
            <a:ext cx="206375" cy="206375"/>
          </a:xfrm>
          <a:custGeom>
            <a:avLst/>
            <a:gdLst/>
            <a:ahLst/>
            <a:cxnLst/>
            <a:rect l="l" t="t" r="r" b="b"/>
            <a:pathLst>
              <a:path w="158750" h="158750" fill="norm" stroke="1" extrusionOk="0">
                <a:moveTo>
                  <a:pt x="79375" y="0"/>
                </a:moveTo>
                <a:cubicBezTo>
                  <a:pt x="80801" y="0"/>
                  <a:pt x="82228" y="310"/>
                  <a:pt x="83530" y="899"/>
                </a:cubicBezTo>
                <a:lnTo>
                  <a:pt x="141945" y="25673"/>
                </a:lnTo>
                <a:cubicBezTo>
                  <a:pt x="148766" y="28556"/>
                  <a:pt x="153851" y="35285"/>
                  <a:pt x="153820" y="43408"/>
                </a:cubicBezTo>
                <a:cubicBezTo>
                  <a:pt x="153665" y="74166"/>
                  <a:pt x="141015" y="130442"/>
                  <a:pt x="87592" y="156021"/>
                </a:cubicBezTo>
                <a:cubicBezTo>
                  <a:pt x="82414" y="158502"/>
                  <a:pt x="76398" y="158502"/>
                  <a:pt x="71220" y="156021"/>
                </a:cubicBezTo>
                <a:cubicBezTo>
                  <a:pt x="17766" y="130442"/>
                  <a:pt x="5147" y="74166"/>
                  <a:pt x="4992" y="43408"/>
                </a:cubicBezTo>
                <a:cubicBezTo>
                  <a:pt x="4961" y="35285"/>
                  <a:pt x="10046" y="28556"/>
                  <a:pt x="16867" y="25673"/>
                </a:cubicBezTo>
                <a:lnTo>
                  <a:pt x="75251" y="899"/>
                </a:lnTo>
                <a:cubicBezTo>
                  <a:pt x="76553" y="310"/>
                  <a:pt x="77949" y="0"/>
                  <a:pt x="79375" y="0"/>
                </a:cubicBezTo>
                <a:close/>
                <a:moveTo>
                  <a:pt x="79375" y="20712"/>
                </a:moveTo>
                <a:lnTo>
                  <a:pt x="79375" y="137945"/>
                </a:lnTo>
                <a:cubicBezTo>
                  <a:pt x="122163" y="117233"/>
                  <a:pt x="133666" y="71344"/>
                  <a:pt x="133945" y="43873"/>
                </a:cubicBezTo>
                <a:lnTo>
                  <a:pt x="79375" y="20743"/>
                </a:lnTo>
                <a:lnTo>
                  <a:pt x="79375" y="20743"/>
                </a:lnTo>
                <a:close/>
              </a:path>
            </a:pathLst>
          </a:custGeom>
          <a:solidFill>
            <a:srgbClr val="EAE3D9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797729461" name="Text 2"/>
          <p:cNvSpPr/>
          <p:nvPr/>
        </p:nvSpPr>
        <p:spPr bwMode="auto">
          <a:xfrm>
            <a:off x="939799" y="333147"/>
            <a:ext cx="2635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100" spc="50">
                <a:solidFill>
                  <a:srgbClr val="C8A876"/>
                </a:solidFill>
                <a:latin typeface="MiSans"/>
                <a:ea typeface="MiSans"/>
                <a:cs typeface="MiSans"/>
              </a:rPr>
              <a:t>SAFETY MANAGEMENT</a:t>
            </a:r>
            <a:endParaRPr sz="1100"/>
          </a:p>
        </p:txBody>
      </p:sp>
      <p:sp>
        <p:nvSpPr>
          <p:cNvPr id="751468560" name="Text 3"/>
          <p:cNvSpPr/>
          <p:nvPr/>
        </p:nvSpPr>
        <p:spPr bwMode="auto">
          <a:xfrm>
            <a:off x="961569" y="593226"/>
            <a:ext cx="2714625" cy="317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  <a:defRPr/>
            </a:pPr>
            <a:r>
              <a:rPr lang="en-US" sz="2200" b="1">
                <a:solidFill>
                  <a:srgbClr val="EAE3D9"/>
                </a:solidFill>
                <a:latin typeface="宋体"/>
                <a:ea typeface="宋体"/>
                <a:cs typeface="宋体"/>
              </a:rPr>
              <a:t>安全管理的三重防线</a:t>
            </a:r>
            <a:endParaRPr sz="2200">
              <a:latin typeface="宋体"/>
              <a:cs typeface="宋体"/>
            </a:endParaRPr>
          </a:p>
        </p:txBody>
      </p:sp>
      <p:sp>
        <p:nvSpPr>
          <p:cNvPr id="959053569" name="Shape 5"/>
          <p:cNvSpPr/>
          <p:nvPr/>
        </p:nvSpPr>
        <p:spPr bwMode="auto">
          <a:xfrm flipH="0" flipV="0">
            <a:off x="320145" y="1145645"/>
            <a:ext cx="8030103" cy="5519207"/>
          </a:xfrm>
          <a:custGeom>
            <a:avLst/>
            <a:gdLst/>
            <a:ahLst/>
            <a:cxnLst/>
            <a:rect l="l" t="t" r="r" b="b"/>
            <a:pathLst>
              <a:path w="8030104" h="7442729" fill="norm" stroke="1" extrusionOk="0">
                <a:moveTo>
                  <a:pt x="126973" y="0"/>
                </a:moveTo>
                <a:lnTo>
                  <a:pt x="7903131" y="0"/>
                </a:lnTo>
                <a:cubicBezTo>
                  <a:pt x="7973256" y="0"/>
                  <a:pt x="8030104" y="56848"/>
                  <a:pt x="8030104" y="126973"/>
                </a:cubicBezTo>
                <a:lnTo>
                  <a:pt x="8030104" y="7315756"/>
                </a:lnTo>
                <a:cubicBezTo>
                  <a:pt x="8030104" y="7385881"/>
                  <a:pt x="7973256" y="7442729"/>
                  <a:pt x="7903131" y="7442729"/>
                </a:cubicBezTo>
                <a:lnTo>
                  <a:pt x="126973" y="7442729"/>
                </a:lnTo>
                <a:cubicBezTo>
                  <a:pt x="56848" y="7442729"/>
                  <a:pt x="0" y="7385881"/>
                  <a:pt x="0" y="7315756"/>
                </a:cubicBezTo>
                <a:lnTo>
                  <a:pt x="0" y="126973"/>
                </a:lnTo>
                <a:cubicBezTo>
                  <a:pt x="0" y="56848"/>
                  <a:pt x="56848" y="0"/>
                  <a:pt x="126973" y="0"/>
                </a:cubicBezTo>
                <a:close/>
              </a:path>
            </a:pathLst>
          </a:custGeom>
          <a:solidFill>
            <a:srgbClr val="4A676B">
              <a:alpha val="40000"/>
            </a:srgbClr>
          </a:solidFill>
          <a:ln w="8467">
            <a:solidFill>
              <a:srgbClr val="C8A876">
                <a:alpha val="30192"/>
              </a:srgbClr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407796656" name="Shape 6"/>
          <p:cNvSpPr/>
          <p:nvPr/>
        </p:nvSpPr>
        <p:spPr bwMode="auto">
          <a:xfrm>
            <a:off x="513292" y="1338786"/>
            <a:ext cx="444500" cy="444500"/>
          </a:xfrm>
          <a:custGeom>
            <a:avLst/>
            <a:gdLst/>
            <a:ahLst/>
            <a:cxnLst/>
            <a:rect l="l" t="t" r="r" b="b"/>
            <a:pathLst>
              <a:path w="444500" h="444500" fill="norm" stroke="1" extrusionOk="0">
                <a:moveTo>
                  <a:pt x="95252" y="0"/>
                </a:moveTo>
                <a:lnTo>
                  <a:pt x="349248" y="0"/>
                </a:lnTo>
                <a:cubicBezTo>
                  <a:pt x="401819" y="0"/>
                  <a:pt x="444500" y="42681"/>
                  <a:pt x="444500" y="95252"/>
                </a:cubicBezTo>
                <a:lnTo>
                  <a:pt x="444500" y="349248"/>
                </a:lnTo>
                <a:cubicBezTo>
                  <a:pt x="444500" y="401854"/>
                  <a:pt x="401854" y="444500"/>
                  <a:pt x="349248" y="444500"/>
                </a:cubicBezTo>
                <a:lnTo>
                  <a:pt x="95252" y="444500"/>
                </a:lnTo>
                <a:cubicBezTo>
                  <a:pt x="42681" y="444500"/>
                  <a:pt x="0" y="401819"/>
                  <a:pt x="0" y="349248"/>
                </a:cubicBezTo>
                <a:lnTo>
                  <a:pt x="0" y="95252"/>
                </a:lnTo>
                <a:cubicBezTo>
                  <a:pt x="0" y="42646"/>
                  <a:pt x="42646" y="0"/>
                  <a:pt x="95252" y="0"/>
                </a:cubicBezTo>
                <a:close/>
              </a:path>
            </a:pathLst>
          </a:custGeom>
          <a:noFill/>
          <a:ln w="19049">
            <a:solidFill>
              <a:schemeClr val="bg1"/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368764180" name="Shape 7"/>
          <p:cNvSpPr/>
          <p:nvPr/>
        </p:nvSpPr>
        <p:spPr bwMode="auto">
          <a:xfrm>
            <a:off x="640292" y="1465786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 fill="norm" stroke="1" extrusionOk="0">
                <a:moveTo>
                  <a:pt x="154781" y="77391"/>
                </a:moveTo>
                <a:cubicBezTo>
                  <a:pt x="154781" y="94469"/>
                  <a:pt x="149237" y="110244"/>
                  <a:pt x="139898" y="123044"/>
                </a:cubicBezTo>
                <a:lnTo>
                  <a:pt x="187003" y="170185"/>
                </a:lnTo>
                <a:cubicBezTo>
                  <a:pt x="191653" y="174836"/>
                  <a:pt x="191653" y="182389"/>
                  <a:pt x="187003" y="187040"/>
                </a:cubicBezTo>
                <a:cubicBezTo>
                  <a:pt x="182352" y="191691"/>
                  <a:pt x="174799" y="191691"/>
                  <a:pt x="170148" y="187040"/>
                </a:cubicBezTo>
                <a:lnTo>
                  <a:pt x="123044" y="139898"/>
                </a:lnTo>
                <a:cubicBezTo>
                  <a:pt x="110244" y="149237"/>
                  <a:pt x="94469" y="154781"/>
                  <a:pt x="77391" y="154781"/>
                </a:cubicBezTo>
                <a:cubicBezTo>
                  <a:pt x="34640" y="154781"/>
                  <a:pt x="0" y="120142"/>
                  <a:pt x="0" y="77391"/>
                </a:cubicBezTo>
                <a:cubicBezTo>
                  <a:pt x="0" y="34640"/>
                  <a:pt x="34640" y="0"/>
                  <a:pt x="77391" y="0"/>
                </a:cubicBezTo>
                <a:cubicBezTo>
                  <a:pt x="120142" y="0"/>
                  <a:pt x="154781" y="34640"/>
                  <a:pt x="154781" y="77391"/>
                </a:cubicBezTo>
                <a:close/>
                <a:moveTo>
                  <a:pt x="77391" y="130969"/>
                </a:moveTo>
                <a:cubicBezTo>
                  <a:pt x="106961" y="130969"/>
                  <a:pt x="130969" y="106961"/>
                  <a:pt x="130969" y="77391"/>
                </a:cubicBezTo>
                <a:cubicBezTo>
                  <a:pt x="130969" y="47820"/>
                  <a:pt x="106961" y="23812"/>
                  <a:pt x="77391" y="23812"/>
                </a:cubicBezTo>
                <a:cubicBezTo>
                  <a:pt x="47820" y="23812"/>
                  <a:pt x="23813" y="47820"/>
                  <a:pt x="23812" y="77391"/>
                </a:cubicBezTo>
                <a:cubicBezTo>
                  <a:pt x="23812" y="106961"/>
                  <a:pt x="47820" y="130969"/>
                  <a:pt x="77391" y="130969"/>
                </a:cubicBezTo>
                <a:close/>
              </a:path>
            </a:pathLst>
          </a:custGeom>
          <a:solidFill>
            <a:srgbClr val="EAE3D9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877255309" name="Text 8"/>
          <p:cNvSpPr/>
          <p:nvPr/>
        </p:nvSpPr>
        <p:spPr bwMode="auto">
          <a:xfrm>
            <a:off x="1084792" y="1434036"/>
            <a:ext cx="200025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  <a:defRPr/>
            </a:pPr>
            <a:r>
              <a:rPr lang="en-US" sz="1500" b="1">
                <a:solidFill>
                  <a:srgbClr val="EAE3D9"/>
                </a:solidFill>
                <a:latin typeface="宋体"/>
                <a:ea typeface="宋体"/>
                <a:cs typeface="宋体"/>
              </a:rPr>
              <a:t>第一重防线：前期排查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1880781109" name="Shape 9"/>
          <p:cNvSpPr/>
          <p:nvPr/>
        </p:nvSpPr>
        <p:spPr bwMode="auto">
          <a:xfrm>
            <a:off x="529166" y="2200872"/>
            <a:ext cx="31750" cy="492125"/>
          </a:xfrm>
          <a:custGeom>
            <a:avLst/>
            <a:gdLst/>
            <a:ahLst/>
            <a:cxnLst/>
            <a:rect l="l" t="t" r="r" b="b"/>
            <a:pathLst>
              <a:path w="31750" h="492125" fill="norm" stroke="1" extrusionOk="0">
                <a:moveTo>
                  <a:pt x="0" y="0"/>
                </a:moveTo>
                <a:lnTo>
                  <a:pt x="31750" y="0"/>
                </a:lnTo>
                <a:lnTo>
                  <a:pt x="31750" y="492125"/>
                </a:lnTo>
                <a:lnTo>
                  <a:pt x="0" y="492125"/>
                </a:lnTo>
                <a:lnTo>
                  <a:pt x="0" y="0"/>
                </a:lnTo>
                <a:close/>
              </a:path>
            </a:pathLst>
          </a:custGeom>
          <a:solidFill>
            <a:srgbClr val="C8A876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49180676" name="Text 10"/>
          <p:cNvSpPr/>
          <p:nvPr/>
        </p:nvSpPr>
        <p:spPr bwMode="auto">
          <a:xfrm>
            <a:off x="672041" y="2200872"/>
            <a:ext cx="7556500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40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场地承载能力评估</a:t>
            </a:r>
            <a:endParaRPr sz="1400">
              <a:latin typeface="宋体"/>
              <a:cs typeface="宋体"/>
            </a:endParaRPr>
          </a:p>
        </p:txBody>
      </p:sp>
      <p:sp>
        <p:nvSpPr>
          <p:cNvPr id="204790180" name="Text 11"/>
          <p:cNvSpPr/>
          <p:nvPr/>
        </p:nvSpPr>
        <p:spPr bwMode="auto">
          <a:xfrm flipH="0" flipV="0">
            <a:off x="672041" y="2546907"/>
            <a:ext cx="7548562" cy="41617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评估场地的最大承载人数，确保参与人数不超过安全上限。检查场地疏散通道、安全出口是否畅通，标识是否清晰。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839410805" name="Shape 12"/>
          <p:cNvSpPr/>
          <p:nvPr/>
        </p:nvSpPr>
        <p:spPr bwMode="auto">
          <a:xfrm>
            <a:off x="529166" y="3210654"/>
            <a:ext cx="31750" cy="492125"/>
          </a:xfrm>
          <a:custGeom>
            <a:avLst/>
            <a:gdLst/>
            <a:ahLst/>
            <a:cxnLst/>
            <a:rect l="l" t="t" r="r" b="b"/>
            <a:pathLst>
              <a:path w="31750" h="492125" fill="norm" stroke="1" extrusionOk="0">
                <a:moveTo>
                  <a:pt x="0" y="0"/>
                </a:moveTo>
                <a:lnTo>
                  <a:pt x="31750" y="0"/>
                </a:lnTo>
                <a:lnTo>
                  <a:pt x="31750" y="492125"/>
                </a:lnTo>
                <a:lnTo>
                  <a:pt x="0" y="492125"/>
                </a:lnTo>
                <a:lnTo>
                  <a:pt x="0" y="0"/>
                </a:lnTo>
                <a:close/>
              </a:path>
            </a:pathLst>
          </a:custGeom>
          <a:solidFill>
            <a:srgbClr val="A42A28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571538602" name="Text 13"/>
          <p:cNvSpPr/>
          <p:nvPr/>
        </p:nvSpPr>
        <p:spPr bwMode="auto">
          <a:xfrm>
            <a:off x="672041" y="3210654"/>
            <a:ext cx="7556500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40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用电安全检查</a:t>
            </a:r>
            <a:endParaRPr sz="1400">
              <a:latin typeface="宋体"/>
              <a:cs typeface="宋体"/>
            </a:endParaRPr>
          </a:p>
        </p:txBody>
      </p:sp>
      <p:sp>
        <p:nvSpPr>
          <p:cNvPr id="666352821" name="Text 14"/>
          <p:cNvSpPr/>
          <p:nvPr/>
        </p:nvSpPr>
        <p:spPr bwMode="auto">
          <a:xfrm flipH="0" flipV="0">
            <a:off x="672041" y="3556689"/>
            <a:ext cx="7548562" cy="41617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对活动场地的电气线路进行全面检查，确保线路负载能力满足活动需求。检查灯光、音响等设备线路是否老化、破损。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1682504416" name="Shape 15"/>
          <p:cNvSpPr/>
          <p:nvPr/>
        </p:nvSpPr>
        <p:spPr bwMode="auto">
          <a:xfrm>
            <a:off x="529166" y="4401290"/>
            <a:ext cx="31750" cy="492125"/>
          </a:xfrm>
          <a:custGeom>
            <a:avLst/>
            <a:gdLst/>
            <a:ahLst/>
            <a:cxnLst/>
            <a:rect l="l" t="t" r="r" b="b"/>
            <a:pathLst>
              <a:path w="31750" h="492125" fill="norm" stroke="1" extrusionOk="0">
                <a:moveTo>
                  <a:pt x="0" y="0"/>
                </a:moveTo>
                <a:lnTo>
                  <a:pt x="31750" y="0"/>
                </a:lnTo>
                <a:lnTo>
                  <a:pt x="31750" y="492125"/>
                </a:lnTo>
                <a:lnTo>
                  <a:pt x="0" y="492125"/>
                </a:lnTo>
                <a:lnTo>
                  <a:pt x="0" y="0"/>
                </a:lnTo>
                <a:close/>
              </a:path>
            </a:pathLst>
          </a:custGeom>
          <a:solidFill>
            <a:srgbClr val="C8A876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690274989" name="Text 16"/>
          <p:cNvSpPr/>
          <p:nvPr/>
        </p:nvSpPr>
        <p:spPr bwMode="auto">
          <a:xfrm>
            <a:off x="672041" y="4401290"/>
            <a:ext cx="7556500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40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消防设施检测</a:t>
            </a:r>
            <a:endParaRPr sz="1400">
              <a:latin typeface="宋体"/>
              <a:cs typeface="宋体"/>
            </a:endParaRPr>
          </a:p>
        </p:txBody>
      </p:sp>
      <p:sp>
        <p:nvSpPr>
          <p:cNvPr id="537164805" name="Text 17"/>
          <p:cNvSpPr/>
          <p:nvPr/>
        </p:nvSpPr>
        <p:spPr bwMode="auto">
          <a:xfrm flipH="0" flipV="0">
            <a:off x="672041" y="4687040"/>
            <a:ext cx="7548562" cy="3156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检查灭火器是否在有效期内，消防栓是否正常，自动喷淋系统是否完好。确保消防通道畅通无阻。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1221495916" name="Shape 18"/>
          <p:cNvSpPr/>
          <p:nvPr/>
        </p:nvSpPr>
        <p:spPr bwMode="auto">
          <a:xfrm>
            <a:off x="529166" y="5591943"/>
            <a:ext cx="31750" cy="492125"/>
          </a:xfrm>
          <a:custGeom>
            <a:avLst/>
            <a:gdLst/>
            <a:ahLst/>
            <a:cxnLst/>
            <a:rect l="l" t="t" r="r" b="b"/>
            <a:pathLst>
              <a:path w="31750" h="492125" fill="norm" stroke="1" extrusionOk="0">
                <a:moveTo>
                  <a:pt x="0" y="0"/>
                </a:moveTo>
                <a:lnTo>
                  <a:pt x="31750" y="0"/>
                </a:lnTo>
                <a:lnTo>
                  <a:pt x="31750" y="492125"/>
                </a:lnTo>
                <a:lnTo>
                  <a:pt x="0" y="492125"/>
                </a:lnTo>
                <a:lnTo>
                  <a:pt x="0" y="0"/>
                </a:lnTo>
                <a:close/>
              </a:path>
            </a:pathLst>
          </a:custGeom>
          <a:solidFill>
            <a:srgbClr val="A42A28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109246362" name="Text 19"/>
          <p:cNvSpPr/>
          <p:nvPr/>
        </p:nvSpPr>
        <p:spPr bwMode="auto">
          <a:xfrm>
            <a:off x="672041" y="5591943"/>
            <a:ext cx="7556500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40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人流疏散模拟</a:t>
            </a:r>
            <a:endParaRPr sz="1400">
              <a:latin typeface="宋体"/>
              <a:cs typeface="宋体"/>
            </a:endParaRPr>
          </a:p>
        </p:txBody>
      </p:sp>
      <p:sp>
        <p:nvSpPr>
          <p:cNvPr id="1217546562" name="Text 20"/>
          <p:cNvSpPr/>
          <p:nvPr/>
        </p:nvSpPr>
        <p:spPr bwMode="auto">
          <a:xfrm flipH="0" flipV="0">
            <a:off x="672041" y="5877693"/>
            <a:ext cx="7548562" cy="3156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提前进行人流疏散模拟演练，测试疏散预案的可行性和有效性。识别可能的瓶颈点和风险点，及时优化方案。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179243595" name="Shape 21"/>
          <p:cNvSpPr/>
          <p:nvPr/>
        </p:nvSpPr>
        <p:spPr bwMode="auto">
          <a:xfrm flipH="0" flipV="0">
            <a:off x="8543395" y="79006"/>
            <a:ext cx="3331103" cy="3079917"/>
          </a:xfrm>
          <a:custGeom>
            <a:avLst/>
            <a:gdLst/>
            <a:ahLst/>
            <a:cxnLst/>
            <a:rect l="l" t="t" r="r" b="b"/>
            <a:pathLst>
              <a:path w="3331104" h="4053417" fill="norm" stroke="1" extrusionOk="0">
                <a:moveTo>
                  <a:pt x="127015" y="0"/>
                </a:moveTo>
                <a:lnTo>
                  <a:pt x="3204089" y="0"/>
                </a:lnTo>
                <a:cubicBezTo>
                  <a:pt x="3274238" y="0"/>
                  <a:pt x="3331104" y="56867"/>
                  <a:pt x="3331104" y="127015"/>
                </a:cubicBezTo>
                <a:lnTo>
                  <a:pt x="3331104" y="3926402"/>
                </a:lnTo>
                <a:cubicBezTo>
                  <a:pt x="3331104" y="3996550"/>
                  <a:pt x="3274238" y="4053417"/>
                  <a:pt x="3204089" y="4053417"/>
                </a:cubicBezTo>
                <a:lnTo>
                  <a:pt x="127015" y="4053417"/>
                </a:lnTo>
                <a:cubicBezTo>
                  <a:pt x="56867" y="4053417"/>
                  <a:pt x="0" y="3996550"/>
                  <a:pt x="0" y="3926402"/>
                </a:cubicBezTo>
                <a:lnTo>
                  <a:pt x="0" y="127015"/>
                </a:lnTo>
                <a:cubicBezTo>
                  <a:pt x="0" y="56914"/>
                  <a:pt x="56914" y="0"/>
                  <a:pt x="127015" y="0"/>
                </a:cubicBezTo>
                <a:close/>
              </a:path>
            </a:pathLst>
          </a:custGeom>
          <a:solidFill>
            <a:srgbClr val="BFBFBF">
              <a:alpha val="15000"/>
            </a:srgbClr>
          </a:solidFill>
          <a:ln w="8467">
            <a:solidFill>
              <a:srgbClr val="C8A876">
                <a:alpha val="30192"/>
              </a:srgbClr>
            </a:solidFill>
            <a:prstDash val="solid"/>
          </a:ln>
        </p:spPr>
      </p:sp>
      <p:sp>
        <p:nvSpPr>
          <p:cNvPr id="902176982" name="Shape 22"/>
          <p:cNvSpPr/>
          <p:nvPr/>
        </p:nvSpPr>
        <p:spPr bwMode="auto">
          <a:xfrm>
            <a:off x="8736541" y="211861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 fill="norm" stroke="1" extrusionOk="0">
                <a:moveTo>
                  <a:pt x="63501" y="0"/>
                </a:moveTo>
                <a:lnTo>
                  <a:pt x="317499" y="0"/>
                </a:lnTo>
                <a:cubicBezTo>
                  <a:pt x="352546" y="0"/>
                  <a:pt x="381000" y="28454"/>
                  <a:pt x="381000" y="63501"/>
                </a:cubicBezTo>
                <a:lnTo>
                  <a:pt x="381000" y="317499"/>
                </a:lnTo>
                <a:cubicBezTo>
                  <a:pt x="381000" y="352546"/>
                  <a:pt x="352546" y="381000"/>
                  <a:pt x="317499" y="381000"/>
                </a:cubicBezTo>
                <a:lnTo>
                  <a:pt x="63501" y="381000"/>
                </a:lnTo>
                <a:cubicBezTo>
                  <a:pt x="28454" y="381000"/>
                  <a:pt x="0" y="352546"/>
                  <a:pt x="0" y="317499"/>
                </a:cubicBezTo>
                <a:lnTo>
                  <a:pt x="0" y="63501"/>
                </a:lnTo>
                <a:cubicBezTo>
                  <a:pt x="0" y="28454"/>
                  <a:pt x="28454" y="0"/>
                  <a:pt x="63501" y="0"/>
                </a:cubicBezTo>
                <a:close/>
              </a:path>
            </a:pathLst>
          </a:custGeom>
          <a:solidFill>
            <a:srgbClr val="C8A876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934517208" name="Shape 23"/>
          <p:cNvSpPr/>
          <p:nvPr/>
        </p:nvSpPr>
        <p:spPr bwMode="auto">
          <a:xfrm>
            <a:off x="8819885" y="307111"/>
            <a:ext cx="214313" cy="190500"/>
          </a:xfrm>
          <a:custGeom>
            <a:avLst/>
            <a:gdLst/>
            <a:ahLst/>
            <a:cxnLst/>
            <a:rect l="l" t="t" r="r" b="b"/>
            <a:pathLst>
              <a:path w="214313" h="190500" fill="norm" stroke="1" extrusionOk="0">
                <a:moveTo>
                  <a:pt x="107156" y="11906"/>
                </a:moveTo>
                <a:cubicBezTo>
                  <a:pt x="77093" y="11906"/>
                  <a:pt x="53020" y="25598"/>
                  <a:pt x="35496" y="41895"/>
                </a:cubicBezTo>
                <a:cubicBezTo>
                  <a:pt x="18083" y="58080"/>
                  <a:pt x="6437" y="77391"/>
                  <a:pt x="893" y="90674"/>
                </a:cubicBezTo>
                <a:cubicBezTo>
                  <a:pt x="-335" y="93613"/>
                  <a:pt x="-335" y="96887"/>
                  <a:pt x="893" y="99826"/>
                </a:cubicBezTo>
                <a:cubicBezTo>
                  <a:pt x="6437" y="113109"/>
                  <a:pt x="18083" y="132457"/>
                  <a:pt x="35496" y="148605"/>
                </a:cubicBezTo>
                <a:cubicBezTo>
                  <a:pt x="53020" y="164864"/>
                  <a:pt x="77093" y="178594"/>
                  <a:pt x="107156" y="178594"/>
                </a:cubicBezTo>
                <a:cubicBezTo>
                  <a:pt x="137220" y="178594"/>
                  <a:pt x="161292" y="164902"/>
                  <a:pt x="178817" y="148605"/>
                </a:cubicBezTo>
                <a:cubicBezTo>
                  <a:pt x="196230" y="132420"/>
                  <a:pt x="207876" y="113109"/>
                  <a:pt x="213420" y="99826"/>
                </a:cubicBezTo>
                <a:cubicBezTo>
                  <a:pt x="214647" y="96887"/>
                  <a:pt x="214647" y="93613"/>
                  <a:pt x="213420" y="90674"/>
                </a:cubicBezTo>
                <a:cubicBezTo>
                  <a:pt x="207876" y="77391"/>
                  <a:pt x="196230" y="58043"/>
                  <a:pt x="178817" y="41895"/>
                </a:cubicBezTo>
                <a:cubicBezTo>
                  <a:pt x="161292" y="25636"/>
                  <a:pt x="137220" y="11906"/>
                  <a:pt x="107156" y="11906"/>
                </a:cubicBezTo>
                <a:close/>
                <a:moveTo>
                  <a:pt x="53578" y="95250"/>
                </a:moveTo>
                <a:cubicBezTo>
                  <a:pt x="53578" y="65679"/>
                  <a:pt x="77586" y="41672"/>
                  <a:pt x="107156" y="41672"/>
                </a:cubicBezTo>
                <a:cubicBezTo>
                  <a:pt x="136727" y="41672"/>
                  <a:pt x="160734" y="65679"/>
                  <a:pt x="160734" y="95250"/>
                </a:cubicBezTo>
                <a:cubicBezTo>
                  <a:pt x="160734" y="124821"/>
                  <a:pt x="136727" y="148828"/>
                  <a:pt x="107156" y="148828"/>
                </a:cubicBezTo>
                <a:cubicBezTo>
                  <a:pt x="77586" y="148828"/>
                  <a:pt x="53578" y="124821"/>
                  <a:pt x="53578" y="95250"/>
                </a:cubicBezTo>
                <a:close/>
                <a:moveTo>
                  <a:pt x="107156" y="71438"/>
                </a:moveTo>
                <a:cubicBezTo>
                  <a:pt x="107156" y="84572"/>
                  <a:pt x="96478" y="95250"/>
                  <a:pt x="83344" y="95250"/>
                </a:cubicBezTo>
                <a:cubicBezTo>
                  <a:pt x="79065" y="95250"/>
                  <a:pt x="75047" y="94134"/>
                  <a:pt x="71549" y="92125"/>
                </a:cubicBezTo>
                <a:cubicBezTo>
                  <a:pt x="71177" y="96180"/>
                  <a:pt x="71512" y="100347"/>
                  <a:pt x="72628" y="104477"/>
                </a:cubicBezTo>
                <a:cubicBezTo>
                  <a:pt x="77725" y="123527"/>
                  <a:pt x="97334" y="134838"/>
                  <a:pt x="116384" y="129741"/>
                </a:cubicBezTo>
                <a:cubicBezTo>
                  <a:pt x="135434" y="124644"/>
                  <a:pt x="146745" y="105035"/>
                  <a:pt x="141647" y="85985"/>
                </a:cubicBezTo>
                <a:cubicBezTo>
                  <a:pt x="137108" y="68982"/>
                  <a:pt x="120997" y="58155"/>
                  <a:pt x="104031" y="59643"/>
                </a:cubicBezTo>
                <a:cubicBezTo>
                  <a:pt x="106003" y="63103"/>
                  <a:pt x="107156" y="67121"/>
                  <a:pt x="107156" y="71438"/>
                </a:cubicBezTo>
                <a:close/>
              </a:path>
            </a:pathLst>
          </a:custGeom>
          <a:solidFill>
            <a:srgbClr val="1A1A1A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696686760" name="Text 24"/>
          <p:cNvSpPr/>
          <p:nvPr/>
        </p:nvSpPr>
        <p:spPr bwMode="auto">
          <a:xfrm>
            <a:off x="9212791" y="275361"/>
            <a:ext cx="200025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  <a:defRPr/>
            </a:pPr>
            <a:r>
              <a:rPr lang="en-US" sz="1500" b="1">
                <a:solidFill>
                  <a:srgbClr val="EAE3D9"/>
                </a:solidFill>
                <a:latin typeface="宋体"/>
                <a:ea typeface="宋体"/>
                <a:cs typeface="宋体"/>
              </a:rPr>
              <a:t>第二重防线：现场管控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493864929" name="Shape 25"/>
          <p:cNvSpPr/>
          <p:nvPr/>
        </p:nvSpPr>
        <p:spPr bwMode="auto">
          <a:xfrm>
            <a:off x="8752416" y="751611"/>
            <a:ext cx="31750" cy="698500"/>
          </a:xfrm>
          <a:custGeom>
            <a:avLst/>
            <a:gdLst/>
            <a:ahLst/>
            <a:cxnLst/>
            <a:rect l="l" t="t" r="r" b="b"/>
            <a:pathLst>
              <a:path w="31750" h="698500" fill="norm" stroke="1" extrusionOk="0">
                <a:moveTo>
                  <a:pt x="0" y="0"/>
                </a:moveTo>
                <a:lnTo>
                  <a:pt x="31750" y="0"/>
                </a:lnTo>
                <a:lnTo>
                  <a:pt x="31750" y="698500"/>
                </a:lnTo>
                <a:lnTo>
                  <a:pt x="0" y="698500"/>
                </a:lnTo>
                <a:lnTo>
                  <a:pt x="0" y="0"/>
                </a:lnTo>
                <a:close/>
              </a:path>
            </a:pathLst>
          </a:custGeom>
          <a:solidFill>
            <a:srgbClr val="A42A28"/>
          </a:solidFill>
          <a:ln/>
        </p:spPr>
        <p:txBody>
          <a:bodyPr anchor="ctr"/>
          <a:p>
            <a:pPr algn="ctr">
              <a:defRPr/>
            </a:pPr>
            <a:endParaRPr sz="1200">
              <a:latin typeface="宋体"/>
              <a:cs typeface="宋体"/>
            </a:endParaRPr>
          </a:p>
        </p:txBody>
      </p:sp>
      <p:sp>
        <p:nvSpPr>
          <p:cNvPr id="721011007" name="Text 26"/>
          <p:cNvSpPr/>
          <p:nvPr/>
        </p:nvSpPr>
        <p:spPr bwMode="auto">
          <a:xfrm>
            <a:off x="8895290" y="717593"/>
            <a:ext cx="2857500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20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定点驻守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1463069002" name="Text 27"/>
          <p:cNvSpPr/>
          <p:nvPr/>
        </p:nvSpPr>
        <p:spPr bwMode="auto">
          <a:xfrm>
            <a:off x="8895290" y="1003343"/>
            <a:ext cx="2849563" cy="412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在重点区域（舞台、出入口、体验区等）设置安全员定点值守。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261572713" name="Shape 28"/>
          <p:cNvSpPr/>
          <p:nvPr/>
        </p:nvSpPr>
        <p:spPr bwMode="auto">
          <a:xfrm>
            <a:off x="8752415" y="1545360"/>
            <a:ext cx="31750" cy="698500"/>
          </a:xfrm>
          <a:custGeom>
            <a:avLst/>
            <a:gdLst/>
            <a:ahLst/>
            <a:cxnLst/>
            <a:rect l="l" t="t" r="r" b="b"/>
            <a:pathLst>
              <a:path w="31750" h="698500" fill="norm" stroke="1" extrusionOk="0">
                <a:moveTo>
                  <a:pt x="0" y="0"/>
                </a:moveTo>
                <a:lnTo>
                  <a:pt x="31750" y="0"/>
                </a:lnTo>
                <a:lnTo>
                  <a:pt x="31750" y="698500"/>
                </a:lnTo>
                <a:lnTo>
                  <a:pt x="0" y="698500"/>
                </a:lnTo>
                <a:lnTo>
                  <a:pt x="0" y="0"/>
                </a:lnTo>
                <a:close/>
              </a:path>
            </a:pathLst>
          </a:custGeom>
          <a:solidFill>
            <a:srgbClr val="C8A876"/>
          </a:solidFill>
          <a:ln/>
        </p:spPr>
        <p:txBody>
          <a:bodyPr anchor="ctr"/>
          <a:p>
            <a:pPr algn="ctr">
              <a:defRPr/>
            </a:pPr>
            <a:endParaRPr sz="1200">
              <a:latin typeface="宋体"/>
              <a:cs typeface="宋体"/>
            </a:endParaRPr>
          </a:p>
        </p:txBody>
      </p:sp>
      <p:sp>
        <p:nvSpPr>
          <p:cNvPr id="815321552" name="Text 29"/>
          <p:cNvSpPr/>
          <p:nvPr/>
        </p:nvSpPr>
        <p:spPr bwMode="auto">
          <a:xfrm>
            <a:off x="8895290" y="1545360"/>
            <a:ext cx="2857500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20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动态巡防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1591201416" name="Text 30"/>
          <p:cNvSpPr/>
          <p:nvPr/>
        </p:nvSpPr>
        <p:spPr bwMode="auto">
          <a:xfrm>
            <a:off x="8895290" y="1831110"/>
            <a:ext cx="2849563" cy="412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组织巡逻队伍，定时巡查整个活动场地情况。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1430791894" name="Shape 31"/>
          <p:cNvSpPr/>
          <p:nvPr/>
        </p:nvSpPr>
        <p:spPr bwMode="auto">
          <a:xfrm>
            <a:off x="8752415" y="2373128"/>
            <a:ext cx="31750" cy="698500"/>
          </a:xfrm>
          <a:custGeom>
            <a:avLst/>
            <a:gdLst/>
            <a:ahLst/>
            <a:cxnLst/>
            <a:rect l="l" t="t" r="r" b="b"/>
            <a:pathLst>
              <a:path w="31750" h="698500" fill="norm" stroke="1" extrusionOk="0">
                <a:moveTo>
                  <a:pt x="0" y="0"/>
                </a:moveTo>
                <a:lnTo>
                  <a:pt x="31750" y="0"/>
                </a:lnTo>
                <a:lnTo>
                  <a:pt x="31750" y="698500"/>
                </a:lnTo>
                <a:lnTo>
                  <a:pt x="0" y="698500"/>
                </a:lnTo>
                <a:lnTo>
                  <a:pt x="0" y="0"/>
                </a:lnTo>
                <a:close/>
              </a:path>
            </a:pathLst>
          </a:custGeom>
          <a:solidFill>
            <a:srgbClr val="A42A28"/>
          </a:solidFill>
          <a:ln/>
        </p:spPr>
        <p:txBody>
          <a:bodyPr anchor="ctr"/>
          <a:p>
            <a:pPr algn="ctr">
              <a:defRPr/>
            </a:pPr>
            <a:endParaRPr sz="1200">
              <a:latin typeface="宋体"/>
              <a:cs typeface="宋体"/>
            </a:endParaRPr>
          </a:p>
        </p:txBody>
      </p:sp>
      <p:sp>
        <p:nvSpPr>
          <p:cNvPr id="1340612042" name="Text 32"/>
          <p:cNvSpPr/>
          <p:nvPr/>
        </p:nvSpPr>
        <p:spPr bwMode="auto">
          <a:xfrm>
            <a:off x="8895290" y="2339110"/>
            <a:ext cx="2857500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20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人流监测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750147662" name="Text 33"/>
          <p:cNvSpPr/>
          <p:nvPr/>
        </p:nvSpPr>
        <p:spPr bwMode="auto">
          <a:xfrm>
            <a:off x="8895290" y="2624860"/>
            <a:ext cx="2849563" cy="412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实时监测各区域人流密度，当发现人员过度聚集时，及时采取分流和疏导措施。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646960232" name="Shape 34"/>
          <p:cNvSpPr/>
          <p:nvPr/>
        </p:nvSpPr>
        <p:spPr bwMode="auto">
          <a:xfrm flipH="0" flipV="0">
            <a:off x="8543395" y="3208691"/>
            <a:ext cx="3331103" cy="3543206"/>
          </a:xfrm>
          <a:custGeom>
            <a:avLst/>
            <a:gdLst/>
            <a:ahLst/>
            <a:cxnLst/>
            <a:rect l="l" t="t" r="r" b="b"/>
            <a:pathLst>
              <a:path w="3331104" h="4053417" fill="norm" stroke="1" extrusionOk="0">
                <a:moveTo>
                  <a:pt x="127015" y="0"/>
                </a:moveTo>
                <a:lnTo>
                  <a:pt x="3204089" y="0"/>
                </a:lnTo>
                <a:cubicBezTo>
                  <a:pt x="3274238" y="0"/>
                  <a:pt x="3331104" y="56867"/>
                  <a:pt x="3331104" y="127015"/>
                </a:cubicBezTo>
                <a:lnTo>
                  <a:pt x="3331104" y="3926402"/>
                </a:lnTo>
                <a:cubicBezTo>
                  <a:pt x="3331104" y="3996550"/>
                  <a:pt x="3274238" y="4053417"/>
                  <a:pt x="3204089" y="4053417"/>
                </a:cubicBezTo>
                <a:lnTo>
                  <a:pt x="127015" y="4053417"/>
                </a:lnTo>
                <a:cubicBezTo>
                  <a:pt x="56867" y="4053417"/>
                  <a:pt x="0" y="3996550"/>
                  <a:pt x="0" y="3926402"/>
                </a:cubicBezTo>
                <a:lnTo>
                  <a:pt x="0" y="127015"/>
                </a:lnTo>
                <a:cubicBezTo>
                  <a:pt x="0" y="56914"/>
                  <a:pt x="56914" y="0"/>
                  <a:pt x="127015" y="0"/>
                </a:cubicBezTo>
                <a:close/>
              </a:path>
            </a:pathLst>
          </a:custGeom>
          <a:solidFill>
            <a:srgbClr val="4A676B">
              <a:alpha val="40000"/>
            </a:srgbClr>
          </a:solidFill>
          <a:ln w="8467">
            <a:solidFill>
              <a:srgbClr val="C8A876">
                <a:alpha val="30192"/>
              </a:srgbClr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48894004" name="Shape 35"/>
          <p:cNvSpPr/>
          <p:nvPr/>
        </p:nvSpPr>
        <p:spPr bwMode="auto">
          <a:xfrm>
            <a:off x="8736541" y="3281263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 fill="norm" stroke="1" extrusionOk="0">
                <a:moveTo>
                  <a:pt x="63501" y="0"/>
                </a:moveTo>
                <a:lnTo>
                  <a:pt x="317499" y="0"/>
                </a:lnTo>
                <a:cubicBezTo>
                  <a:pt x="352546" y="0"/>
                  <a:pt x="381000" y="28454"/>
                  <a:pt x="381000" y="63501"/>
                </a:cubicBezTo>
                <a:lnTo>
                  <a:pt x="381000" y="317499"/>
                </a:lnTo>
                <a:cubicBezTo>
                  <a:pt x="381000" y="352546"/>
                  <a:pt x="352546" y="381000"/>
                  <a:pt x="317499" y="381000"/>
                </a:cubicBezTo>
                <a:lnTo>
                  <a:pt x="63501" y="381000"/>
                </a:lnTo>
                <a:cubicBezTo>
                  <a:pt x="28454" y="381000"/>
                  <a:pt x="0" y="352546"/>
                  <a:pt x="0" y="317499"/>
                </a:cubicBezTo>
                <a:lnTo>
                  <a:pt x="0" y="63501"/>
                </a:lnTo>
                <a:cubicBezTo>
                  <a:pt x="0" y="28454"/>
                  <a:pt x="28454" y="0"/>
                  <a:pt x="63501" y="0"/>
                </a:cubicBezTo>
                <a:close/>
              </a:path>
            </a:pathLst>
          </a:custGeom>
          <a:solidFill>
            <a:srgbClr val="A42A28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928441446" name="Shape 36"/>
          <p:cNvSpPr/>
          <p:nvPr/>
        </p:nvSpPr>
        <p:spPr bwMode="auto">
          <a:xfrm>
            <a:off x="8831791" y="3376513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 fill="norm" stroke="1" extrusionOk="0">
                <a:moveTo>
                  <a:pt x="71438" y="20836"/>
                </a:moveTo>
                <a:lnTo>
                  <a:pt x="71438" y="35719"/>
                </a:lnTo>
                <a:lnTo>
                  <a:pt x="119063" y="35719"/>
                </a:lnTo>
                <a:lnTo>
                  <a:pt x="119063" y="20836"/>
                </a:lnTo>
                <a:cubicBezTo>
                  <a:pt x="119063" y="19199"/>
                  <a:pt x="117723" y="17859"/>
                  <a:pt x="116086" y="17859"/>
                </a:cubicBezTo>
                <a:lnTo>
                  <a:pt x="74414" y="17859"/>
                </a:lnTo>
                <a:cubicBezTo>
                  <a:pt x="72777" y="17859"/>
                  <a:pt x="71438" y="19199"/>
                  <a:pt x="71438" y="20836"/>
                </a:cubicBezTo>
                <a:close/>
                <a:moveTo>
                  <a:pt x="53578" y="23812"/>
                </a:moveTo>
                <a:lnTo>
                  <a:pt x="53578" y="20836"/>
                </a:lnTo>
                <a:cubicBezTo>
                  <a:pt x="53578" y="9339"/>
                  <a:pt x="62917" y="0"/>
                  <a:pt x="74414" y="0"/>
                </a:cubicBezTo>
                <a:lnTo>
                  <a:pt x="116086" y="0"/>
                </a:lnTo>
                <a:cubicBezTo>
                  <a:pt x="127583" y="0"/>
                  <a:pt x="136922" y="9339"/>
                  <a:pt x="136922" y="20836"/>
                </a:cubicBezTo>
                <a:lnTo>
                  <a:pt x="136922" y="178594"/>
                </a:lnTo>
                <a:lnTo>
                  <a:pt x="53578" y="178594"/>
                </a:lnTo>
                <a:lnTo>
                  <a:pt x="53578" y="23812"/>
                </a:lnTo>
                <a:close/>
                <a:moveTo>
                  <a:pt x="35719" y="65484"/>
                </a:moveTo>
                <a:lnTo>
                  <a:pt x="35719" y="178594"/>
                </a:lnTo>
                <a:lnTo>
                  <a:pt x="23812" y="178594"/>
                </a:lnTo>
                <a:cubicBezTo>
                  <a:pt x="10678" y="178594"/>
                  <a:pt x="0" y="167915"/>
                  <a:pt x="0" y="154781"/>
                </a:cubicBezTo>
                <a:lnTo>
                  <a:pt x="0" y="59531"/>
                </a:lnTo>
                <a:cubicBezTo>
                  <a:pt x="0" y="46397"/>
                  <a:pt x="10678" y="35719"/>
                  <a:pt x="23812" y="35719"/>
                </a:cubicBezTo>
                <a:lnTo>
                  <a:pt x="35719" y="35719"/>
                </a:lnTo>
                <a:lnTo>
                  <a:pt x="35719" y="65484"/>
                </a:lnTo>
                <a:close/>
                <a:moveTo>
                  <a:pt x="154781" y="178594"/>
                </a:moveTo>
                <a:lnTo>
                  <a:pt x="154781" y="35719"/>
                </a:lnTo>
                <a:lnTo>
                  <a:pt x="166688" y="35719"/>
                </a:lnTo>
                <a:cubicBezTo>
                  <a:pt x="179822" y="35719"/>
                  <a:pt x="190500" y="46397"/>
                  <a:pt x="190500" y="59531"/>
                </a:cubicBezTo>
                <a:lnTo>
                  <a:pt x="190500" y="154781"/>
                </a:lnTo>
                <a:cubicBezTo>
                  <a:pt x="190500" y="167915"/>
                  <a:pt x="179822" y="178594"/>
                  <a:pt x="166688" y="178594"/>
                </a:cubicBezTo>
                <a:lnTo>
                  <a:pt x="154781" y="178594"/>
                </a:lnTo>
                <a:close/>
                <a:moveTo>
                  <a:pt x="90785" y="77391"/>
                </a:moveTo>
                <a:cubicBezTo>
                  <a:pt x="87511" y="77391"/>
                  <a:pt x="84832" y="80070"/>
                  <a:pt x="84832" y="83344"/>
                </a:cubicBezTo>
                <a:lnTo>
                  <a:pt x="84832" y="96738"/>
                </a:lnTo>
                <a:lnTo>
                  <a:pt x="71438" y="96738"/>
                </a:lnTo>
                <a:cubicBezTo>
                  <a:pt x="68163" y="96738"/>
                  <a:pt x="65484" y="99417"/>
                  <a:pt x="65484" y="102691"/>
                </a:cubicBezTo>
                <a:lnTo>
                  <a:pt x="65484" y="111621"/>
                </a:lnTo>
                <a:cubicBezTo>
                  <a:pt x="65484" y="114895"/>
                  <a:pt x="68163" y="117574"/>
                  <a:pt x="71438" y="117574"/>
                </a:cubicBezTo>
                <a:lnTo>
                  <a:pt x="84832" y="117574"/>
                </a:lnTo>
                <a:lnTo>
                  <a:pt x="84832" y="130969"/>
                </a:lnTo>
                <a:cubicBezTo>
                  <a:pt x="84832" y="134243"/>
                  <a:pt x="87511" y="136922"/>
                  <a:pt x="90785" y="136922"/>
                </a:cubicBezTo>
                <a:lnTo>
                  <a:pt x="99715" y="136922"/>
                </a:lnTo>
                <a:cubicBezTo>
                  <a:pt x="102989" y="136922"/>
                  <a:pt x="105668" y="134243"/>
                  <a:pt x="105668" y="130969"/>
                </a:cubicBezTo>
                <a:lnTo>
                  <a:pt x="105668" y="117574"/>
                </a:lnTo>
                <a:lnTo>
                  <a:pt x="119063" y="117574"/>
                </a:lnTo>
                <a:cubicBezTo>
                  <a:pt x="122337" y="117574"/>
                  <a:pt x="125016" y="114895"/>
                  <a:pt x="125016" y="111621"/>
                </a:cubicBezTo>
                <a:lnTo>
                  <a:pt x="125016" y="102691"/>
                </a:lnTo>
                <a:cubicBezTo>
                  <a:pt x="125016" y="99417"/>
                  <a:pt x="122337" y="96738"/>
                  <a:pt x="119063" y="96738"/>
                </a:cubicBezTo>
                <a:lnTo>
                  <a:pt x="105668" y="96738"/>
                </a:lnTo>
                <a:lnTo>
                  <a:pt x="105668" y="83344"/>
                </a:lnTo>
                <a:cubicBezTo>
                  <a:pt x="105668" y="80070"/>
                  <a:pt x="102989" y="77391"/>
                  <a:pt x="99715" y="77391"/>
                </a:cubicBezTo>
                <a:lnTo>
                  <a:pt x="90785" y="77391"/>
                </a:lnTo>
                <a:close/>
              </a:path>
            </a:pathLst>
          </a:custGeom>
          <a:solidFill>
            <a:srgbClr val="EAE3D9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401659883" name="Text 37"/>
          <p:cNvSpPr/>
          <p:nvPr/>
        </p:nvSpPr>
        <p:spPr bwMode="auto">
          <a:xfrm>
            <a:off x="9212791" y="3344763"/>
            <a:ext cx="200025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  <a:defRPr/>
            </a:pPr>
            <a:r>
              <a:rPr lang="en-US" sz="1500" b="1">
                <a:solidFill>
                  <a:srgbClr val="EAE3D9"/>
                </a:solidFill>
                <a:latin typeface="宋体"/>
                <a:ea typeface="宋体"/>
                <a:cs typeface="宋体"/>
              </a:rPr>
              <a:t>第三重防线：应急准备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922144077" name="Shape 38"/>
          <p:cNvSpPr/>
          <p:nvPr/>
        </p:nvSpPr>
        <p:spPr bwMode="auto">
          <a:xfrm>
            <a:off x="8739187" y="3823659"/>
            <a:ext cx="2934228" cy="862542"/>
          </a:xfrm>
          <a:custGeom>
            <a:avLst/>
            <a:gdLst/>
            <a:ahLst/>
            <a:cxnLst/>
            <a:rect l="l" t="t" r="r" b="b"/>
            <a:pathLst>
              <a:path w="2934229" h="862542" fill="norm" stroke="1" extrusionOk="0">
                <a:moveTo>
                  <a:pt x="95250" y="0"/>
                </a:moveTo>
                <a:lnTo>
                  <a:pt x="2838979" y="0"/>
                </a:lnTo>
                <a:cubicBezTo>
                  <a:pt x="2891584" y="0"/>
                  <a:pt x="2934229" y="42645"/>
                  <a:pt x="2934229" y="95250"/>
                </a:cubicBezTo>
                <a:lnTo>
                  <a:pt x="2934229" y="767291"/>
                </a:lnTo>
                <a:cubicBezTo>
                  <a:pt x="2934229" y="819897"/>
                  <a:pt x="2891584" y="862542"/>
                  <a:pt x="2838979" y="862542"/>
                </a:cubicBezTo>
                <a:lnTo>
                  <a:pt x="95250" y="862542"/>
                </a:lnTo>
                <a:cubicBezTo>
                  <a:pt x="42680" y="862542"/>
                  <a:pt x="0" y="819861"/>
                  <a:pt x="0" y="767291"/>
                </a:cubicBezTo>
                <a:lnTo>
                  <a:pt x="0" y="95250"/>
                </a:lnTo>
                <a:cubicBezTo>
                  <a:pt x="0" y="42680"/>
                  <a:pt x="42680" y="0"/>
                  <a:pt x="95250" y="0"/>
                </a:cubicBezTo>
                <a:close/>
              </a:path>
            </a:pathLst>
          </a:custGeom>
          <a:solidFill>
            <a:srgbClr val="BFBFBF">
              <a:alpha val="15000"/>
            </a:srgbClr>
          </a:solidFill>
          <a:ln w="8467">
            <a:solidFill>
              <a:srgbClr val="C8A876">
                <a:alpha val="20000"/>
              </a:srgbClr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609515876" name="Text 39"/>
          <p:cNvSpPr/>
          <p:nvPr/>
        </p:nvSpPr>
        <p:spPr bwMode="auto">
          <a:xfrm>
            <a:off x="8837083" y="3921549"/>
            <a:ext cx="280193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20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医疗救护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883464855" name="Text 40"/>
          <p:cNvSpPr/>
          <p:nvPr/>
        </p:nvSpPr>
        <p:spPr bwMode="auto">
          <a:xfrm>
            <a:off x="8837083" y="4175549"/>
            <a:ext cx="2801938" cy="412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配备专业医疗人员和急救设备，准备常用药品和急救物资。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519003595" name="Shape 41"/>
          <p:cNvSpPr/>
          <p:nvPr/>
        </p:nvSpPr>
        <p:spPr bwMode="auto">
          <a:xfrm>
            <a:off x="8739186" y="4820764"/>
            <a:ext cx="2934228" cy="862542"/>
          </a:xfrm>
          <a:custGeom>
            <a:avLst/>
            <a:gdLst/>
            <a:ahLst/>
            <a:cxnLst/>
            <a:rect l="l" t="t" r="r" b="b"/>
            <a:pathLst>
              <a:path w="2934229" h="862542" fill="norm" stroke="1" extrusionOk="0">
                <a:moveTo>
                  <a:pt x="95250" y="0"/>
                </a:moveTo>
                <a:lnTo>
                  <a:pt x="2838979" y="0"/>
                </a:lnTo>
                <a:cubicBezTo>
                  <a:pt x="2891584" y="0"/>
                  <a:pt x="2934229" y="42645"/>
                  <a:pt x="2934229" y="95250"/>
                </a:cubicBezTo>
                <a:lnTo>
                  <a:pt x="2934229" y="767291"/>
                </a:lnTo>
                <a:cubicBezTo>
                  <a:pt x="2934229" y="819897"/>
                  <a:pt x="2891584" y="862542"/>
                  <a:pt x="2838979" y="862542"/>
                </a:cubicBezTo>
                <a:lnTo>
                  <a:pt x="95250" y="862542"/>
                </a:lnTo>
                <a:cubicBezTo>
                  <a:pt x="42680" y="862542"/>
                  <a:pt x="0" y="819861"/>
                  <a:pt x="0" y="767291"/>
                </a:cubicBezTo>
                <a:lnTo>
                  <a:pt x="0" y="95250"/>
                </a:lnTo>
                <a:cubicBezTo>
                  <a:pt x="0" y="42680"/>
                  <a:pt x="42680" y="0"/>
                  <a:pt x="95250" y="0"/>
                </a:cubicBezTo>
                <a:close/>
              </a:path>
            </a:pathLst>
          </a:custGeom>
          <a:solidFill>
            <a:srgbClr val="BFBFBF">
              <a:alpha val="15000"/>
            </a:srgbClr>
          </a:solidFill>
          <a:ln w="8467">
            <a:solidFill>
              <a:srgbClr val="C8A876">
                <a:alpha val="20000"/>
              </a:srgbClr>
            </a:solidFill>
            <a:prstDash val="solid"/>
          </a:ln>
        </p:spPr>
        <p:txBody>
          <a:bodyPr anchor="ctr"/>
          <a:p>
            <a:pPr algn="ctr">
              <a:defRPr/>
            </a:pPr>
            <a:endParaRPr sz="1200">
              <a:latin typeface="宋体"/>
              <a:cs typeface="宋体"/>
            </a:endParaRPr>
          </a:p>
        </p:txBody>
      </p:sp>
      <p:sp>
        <p:nvSpPr>
          <p:cNvPr id="1812269354" name="Text 42"/>
          <p:cNvSpPr/>
          <p:nvPr/>
        </p:nvSpPr>
        <p:spPr bwMode="auto">
          <a:xfrm>
            <a:off x="8837082" y="4918655"/>
            <a:ext cx="280193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20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消防设备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1522136002" name="Text 43"/>
          <p:cNvSpPr/>
          <p:nvPr/>
        </p:nvSpPr>
        <p:spPr bwMode="auto">
          <a:xfrm>
            <a:off x="8837082" y="5172655"/>
            <a:ext cx="2801938" cy="412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增配移动灭火器，确保重点区域消防设备触手可及。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940235855" name="Shape 44"/>
          <p:cNvSpPr/>
          <p:nvPr/>
        </p:nvSpPr>
        <p:spPr bwMode="auto">
          <a:xfrm>
            <a:off x="8739187" y="5810105"/>
            <a:ext cx="2934228" cy="862542"/>
          </a:xfrm>
          <a:custGeom>
            <a:avLst/>
            <a:gdLst/>
            <a:ahLst/>
            <a:cxnLst/>
            <a:rect l="l" t="t" r="r" b="b"/>
            <a:pathLst>
              <a:path w="2934229" h="862542" fill="norm" stroke="1" extrusionOk="0">
                <a:moveTo>
                  <a:pt x="95250" y="0"/>
                </a:moveTo>
                <a:lnTo>
                  <a:pt x="2838979" y="0"/>
                </a:lnTo>
                <a:cubicBezTo>
                  <a:pt x="2891584" y="0"/>
                  <a:pt x="2934229" y="42645"/>
                  <a:pt x="2934229" y="95250"/>
                </a:cubicBezTo>
                <a:lnTo>
                  <a:pt x="2934229" y="767291"/>
                </a:lnTo>
                <a:cubicBezTo>
                  <a:pt x="2934229" y="819897"/>
                  <a:pt x="2891584" y="862542"/>
                  <a:pt x="2838979" y="862542"/>
                </a:cubicBezTo>
                <a:lnTo>
                  <a:pt x="95250" y="862542"/>
                </a:lnTo>
                <a:cubicBezTo>
                  <a:pt x="42680" y="862542"/>
                  <a:pt x="0" y="819861"/>
                  <a:pt x="0" y="767291"/>
                </a:cubicBezTo>
                <a:lnTo>
                  <a:pt x="0" y="95250"/>
                </a:lnTo>
                <a:cubicBezTo>
                  <a:pt x="0" y="42680"/>
                  <a:pt x="42680" y="0"/>
                  <a:pt x="95250" y="0"/>
                </a:cubicBezTo>
                <a:close/>
              </a:path>
            </a:pathLst>
          </a:custGeom>
          <a:solidFill>
            <a:srgbClr val="BFBFBF">
              <a:alpha val="15000"/>
            </a:srgbClr>
          </a:solidFill>
          <a:ln w="8467">
            <a:solidFill>
              <a:srgbClr val="C8A876">
                <a:alpha val="20000"/>
              </a:srgbClr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862243816" name="Text 45"/>
          <p:cNvSpPr/>
          <p:nvPr/>
        </p:nvSpPr>
        <p:spPr bwMode="auto">
          <a:xfrm>
            <a:off x="8837082" y="5915761"/>
            <a:ext cx="280193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20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通讯保障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1783840227" name="Text 46"/>
          <p:cNvSpPr/>
          <p:nvPr/>
        </p:nvSpPr>
        <p:spPr bwMode="auto">
          <a:xfrm>
            <a:off x="8837082" y="6169762"/>
            <a:ext cx="2801938" cy="412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确保应急通讯设备畅通，建立前后方指挥部联系机制。</a:t>
            </a:r>
            <a:endParaRPr sz="1200">
              <a:latin typeface="宋体"/>
              <a:cs typeface="宋体"/>
            </a:endParaRPr>
          </a:p>
        </p:txBody>
      </p:sp>
      <p:pic>
        <p:nvPicPr>
          <p:cNvPr id="1881407598" name=""/>
          <p:cNvPicPr>
            <a:picLocks noChangeAspect="1"/>
          </p:cNvPicPr>
          <p:nvPr/>
        </p:nvPicPr>
        <p:blipFill rotWithShape="1">
          <a:blip r:embed="rId3"/>
          <a:srcRect l="0" t="0" r="0" b="38651"/>
          <a:stretch/>
        </p:blipFill>
        <p:spPr bwMode="auto">
          <a:xfrm flipH="0" flipV="0">
            <a:off x="5713" y="5914479"/>
            <a:ext cx="1574361" cy="9435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Slide 24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4328537" name="Shape 0"/>
          <p:cNvSpPr/>
          <p:nvPr/>
        </p:nvSpPr>
        <p:spPr bwMode="auto">
          <a:xfrm flipH="0" flipV="0">
            <a:off x="435034" y="455612"/>
            <a:ext cx="396487" cy="396487"/>
          </a:xfrm>
          <a:custGeom>
            <a:avLst/>
            <a:gdLst/>
            <a:ahLst/>
            <a:cxnLst/>
            <a:rect l="l" t="t" r="r" b="b"/>
            <a:pathLst>
              <a:path w="396488" h="396488" fill="norm" stroke="1" extrusionOk="0">
                <a:moveTo>
                  <a:pt x="198244" y="0"/>
                </a:moveTo>
                <a:lnTo>
                  <a:pt x="198244" y="0"/>
                </a:lnTo>
                <a:cubicBezTo>
                  <a:pt x="307658" y="0"/>
                  <a:pt x="396488" y="88830"/>
                  <a:pt x="396488" y="198244"/>
                </a:cubicBezTo>
                <a:lnTo>
                  <a:pt x="396488" y="198244"/>
                </a:lnTo>
                <a:cubicBezTo>
                  <a:pt x="396488" y="307658"/>
                  <a:pt x="307658" y="396488"/>
                  <a:pt x="198244" y="396488"/>
                </a:cubicBezTo>
                <a:lnTo>
                  <a:pt x="198244" y="396488"/>
                </a:lnTo>
                <a:cubicBezTo>
                  <a:pt x="88830" y="396488"/>
                  <a:pt x="0" y="307658"/>
                  <a:pt x="0" y="198244"/>
                </a:cubicBezTo>
                <a:lnTo>
                  <a:pt x="0" y="198244"/>
                </a:lnTo>
                <a:cubicBezTo>
                  <a:pt x="0" y="88830"/>
                  <a:pt x="88830" y="0"/>
                  <a:pt x="198244" y="0"/>
                </a:cubicBezTo>
                <a:close/>
              </a:path>
            </a:pathLst>
          </a:custGeom>
          <a:solidFill>
            <a:srgbClr val="A42A28"/>
          </a:solidFill>
          <a:ln/>
        </p:spPr>
      </p:sp>
      <p:sp>
        <p:nvSpPr>
          <p:cNvPr id="1872364737" name="Shape 1"/>
          <p:cNvSpPr/>
          <p:nvPr/>
        </p:nvSpPr>
        <p:spPr bwMode="auto">
          <a:xfrm flipH="0" flipV="0">
            <a:off x="529763" y="548278"/>
            <a:ext cx="211155" cy="211155"/>
          </a:xfrm>
          <a:custGeom>
            <a:avLst/>
            <a:gdLst/>
            <a:ahLst/>
            <a:cxnLst/>
            <a:rect l="l" t="t" r="r" b="b"/>
            <a:pathLst>
              <a:path w="165203" h="165203" fill="norm" stroke="1" extrusionOk="0">
                <a:moveTo>
                  <a:pt x="82602" y="0"/>
                </a:moveTo>
                <a:cubicBezTo>
                  <a:pt x="87345" y="0"/>
                  <a:pt x="91701" y="2614"/>
                  <a:pt x="93959" y="6776"/>
                </a:cubicBezTo>
                <a:lnTo>
                  <a:pt x="163654" y="135841"/>
                </a:lnTo>
                <a:cubicBezTo>
                  <a:pt x="165816" y="139842"/>
                  <a:pt x="165720" y="144682"/>
                  <a:pt x="163396" y="148586"/>
                </a:cubicBezTo>
                <a:cubicBezTo>
                  <a:pt x="161073" y="152490"/>
                  <a:pt x="156846" y="154878"/>
                  <a:pt x="152297" y="154878"/>
                </a:cubicBezTo>
                <a:lnTo>
                  <a:pt x="12907" y="154878"/>
                </a:lnTo>
                <a:cubicBezTo>
                  <a:pt x="8357" y="154878"/>
                  <a:pt x="4162" y="152490"/>
                  <a:pt x="1807" y="148586"/>
                </a:cubicBezTo>
                <a:cubicBezTo>
                  <a:pt x="-549" y="144682"/>
                  <a:pt x="-613" y="139842"/>
                  <a:pt x="1549" y="135841"/>
                </a:cubicBezTo>
                <a:lnTo>
                  <a:pt x="71244" y="6776"/>
                </a:lnTo>
                <a:cubicBezTo>
                  <a:pt x="73503" y="2614"/>
                  <a:pt x="77858" y="0"/>
                  <a:pt x="82602" y="0"/>
                </a:cubicBezTo>
                <a:close/>
                <a:moveTo>
                  <a:pt x="82602" y="54207"/>
                </a:moveTo>
                <a:cubicBezTo>
                  <a:pt x="78310" y="54207"/>
                  <a:pt x="74858" y="57660"/>
                  <a:pt x="74858" y="61951"/>
                </a:cubicBezTo>
                <a:lnTo>
                  <a:pt x="74858" y="98089"/>
                </a:lnTo>
                <a:cubicBezTo>
                  <a:pt x="74858" y="102381"/>
                  <a:pt x="78310" y="105833"/>
                  <a:pt x="82602" y="105833"/>
                </a:cubicBezTo>
                <a:cubicBezTo>
                  <a:pt x="86893" y="105833"/>
                  <a:pt x="90346" y="102381"/>
                  <a:pt x="90346" y="98089"/>
                </a:cubicBezTo>
                <a:lnTo>
                  <a:pt x="90346" y="61951"/>
                </a:lnTo>
                <a:cubicBezTo>
                  <a:pt x="90346" y="57660"/>
                  <a:pt x="86893" y="54207"/>
                  <a:pt x="82602" y="54207"/>
                </a:cubicBezTo>
                <a:close/>
                <a:moveTo>
                  <a:pt x="91217" y="123902"/>
                </a:moveTo>
                <a:cubicBezTo>
                  <a:pt x="91413" y="120705"/>
                  <a:pt x="89818" y="117662"/>
                  <a:pt x="87077" y="116004"/>
                </a:cubicBezTo>
                <a:cubicBezTo>
                  <a:pt x="84335" y="114346"/>
                  <a:pt x="80900" y="114346"/>
                  <a:pt x="78159" y="116004"/>
                </a:cubicBezTo>
                <a:cubicBezTo>
                  <a:pt x="75418" y="117662"/>
                  <a:pt x="73823" y="120705"/>
                  <a:pt x="74019" y="123902"/>
                </a:cubicBezTo>
                <a:cubicBezTo>
                  <a:pt x="73823" y="127100"/>
                  <a:pt x="75418" y="130143"/>
                  <a:pt x="78159" y="131801"/>
                </a:cubicBezTo>
                <a:cubicBezTo>
                  <a:pt x="80900" y="133459"/>
                  <a:pt x="84335" y="133459"/>
                  <a:pt x="87077" y="131801"/>
                </a:cubicBezTo>
                <a:cubicBezTo>
                  <a:pt x="89818" y="130143"/>
                  <a:pt x="91413" y="127100"/>
                  <a:pt x="91217" y="123902"/>
                </a:cubicBezTo>
                <a:close/>
              </a:path>
            </a:pathLst>
          </a:custGeom>
          <a:solidFill>
            <a:srgbClr val="EAE3D9"/>
          </a:solidFill>
          <a:ln/>
        </p:spPr>
      </p:sp>
      <p:sp>
        <p:nvSpPr>
          <p:cNvPr id="1492084808" name="Text 2"/>
          <p:cNvSpPr/>
          <p:nvPr/>
        </p:nvSpPr>
        <p:spPr bwMode="auto">
          <a:xfrm>
            <a:off x="961110" y="330406"/>
            <a:ext cx="2742374" cy="1982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100" spc="52">
                <a:solidFill>
                  <a:srgbClr val="C8A876"/>
                </a:solidFill>
                <a:latin typeface="MiSans"/>
                <a:ea typeface="MiSans"/>
                <a:cs typeface="MiSans"/>
              </a:rPr>
              <a:t>EMERGENCY PLAN</a:t>
            </a:r>
            <a:endParaRPr sz="1100"/>
          </a:p>
        </p:txBody>
      </p:sp>
      <p:sp>
        <p:nvSpPr>
          <p:cNvPr id="96961760" name="Text 3"/>
          <p:cNvSpPr/>
          <p:nvPr/>
        </p:nvSpPr>
        <p:spPr bwMode="auto">
          <a:xfrm>
            <a:off x="961110" y="562667"/>
            <a:ext cx="2824976" cy="3304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  <a:defRPr/>
            </a:pPr>
            <a:r>
              <a:rPr lang="en-US" sz="2200" b="1">
                <a:solidFill>
                  <a:srgbClr val="EAE3D9"/>
                </a:solidFill>
                <a:latin typeface="思源宋体"/>
                <a:ea typeface="思源宋体"/>
                <a:cs typeface="思源宋体"/>
              </a:rPr>
              <a:t>应急预案的完整流程</a:t>
            </a:r>
            <a:endParaRPr sz="2200"/>
          </a:p>
        </p:txBody>
      </p:sp>
      <p:sp>
        <p:nvSpPr>
          <p:cNvPr id="1679136770" name="Shape 5"/>
          <p:cNvSpPr/>
          <p:nvPr/>
        </p:nvSpPr>
        <p:spPr bwMode="auto">
          <a:xfrm>
            <a:off x="333158" y="1011362"/>
            <a:ext cx="2756141" cy="4242970"/>
          </a:xfrm>
          <a:custGeom>
            <a:avLst/>
            <a:gdLst/>
            <a:ahLst/>
            <a:cxnLst/>
            <a:rect l="l" t="t" r="r" b="b"/>
            <a:pathLst>
              <a:path w="2756141" h="4242970" fill="norm" stroke="1" extrusionOk="0">
                <a:moveTo>
                  <a:pt x="132157" y="0"/>
                </a:moveTo>
                <a:lnTo>
                  <a:pt x="2623984" y="0"/>
                </a:lnTo>
                <a:cubicBezTo>
                  <a:pt x="2696972" y="0"/>
                  <a:pt x="2756141" y="59169"/>
                  <a:pt x="2756141" y="132157"/>
                </a:cubicBezTo>
                <a:lnTo>
                  <a:pt x="2756141" y="4110813"/>
                </a:lnTo>
                <a:cubicBezTo>
                  <a:pt x="2756141" y="4183802"/>
                  <a:pt x="2696972" y="4242970"/>
                  <a:pt x="2623984" y="4242970"/>
                </a:cubicBezTo>
                <a:lnTo>
                  <a:pt x="132157" y="4242970"/>
                </a:lnTo>
                <a:cubicBezTo>
                  <a:pt x="59169" y="4242970"/>
                  <a:pt x="0" y="4183802"/>
                  <a:pt x="0" y="4110813"/>
                </a:cubicBezTo>
                <a:lnTo>
                  <a:pt x="0" y="132157"/>
                </a:lnTo>
                <a:cubicBezTo>
                  <a:pt x="0" y="59218"/>
                  <a:pt x="59218" y="0"/>
                  <a:pt x="132157" y="0"/>
                </a:cubicBezTo>
                <a:close/>
              </a:path>
            </a:pathLst>
          </a:custGeom>
          <a:solidFill>
            <a:srgbClr val="4A676B">
              <a:alpha val="40000"/>
            </a:srgbClr>
          </a:solidFill>
          <a:ln w="8467">
            <a:solidFill>
              <a:srgbClr val="C8A876">
                <a:alpha val="30192"/>
              </a:srgbClr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26098356" name="Shape 6"/>
          <p:cNvSpPr/>
          <p:nvPr/>
        </p:nvSpPr>
        <p:spPr bwMode="auto">
          <a:xfrm>
            <a:off x="501116" y="1179313"/>
            <a:ext cx="330407" cy="330407"/>
          </a:xfrm>
          <a:custGeom>
            <a:avLst/>
            <a:gdLst/>
            <a:ahLst/>
            <a:cxnLst/>
            <a:rect l="l" t="t" r="r" b="b"/>
            <a:pathLst>
              <a:path w="330407" h="330407" fill="norm" stroke="1" extrusionOk="0">
                <a:moveTo>
                  <a:pt x="99122" y="0"/>
                </a:moveTo>
                <a:lnTo>
                  <a:pt x="231285" y="0"/>
                </a:lnTo>
                <a:cubicBezTo>
                  <a:pt x="285991" y="0"/>
                  <a:pt x="330407" y="44415"/>
                  <a:pt x="330407" y="99122"/>
                </a:cubicBezTo>
                <a:lnTo>
                  <a:pt x="330407" y="231285"/>
                </a:lnTo>
                <a:cubicBezTo>
                  <a:pt x="330407" y="286028"/>
                  <a:pt x="286028" y="330407"/>
                  <a:pt x="231285" y="330407"/>
                </a:cubicBezTo>
                <a:lnTo>
                  <a:pt x="99122" y="330407"/>
                </a:lnTo>
                <a:cubicBezTo>
                  <a:pt x="44415" y="330407"/>
                  <a:pt x="0" y="285991"/>
                  <a:pt x="0" y="231285"/>
                </a:cubicBezTo>
                <a:lnTo>
                  <a:pt x="0" y="99122"/>
                </a:lnTo>
                <a:cubicBezTo>
                  <a:pt x="0" y="44415"/>
                  <a:pt x="44415" y="0"/>
                  <a:pt x="99122" y="0"/>
                </a:cubicBezTo>
                <a:close/>
              </a:path>
            </a:pathLst>
          </a:custGeom>
          <a:solidFill>
            <a:srgbClr val="A42A28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058612393" name="Shape 7"/>
          <p:cNvSpPr/>
          <p:nvPr/>
        </p:nvSpPr>
        <p:spPr bwMode="auto">
          <a:xfrm>
            <a:off x="594042" y="1270175"/>
            <a:ext cx="148683" cy="148683"/>
          </a:xfrm>
          <a:custGeom>
            <a:avLst/>
            <a:gdLst/>
            <a:ahLst/>
            <a:cxnLst/>
            <a:rect l="l" t="t" r="r" b="b"/>
            <a:pathLst>
              <a:path w="148683" h="148683" fill="norm" stroke="1" extrusionOk="0">
                <a:moveTo>
                  <a:pt x="74341" y="148683"/>
                </a:moveTo>
                <a:cubicBezTo>
                  <a:pt x="115372" y="148683"/>
                  <a:pt x="148683" y="115372"/>
                  <a:pt x="148683" y="74341"/>
                </a:cubicBezTo>
                <a:cubicBezTo>
                  <a:pt x="148683" y="33311"/>
                  <a:pt x="115372" y="0"/>
                  <a:pt x="74341" y="0"/>
                </a:cubicBezTo>
                <a:cubicBezTo>
                  <a:pt x="33311" y="0"/>
                  <a:pt x="0" y="33311"/>
                  <a:pt x="0" y="74341"/>
                </a:cubicBezTo>
                <a:cubicBezTo>
                  <a:pt x="0" y="115372"/>
                  <a:pt x="33311" y="148683"/>
                  <a:pt x="74341" y="148683"/>
                </a:cubicBezTo>
                <a:close/>
                <a:moveTo>
                  <a:pt x="74341" y="39494"/>
                </a:moveTo>
                <a:cubicBezTo>
                  <a:pt x="78204" y="39494"/>
                  <a:pt x="81311" y="42601"/>
                  <a:pt x="81311" y="46463"/>
                </a:cubicBezTo>
                <a:lnTo>
                  <a:pt x="81311" y="78988"/>
                </a:lnTo>
                <a:cubicBezTo>
                  <a:pt x="81311" y="82850"/>
                  <a:pt x="78204" y="85957"/>
                  <a:pt x="74341" y="85957"/>
                </a:cubicBezTo>
                <a:cubicBezTo>
                  <a:pt x="70479" y="85957"/>
                  <a:pt x="67372" y="82850"/>
                  <a:pt x="67372" y="78988"/>
                </a:cubicBezTo>
                <a:lnTo>
                  <a:pt x="67372" y="46463"/>
                </a:lnTo>
                <a:cubicBezTo>
                  <a:pt x="67372" y="42601"/>
                  <a:pt x="70479" y="39494"/>
                  <a:pt x="74341" y="39494"/>
                </a:cubicBezTo>
                <a:close/>
                <a:moveTo>
                  <a:pt x="66588" y="102220"/>
                </a:moveTo>
                <a:cubicBezTo>
                  <a:pt x="66412" y="99341"/>
                  <a:pt x="67847" y="96603"/>
                  <a:pt x="70314" y="95111"/>
                </a:cubicBezTo>
                <a:cubicBezTo>
                  <a:pt x="72781" y="93619"/>
                  <a:pt x="75873" y="93619"/>
                  <a:pt x="78340" y="95111"/>
                </a:cubicBezTo>
                <a:cubicBezTo>
                  <a:pt x="80807" y="96603"/>
                  <a:pt x="82242" y="99341"/>
                  <a:pt x="82066" y="102220"/>
                </a:cubicBezTo>
                <a:cubicBezTo>
                  <a:pt x="82242" y="105098"/>
                  <a:pt x="80807" y="107836"/>
                  <a:pt x="78340" y="109328"/>
                </a:cubicBezTo>
                <a:cubicBezTo>
                  <a:pt x="75873" y="110820"/>
                  <a:pt x="72781" y="110820"/>
                  <a:pt x="70314" y="109328"/>
                </a:cubicBezTo>
                <a:cubicBezTo>
                  <a:pt x="67847" y="107836"/>
                  <a:pt x="66412" y="105098"/>
                  <a:pt x="66588" y="102220"/>
                </a:cubicBezTo>
                <a:close/>
              </a:path>
            </a:pathLst>
          </a:custGeom>
          <a:solidFill>
            <a:srgbClr val="EAE3D9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668330086" name="Text 8"/>
          <p:cNvSpPr/>
          <p:nvPr/>
        </p:nvSpPr>
        <p:spPr bwMode="auto">
          <a:xfrm>
            <a:off x="930645" y="1228874"/>
            <a:ext cx="743415" cy="2312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300" b="1">
                <a:solidFill>
                  <a:srgbClr val="EAE3D9"/>
                </a:solidFill>
                <a:latin typeface="宋体"/>
                <a:ea typeface="宋体"/>
                <a:cs typeface="宋体"/>
              </a:rPr>
              <a:t>风险识别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935929156" name="Shape 9"/>
          <p:cNvSpPr/>
          <p:nvPr/>
        </p:nvSpPr>
        <p:spPr bwMode="auto">
          <a:xfrm>
            <a:off x="517636" y="1710722"/>
            <a:ext cx="33041" cy="553431"/>
          </a:xfrm>
          <a:custGeom>
            <a:avLst/>
            <a:gdLst/>
            <a:ahLst/>
            <a:cxnLst/>
            <a:rect l="l" t="t" r="r" b="b"/>
            <a:pathLst>
              <a:path w="33041" h="553431" fill="norm" stroke="1" extrusionOk="0">
                <a:moveTo>
                  <a:pt x="0" y="0"/>
                </a:moveTo>
                <a:lnTo>
                  <a:pt x="33041" y="0"/>
                </a:lnTo>
                <a:lnTo>
                  <a:pt x="33041" y="553431"/>
                </a:lnTo>
                <a:lnTo>
                  <a:pt x="0" y="553431"/>
                </a:lnTo>
                <a:lnTo>
                  <a:pt x="0" y="0"/>
                </a:lnTo>
                <a:close/>
              </a:path>
            </a:pathLst>
          </a:custGeom>
          <a:solidFill>
            <a:srgbClr val="C8A876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401240391" name="Shape 10"/>
          <p:cNvSpPr/>
          <p:nvPr/>
        </p:nvSpPr>
        <p:spPr bwMode="auto">
          <a:xfrm>
            <a:off x="657027" y="1750068"/>
            <a:ext cx="101187" cy="115641"/>
          </a:xfrm>
          <a:custGeom>
            <a:avLst/>
            <a:gdLst/>
            <a:ahLst/>
            <a:cxnLst/>
            <a:rect l="l" t="t" r="r" b="b"/>
            <a:pathLst>
              <a:path w="101187" h="115642" fill="norm" stroke="1" extrusionOk="0">
                <a:moveTo>
                  <a:pt x="36251" y="-5963"/>
                </a:moveTo>
                <a:cubicBezTo>
                  <a:pt x="38352" y="-7725"/>
                  <a:pt x="41446" y="-7657"/>
                  <a:pt x="43456" y="-5760"/>
                </a:cubicBezTo>
                <a:cubicBezTo>
                  <a:pt x="46234" y="-3140"/>
                  <a:pt x="48719" y="-248"/>
                  <a:pt x="51113" y="2688"/>
                </a:cubicBezTo>
                <a:cubicBezTo>
                  <a:pt x="54162" y="6415"/>
                  <a:pt x="57821" y="11338"/>
                  <a:pt x="61345" y="17188"/>
                </a:cubicBezTo>
                <a:cubicBezTo>
                  <a:pt x="62519" y="15652"/>
                  <a:pt x="63603" y="14297"/>
                  <a:pt x="64552" y="13145"/>
                </a:cubicBezTo>
                <a:cubicBezTo>
                  <a:pt x="64800" y="12852"/>
                  <a:pt x="65049" y="12535"/>
                  <a:pt x="65297" y="12219"/>
                </a:cubicBezTo>
                <a:cubicBezTo>
                  <a:pt x="67082" y="10006"/>
                  <a:pt x="69295" y="7228"/>
                  <a:pt x="72254" y="7228"/>
                </a:cubicBezTo>
                <a:cubicBezTo>
                  <a:pt x="75280" y="7228"/>
                  <a:pt x="77404" y="9915"/>
                  <a:pt x="79210" y="12219"/>
                </a:cubicBezTo>
                <a:cubicBezTo>
                  <a:pt x="79504" y="12603"/>
                  <a:pt x="79798" y="12965"/>
                  <a:pt x="80091" y="13303"/>
                </a:cubicBezTo>
                <a:cubicBezTo>
                  <a:pt x="82418" y="16104"/>
                  <a:pt x="85512" y="20147"/>
                  <a:pt x="88606" y="25139"/>
                </a:cubicBezTo>
                <a:cubicBezTo>
                  <a:pt x="94750" y="35054"/>
                  <a:pt x="101164" y="49171"/>
                  <a:pt x="101164" y="65026"/>
                </a:cubicBezTo>
                <a:cubicBezTo>
                  <a:pt x="101164" y="92966"/>
                  <a:pt x="78510" y="115620"/>
                  <a:pt x="50571" y="115620"/>
                </a:cubicBezTo>
                <a:cubicBezTo>
                  <a:pt x="22632" y="115620"/>
                  <a:pt x="0" y="92988"/>
                  <a:pt x="0" y="65049"/>
                </a:cubicBezTo>
                <a:cubicBezTo>
                  <a:pt x="0" y="44473"/>
                  <a:pt x="9283" y="26652"/>
                  <a:pt x="18182" y="14229"/>
                </a:cubicBezTo>
                <a:cubicBezTo>
                  <a:pt x="22677" y="7973"/>
                  <a:pt x="27149" y="2959"/>
                  <a:pt x="30514" y="-474"/>
                </a:cubicBezTo>
                <a:cubicBezTo>
                  <a:pt x="32366" y="-2372"/>
                  <a:pt x="34241" y="-4246"/>
                  <a:pt x="36274" y="-5940"/>
                </a:cubicBezTo>
                <a:close/>
                <a:moveTo>
                  <a:pt x="50977" y="93959"/>
                </a:moveTo>
                <a:cubicBezTo>
                  <a:pt x="56692" y="93959"/>
                  <a:pt x="61751" y="92378"/>
                  <a:pt x="66517" y="89216"/>
                </a:cubicBezTo>
                <a:cubicBezTo>
                  <a:pt x="76026" y="82576"/>
                  <a:pt x="78578" y="69295"/>
                  <a:pt x="72864" y="58860"/>
                </a:cubicBezTo>
                <a:cubicBezTo>
                  <a:pt x="71847" y="56827"/>
                  <a:pt x="69250" y="56692"/>
                  <a:pt x="67782" y="58408"/>
                </a:cubicBezTo>
                <a:lnTo>
                  <a:pt x="62090" y="65026"/>
                </a:lnTo>
                <a:cubicBezTo>
                  <a:pt x="60599" y="66743"/>
                  <a:pt x="57911" y="66698"/>
                  <a:pt x="56511" y="64913"/>
                </a:cubicBezTo>
                <a:cubicBezTo>
                  <a:pt x="52604" y="59922"/>
                  <a:pt x="45421" y="50819"/>
                  <a:pt x="41762" y="46167"/>
                </a:cubicBezTo>
                <a:cubicBezTo>
                  <a:pt x="40543" y="44608"/>
                  <a:pt x="38329" y="44360"/>
                  <a:pt x="36906" y="45737"/>
                </a:cubicBezTo>
                <a:cubicBezTo>
                  <a:pt x="32773" y="49758"/>
                  <a:pt x="25274" y="58566"/>
                  <a:pt x="25274" y="69295"/>
                </a:cubicBezTo>
                <a:cubicBezTo>
                  <a:pt x="25274" y="84789"/>
                  <a:pt x="36703" y="93959"/>
                  <a:pt x="50955" y="93959"/>
                </a:cubicBezTo>
                <a:close/>
              </a:path>
            </a:pathLst>
          </a:custGeom>
          <a:solidFill>
            <a:srgbClr val="C8A876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414528520" name="Text 11"/>
          <p:cNvSpPr/>
          <p:nvPr/>
        </p:nvSpPr>
        <p:spPr bwMode="auto">
          <a:xfrm>
            <a:off x="815978" y="1736247"/>
            <a:ext cx="2205463" cy="1982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25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火灾风险</a:t>
            </a:r>
            <a:endParaRPr sz="1250">
              <a:latin typeface="宋体"/>
              <a:cs typeface="宋体"/>
            </a:endParaRPr>
          </a:p>
        </p:txBody>
      </p:sp>
      <p:sp>
        <p:nvSpPr>
          <p:cNvPr id="563722352" name="Text 12"/>
          <p:cNvSpPr/>
          <p:nvPr/>
        </p:nvSpPr>
        <p:spPr bwMode="auto">
          <a:xfrm>
            <a:off x="633277" y="2008087"/>
            <a:ext cx="2345886" cy="1899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电气线路短路、易燃装饰引发火灾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1443295135" name="Shape 13"/>
          <p:cNvSpPr/>
          <p:nvPr/>
        </p:nvSpPr>
        <p:spPr bwMode="auto">
          <a:xfrm>
            <a:off x="517636" y="2399833"/>
            <a:ext cx="33041" cy="553431"/>
          </a:xfrm>
          <a:custGeom>
            <a:avLst/>
            <a:gdLst/>
            <a:ahLst/>
            <a:cxnLst/>
            <a:rect l="l" t="t" r="r" b="b"/>
            <a:pathLst>
              <a:path w="33041" h="553431" fill="norm" stroke="1" extrusionOk="0">
                <a:moveTo>
                  <a:pt x="0" y="0"/>
                </a:moveTo>
                <a:lnTo>
                  <a:pt x="33041" y="0"/>
                </a:lnTo>
                <a:lnTo>
                  <a:pt x="33041" y="553431"/>
                </a:lnTo>
                <a:lnTo>
                  <a:pt x="0" y="553431"/>
                </a:lnTo>
                <a:lnTo>
                  <a:pt x="0" y="0"/>
                </a:lnTo>
                <a:close/>
              </a:path>
            </a:pathLst>
          </a:custGeom>
          <a:solidFill>
            <a:srgbClr val="A42A28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855598762" name="Shape 14"/>
          <p:cNvSpPr/>
          <p:nvPr/>
        </p:nvSpPr>
        <p:spPr bwMode="auto">
          <a:xfrm>
            <a:off x="635342" y="2439178"/>
            <a:ext cx="144553" cy="115641"/>
          </a:xfrm>
          <a:custGeom>
            <a:avLst/>
            <a:gdLst/>
            <a:ahLst/>
            <a:cxnLst/>
            <a:rect l="l" t="t" r="r" b="b"/>
            <a:pathLst>
              <a:path w="144553" h="115642" fill="norm" stroke="1" extrusionOk="0">
                <a:moveTo>
                  <a:pt x="72276" y="3614"/>
                </a:moveTo>
                <a:cubicBezTo>
                  <a:pt x="85241" y="3614"/>
                  <a:pt x="95766" y="14139"/>
                  <a:pt x="95766" y="27104"/>
                </a:cubicBezTo>
                <a:cubicBezTo>
                  <a:pt x="95766" y="40068"/>
                  <a:pt x="85241" y="50593"/>
                  <a:pt x="72276" y="50593"/>
                </a:cubicBezTo>
                <a:cubicBezTo>
                  <a:pt x="59312" y="50593"/>
                  <a:pt x="48787" y="40068"/>
                  <a:pt x="48787" y="27104"/>
                </a:cubicBezTo>
                <a:cubicBezTo>
                  <a:pt x="48787" y="14139"/>
                  <a:pt x="59312" y="3614"/>
                  <a:pt x="72276" y="3614"/>
                </a:cubicBezTo>
                <a:close/>
                <a:moveTo>
                  <a:pt x="21683" y="19876"/>
                </a:moveTo>
                <a:cubicBezTo>
                  <a:pt x="30658" y="19876"/>
                  <a:pt x="37945" y="27163"/>
                  <a:pt x="37945" y="36138"/>
                </a:cubicBezTo>
                <a:cubicBezTo>
                  <a:pt x="37945" y="45114"/>
                  <a:pt x="30658" y="52400"/>
                  <a:pt x="21683" y="52400"/>
                </a:cubicBezTo>
                <a:cubicBezTo>
                  <a:pt x="12708" y="52400"/>
                  <a:pt x="5421" y="45114"/>
                  <a:pt x="5421" y="36138"/>
                </a:cubicBezTo>
                <a:cubicBezTo>
                  <a:pt x="5421" y="27163"/>
                  <a:pt x="12708" y="19876"/>
                  <a:pt x="21683" y="19876"/>
                </a:cubicBezTo>
                <a:close/>
                <a:moveTo>
                  <a:pt x="0" y="93959"/>
                </a:moveTo>
                <a:cubicBezTo>
                  <a:pt x="0" y="77991"/>
                  <a:pt x="12942" y="65049"/>
                  <a:pt x="28911" y="65049"/>
                </a:cubicBezTo>
                <a:cubicBezTo>
                  <a:pt x="31802" y="65049"/>
                  <a:pt x="34602" y="65478"/>
                  <a:pt x="37245" y="66268"/>
                </a:cubicBezTo>
                <a:cubicBezTo>
                  <a:pt x="29814" y="74580"/>
                  <a:pt x="25297" y="85557"/>
                  <a:pt x="25297" y="97573"/>
                </a:cubicBezTo>
                <a:lnTo>
                  <a:pt x="25297" y="101187"/>
                </a:lnTo>
                <a:cubicBezTo>
                  <a:pt x="25297" y="103762"/>
                  <a:pt x="25839" y="106201"/>
                  <a:pt x="26810" y="108415"/>
                </a:cubicBezTo>
                <a:lnTo>
                  <a:pt x="7228" y="108415"/>
                </a:lnTo>
                <a:cubicBezTo>
                  <a:pt x="3230" y="108415"/>
                  <a:pt x="0" y="105185"/>
                  <a:pt x="0" y="101187"/>
                </a:cubicBezTo>
                <a:lnTo>
                  <a:pt x="0" y="93959"/>
                </a:lnTo>
                <a:close/>
                <a:moveTo>
                  <a:pt x="117743" y="108415"/>
                </a:moveTo>
                <a:cubicBezTo>
                  <a:pt x="118714" y="106201"/>
                  <a:pt x="119256" y="103762"/>
                  <a:pt x="119256" y="101187"/>
                </a:cubicBezTo>
                <a:lnTo>
                  <a:pt x="119256" y="97573"/>
                </a:lnTo>
                <a:cubicBezTo>
                  <a:pt x="119256" y="85557"/>
                  <a:pt x="114739" y="74580"/>
                  <a:pt x="107308" y="66268"/>
                </a:cubicBezTo>
                <a:cubicBezTo>
                  <a:pt x="109951" y="65478"/>
                  <a:pt x="112751" y="65049"/>
                  <a:pt x="115642" y="65049"/>
                </a:cubicBezTo>
                <a:cubicBezTo>
                  <a:pt x="131611" y="65049"/>
                  <a:pt x="144553" y="77991"/>
                  <a:pt x="144553" y="93959"/>
                </a:cubicBezTo>
                <a:lnTo>
                  <a:pt x="144553" y="101187"/>
                </a:lnTo>
                <a:cubicBezTo>
                  <a:pt x="144553" y="105185"/>
                  <a:pt x="141323" y="108415"/>
                  <a:pt x="137325" y="108415"/>
                </a:cubicBezTo>
                <a:lnTo>
                  <a:pt x="117743" y="108415"/>
                </a:lnTo>
                <a:close/>
                <a:moveTo>
                  <a:pt x="106608" y="36138"/>
                </a:moveTo>
                <a:cubicBezTo>
                  <a:pt x="106608" y="27163"/>
                  <a:pt x="113895" y="19876"/>
                  <a:pt x="122870" y="19876"/>
                </a:cubicBezTo>
                <a:cubicBezTo>
                  <a:pt x="131845" y="19876"/>
                  <a:pt x="139132" y="27163"/>
                  <a:pt x="139132" y="36138"/>
                </a:cubicBezTo>
                <a:cubicBezTo>
                  <a:pt x="139132" y="45114"/>
                  <a:pt x="131845" y="52400"/>
                  <a:pt x="122870" y="52400"/>
                </a:cubicBezTo>
                <a:cubicBezTo>
                  <a:pt x="113895" y="52400"/>
                  <a:pt x="106608" y="45114"/>
                  <a:pt x="106608" y="36138"/>
                </a:cubicBezTo>
                <a:close/>
                <a:moveTo>
                  <a:pt x="36138" y="97573"/>
                </a:moveTo>
                <a:cubicBezTo>
                  <a:pt x="36138" y="77607"/>
                  <a:pt x="52310" y="61435"/>
                  <a:pt x="72276" y="61435"/>
                </a:cubicBezTo>
                <a:cubicBezTo>
                  <a:pt x="92243" y="61435"/>
                  <a:pt x="108415" y="77607"/>
                  <a:pt x="108415" y="97573"/>
                </a:cubicBezTo>
                <a:lnTo>
                  <a:pt x="108415" y="101187"/>
                </a:lnTo>
                <a:cubicBezTo>
                  <a:pt x="108415" y="105185"/>
                  <a:pt x="105185" y="108415"/>
                  <a:pt x="101187" y="108415"/>
                </a:cubicBezTo>
                <a:lnTo>
                  <a:pt x="43366" y="108415"/>
                </a:lnTo>
                <a:cubicBezTo>
                  <a:pt x="39368" y="108415"/>
                  <a:pt x="36138" y="105185"/>
                  <a:pt x="36138" y="101187"/>
                </a:cubicBezTo>
                <a:lnTo>
                  <a:pt x="36138" y="97573"/>
                </a:lnTo>
                <a:close/>
              </a:path>
            </a:pathLst>
          </a:custGeom>
          <a:solidFill>
            <a:srgbClr val="C8A876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320562110" name="Text 15"/>
          <p:cNvSpPr/>
          <p:nvPr/>
        </p:nvSpPr>
        <p:spPr bwMode="auto">
          <a:xfrm>
            <a:off x="815978" y="2425357"/>
            <a:ext cx="2205463" cy="1982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25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拥挤踩踏</a:t>
            </a:r>
            <a:endParaRPr sz="1250">
              <a:latin typeface="宋体"/>
              <a:cs typeface="宋体"/>
            </a:endParaRPr>
          </a:p>
        </p:txBody>
      </p:sp>
      <p:sp>
        <p:nvSpPr>
          <p:cNvPr id="1986782377" name="Text 16"/>
          <p:cNvSpPr/>
          <p:nvPr/>
        </p:nvSpPr>
        <p:spPr bwMode="auto">
          <a:xfrm>
            <a:off x="633277" y="2697198"/>
            <a:ext cx="2345886" cy="1899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人员过度聚集、疏散通道不畅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1283061806" name="Shape 17"/>
          <p:cNvSpPr/>
          <p:nvPr/>
        </p:nvSpPr>
        <p:spPr bwMode="auto">
          <a:xfrm>
            <a:off x="517636" y="3088959"/>
            <a:ext cx="33041" cy="553431"/>
          </a:xfrm>
          <a:custGeom>
            <a:avLst/>
            <a:gdLst/>
            <a:ahLst/>
            <a:cxnLst/>
            <a:rect l="l" t="t" r="r" b="b"/>
            <a:pathLst>
              <a:path w="33041" h="553431" fill="norm" stroke="1" extrusionOk="0">
                <a:moveTo>
                  <a:pt x="0" y="0"/>
                </a:moveTo>
                <a:lnTo>
                  <a:pt x="33041" y="0"/>
                </a:lnTo>
                <a:lnTo>
                  <a:pt x="33041" y="553431"/>
                </a:lnTo>
                <a:lnTo>
                  <a:pt x="0" y="553431"/>
                </a:lnTo>
                <a:lnTo>
                  <a:pt x="0" y="0"/>
                </a:lnTo>
                <a:close/>
              </a:path>
            </a:pathLst>
          </a:custGeom>
          <a:solidFill>
            <a:srgbClr val="C8A876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368000439" name="Shape 18"/>
          <p:cNvSpPr/>
          <p:nvPr/>
        </p:nvSpPr>
        <p:spPr bwMode="auto">
          <a:xfrm>
            <a:off x="657027" y="3128306"/>
            <a:ext cx="101187" cy="115641"/>
          </a:xfrm>
          <a:custGeom>
            <a:avLst/>
            <a:gdLst/>
            <a:ahLst/>
            <a:cxnLst/>
            <a:rect l="l" t="t" r="r" b="b"/>
            <a:pathLst>
              <a:path w="101187" h="115642" fill="norm" stroke="1" extrusionOk="0">
                <a:moveTo>
                  <a:pt x="76523" y="-2236"/>
                </a:moveTo>
                <a:cubicBezTo>
                  <a:pt x="79210" y="-294"/>
                  <a:pt x="80204" y="3230"/>
                  <a:pt x="78985" y="6302"/>
                </a:cubicBezTo>
                <a:lnTo>
                  <a:pt x="61277" y="50593"/>
                </a:lnTo>
                <a:lnTo>
                  <a:pt x="93959" y="50593"/>
                </a:lnTo>
                <a:cubicBezTo>
                  <a:pt x="97009" y="50593"/>
                  <a:pt x="99719" y="52491"/>
                  <a:pt x="100758" y="55359"/>
                </a:cubicBezTo>
                <a:cubicBezTo>
                  <a:pt x="101797" y="58228"/>
                  <a:pt x="100916" y="61435"/>
                  <a:pt x="98590" y="63377"/>
                </a:cubicBezTo>
                <a:lnTo>
                  <a:pt x="33541" y="117585"/>
                </a:lnTo>
                <a:cubicBezTo>
                  <a:pt x="30989" y="119708"/>
                  <a:pt x="27352" y="119821"/>
                  <a:pt x="24664" y="117878"/>
                </a:cubicBezTo>
                <a:cubicBezTo>
                  <a:pt x="21977" y="115936"/>
                  <a:pt x="20983" y="112412"/>
                  <a:pt x="22202" y="109341"/>
                </a:cubicBezTo>
                <a:lnTo>
                  <a:pt x="39910" y="65049"/>
                </a:lnTo>
                <a:lnTo>
                  <a:pt x="7228" y="65049"/>
                </a:lnTo>
                <a:cubicBezTo>
                  <a:pt x="4178" y="65049"/>
                  <a:pt x="1468" y="63152"/>
                  <a:pt x="429" y="60283"/>
                </a:cubicBezTo>
                <a:cubicBezTo>
                  <a:pt x="-610" y="57415"/>
                  <a:pt x="271" y="54207"/>
                  <a:pt x="2597" y="52265"/>
                </a:cubicBezTo>
                <a:lnTo>
                  <a:pt x="67646" y="-1942"/>
                </a:lnTo>
                <a:cubicBezTo>
                  <a:pt x="70198" y="-4066"/>
                  <a:pt x="73835" y="-4178"/>
                  <a:pt x="76523" y="-2236"/>
                </a:cubicBezTo>
                <a:close/>
              </a:path>
            </a:pathLst>
          </a:custGeom>
          <a:solidFill>
            <a:srgbClr val="C8A876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967411407" name="Text 19"/>
          <p:cNvSpPr/>
          <p:nvPr/>
        </p:nvSpPr>
        <p:spPr bwMode="auto">
          <a:xfrm>
            <a:off x="815978" y="3114484"/>
            <a:ext cx="2205463" cy="1982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25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设备故障</a:t>
            </a:r>
            <a:endParaRPr sz="1250">
              <a:latin typeface="宋体"/>
              <a:cs typeface="宋体"/>
            </a:endParaRPr>
          </a:p>
        </p:txBody>
      </p:sp>
      <p:sp>
        <p:nvSpPr>
          <p:cNvPr id="625235840" name="Text 20"/>
          <p:cNvSpPr/>
          <p:nvPr/>
        </p:nvSpPr>
        <p:spPr bwMode="auto">
          <a:xfrm>
            <a:off x="633277" y="3386324"/>
            <a:ext cx="2345886" cy="1899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灯光音响故障、停电断电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2094354100" name="Shape 21"/>
          <p:cNvSpPr/>
          <p:nvPr/>
        </p:nvSpPr>
        <p:spPr bwMode="auto">
          <a:xfrm>
            <a:off x="517636" y="3778086"/>
            <a:ext cx="33041" cy="553431"/>
          </a:xfrm>
          <a:custGeom>
            <a:avLst/>
            <a:gdLst/>
            <a:ahLst/>
            <a:cxnLst/>
            <a:rect l="l" t="t" r="r" b="b"/>
            <a:pathLst>
              <a:path w="33041" h="553431" fill="norm" stroke="1" extrusionOk="0">
                <a:moveTo>
                  <a:pt x="0" y="0"/>
                </a:moveTo>
                <a:lnTo>
                  <a:pt x="33041" y="0"/>
                </a:lnTo>
                <a:lnTo>
                  <a:pt x="33041" y="553431"/>
                </a:lnTo>
                <a:lnTo>
                  <a:pt x="0" y="553431"/>
                </a:lnTo>
                <a:lnTo>
                  <a:pt x="0" y="0"/>
                </a:lnTo>
                <a:close/>
              </a:path>
            </a:pathLst>
          </a:custGeom>
          <a:solidFill>
            <a:srgbClr val="A42A28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9779588" name="Shape 22"/>
          <p:cNvSpPr/>
          <p:nvPr/>
        </p:nvSpPr>
        <p:spPr bwMode="auto">
          <a:xfrm>
            <a:off x="649800" y="3817432"/>
            <a:ext cx="115641" cy="115641"/>
          </a:xfrm>
          <a:custGeom>
            <a:avLst/>
            <a:gdLst/>
            <a:ahLst/>
            <a:cxnLst/>
            <a:rect l="l" t="t" r="r" b="b"/>
            <a:pathLst>
              <a:path w="115642" h="115642" fill="norm" stroke="1" extrusionOk="0">
                <a:moveTo>
                  <a:pt x="21683" y="72276"/>
                </a:moveTo>
                <a:cubicBezTo>
                  <a:pt x="9712" y="72276"/>
                  <a:pt x="0" y="62564"/>
                  <a:pt x="0" y="50593"/>
                </a:cubicBezTo>
                <a:cubicBezTo>
                  <a:pt x="0" y="40994"/>
                  <a:pt x="6234" y="32841"/>
                  <a:pt x="14884" y="29995"/>
                </a:cubicBezTo>
                <a:cubicBezTo>
                  <a:pt x="14591" y="28481"/>
                  <a:pt x="14455" y="26900"/>
                  <a:pt x="14455" y="25297"/>
                </a:cubicBezTo>
                <a:cubicBezTo>
                  <a:pt x="14455" y="11316"/>
                  <a:pt x="25771" y="0"/>
                  <a:pt x="39752" y="0"/>
                </a:cubicBezTo>
                <a:cubicBezTo>
                  <a:pt x="49487" y="0"/>
                  <a:pt x="57934" y="5488"/>
                  <a:pt x="62158" y="13552"/>
                </a:cubicBezTo>
                <a:cubicBezTo>
                  <a:pt x="65478" y="9690"/>
                  <a:pt x="70402" y="7228"/>
                  <a:pt x="75890" y="7228"/>
                </a:cubicBezTo>
                <a:cubicBezTo>
                  <a:pt x="85873" y="7228"/>
                  <a:pt x="93959" y="15314"/>
                  <a:pt x="93959" y="25297"/>
                </a:cubicBezTo>
                <a:cubicBezTo>
                  <a:pt x="93959" y="26539"/>
                  <a:pt x="93824" y="27736"/>
                  <a:pt x="93598" y="28911"/>
                </a:cubicBezTo>
                <a:cubicBezTo>
                  <a:pt x="93711" y="28911"/>
                  <a:pt x="93846" y="28911"/>
                  <a:pt x="93959" y="28911"/>
                </a:cubicBezTo>
                <a:cubicBezTo>
                  <a:pt x="105930" y="28911"/>
                  <a:pt x="115642" y="38623"/>
                  <a:pt x="115642" y="50593"/>
                </a:cubicBezTo>
                <a:cubicBezTo>
                  <a:pt x="115642" y="62564"/>
                  <a:pt x="105930" y="72276"/>
                  <a:pt x="93959" y="72276"/>
                </a:cubicBezTo>
                <a:lnTo>
                  <a:pt x="21683" y="72276"/>
                </a:lnTo>
                <a:close/>
                <a:moveTo>
                  <a:pt x="22044" y="87680"/>
                </a:moveTo>
                <a:cubicBezTo>
                  <a:pt x="22293" y="87116"/>
                  <a:pt x="22857" y="86732"/>
                  <a:pt x="23490" y="86732"/>
                </a:cubicBezTo>
                <a:cubicBezTo>
                  <a:pt x="24122" y="86732"/>
                  <a:pt x="24687" y="87093"/>
                  <a:pt x="24935" y="87680"/>
                </a:cubicBezTo>
                <a:lnTo>
                  <a:pt x="31756" y="103084"/>
                </a:lnTo>
                <a:cubicBezTo>
                  <a:pt x="32253" y="104236"/>
                  <a:pt x="32524" y="105456"/>
                  <a:pt x="32524" y="106698"/>
                </a:cubicBezTo>
                <a:cubicBezTo>
                  <a:pt x="32524" y="111644"/>
                  <a:pt x="28436" y="115642"/>
                  <a:pt x="23490" y="115642"/>
                </a:cubicBezTo>
                <a:cubicBezTo>
                  <a:pt x="18543" y="115642"/>
                  <a:pt x="14455" y="111644"/>
                  <a:pt x="14455" y="106698"/>
                </a:cubicBezTo>
                <a:cubicBezTo>
                  <a:pt x="14455" y="105456"/>
                  <a:pt x="14726" y="104214"/>
                  <a:pt x="15223" y="103084"/>
                </a:cubicBezTo>
                <a:lnTo>
                  <a:pt x="22044" y="87680"/>
                </a:lnTo>
                <a:close/>
                <a:moveTo>
                  <a:pt x="56376" y="87680"/>
                </a:moveTo>
                <a:cubicBezTo>
                  <a:pt x="56624" y="87116"/>
                  <a:pt x="57189" y="86732"/>
                  <a:pt x="57821" y="86732"/>
                </a:cubicBezTo>
                <a:cubicBezTo>
                  <a:pt x="58454" y="86732"/>
                  <a:pt x="59018" y="87093"/>
                  <a:pt x="59267" y="87680"/>
                </a:cubicBezTo>
                <a:lnTo>
                  <a:pt x="66088" y="103084"/>
                </a:lnTo>
                <a:cubicBezTo>
                  <a:pt x="66585" y="104236"/>
                  <a:pt x="66856" y="105456"/>
                  <a:pt x="66856" y="106698"/>
                </a:cubicBezTo>
                <a:cubicBezTo>
                  <a:pt x="66856" y="111644"/>
                  <a:pt x="62768" y="115642"/>
                  <a:pt x="57821" y="115642"/>
                </a:cubicBezTo>
                <a:cubicBezTo>
                  <a:pt x="52875" y="115642"/>
                  <a:pt x="48787" y="111644"/>
                  <a:pt x="48787" y="106698"/>
                </a:cubicBezTo>
                <a:cubicBezTo>
                  <a:pt x="48787" y="105456"/>
                  <a:pt x="49058" y="104214"/>
                  <a:pt x="49555" y="103084"/>
                </a:cubicBezTo>
                <a:lnTo>
                  <a:pt x="56376" y="87680"/>
                </a:lnTo>
                <a:close/>
                <a:moveTo>
                  <a:pt x="83886" y="103084"/>
                </a:moveTo>
                <a:lnTo>
                  <a:pt x="90707" y="87680"/>
                </a:lnTo>
                <a:cubicBezTo>
                  <a:pt x="90955" y="87116"/>
                  <a:pt x="91520" y="86732"/>
                  <a:pt x="92152" y="86732"/>
                </a:cubicBezTo>
                <a:cubicBezTo>
                  <a:pt x="92785" y="86732"/>
                  <a:pt x="93350" y="87093"/>
                  <a:pt x="93598" y="87680"/>
                </a:cubicBezTo>
                <a:lnTo>
                  <a:pt x="100419" y="103084"/>
                </a:lnTo>
                <a:cubicBezTo>
                  <a:pt x="100916" y="104236"/>
                  <a:pt x="101187" y="105456"/>
                  <a:pt x="101187" y="106698"/>
                </a:cubicBezTo>
                <a:cubicBezTo>
                  <a:pt x="101187" y="111644"/>
                  <a:pt x="97099" y="115642"/>
                  <a:pt x="92152" y="115642"/>
                </a:cubicBezTo>
                <a:cubicBezTo>
                  <a:pt x="87206" y="115642"/>
                  <a:pt x="83118" y="111644"/>
                  <a:pt x="83118" y="106698"/>
                </a:cubicBezTo>
                <a:cubicBezTo>
                  <a:pt x="83118" y="105456"/>
                  <a:pt x="83389" y="104214"/>
                  <a:pt x="83886" y="103084"/>
                </a:cubicBezTo>
                <a:close/>
              </a:path>
            </a:pathLst>
          </a:custGeom>
          <a:solidFill>
            <a:srgbClr val="C8A876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396130168" name="Text 23"/>
          <p:cNvSpPr/>
          <p:nvPr/>
        </p:nvSpPr>
        <p:spPr bwMode="auto">
          <a:xfrm>
            <a:off x="815978" y="3803610"/>
            <a:ext cx="2205463" cy="1982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25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天气突变</a:t>
            </a:r>
            <a:endParaRPr sz="1250">
              <a:latin typeface="宋体"/>
              <a:cs typeface="宋体"/>
            </a:endParaRPr>
          </a:p>
        </p:txBody>
      </p:sp>
      <p:sp>
        <p:nvSpPr>
          <p:cNvPr id="46852605" name="Text 24"/>
          <p:cNvSpPr/>
          <p:nvPr/>
        </p:nvSpPr>
        <p:spPr bwMode="auto">
          <a:xfrm>
            <a:off x="633277" y="4075452"/>
            <a:ext cx="2345886" cy="1899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暴雨、大雪等恶劣天气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399261719" name="Shape 25"/>
          <p:cNvSpPr/>
          <p:nvPr/>
        </p:nvSpPr>
        <p:spPr bwMode="auto">
          <a:xfrm>
            <a:off x="517636" y="4467197"/>
            <a:ext cx="33041" cy="553431"/>
          </a:xfrm>
          <a:custGeom>
            <a:avLst/>
            <a:gdLst/>
            <a:ahLst/>
            <a:cxnLst/>
            <a:rect l="l" t="t" r="r" b="b"/>
            <a:pathLst>
              <a:path w="33041" h="553431" fill="norm" stroke="1" extrusionOk="0">
                <a:moveTo>
                  <a:pt x="0" y="0"/>
                </a:moveTo>
                <a:lnTo>
                  <a:pt x="33041" y="0"/>
                </a:lnTo>
                <a:lnTo>
                  <a:pt x="33041" y="553431"/>
                </a:lnTo>
                <a:lnTo>
                  <a:pt x="0" y="553431"/>
                </a:lnTo>
                <a:lnTo>
                  <a:pt x="0" y="0"/>
                </a:lnTo>
                <a:close/>
              </a:path>
            </a:pathLst>
          </a:custGeom>
          <a:solidFill>
            <a:srgbClr val="C8A876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71142143" name="Shape 26"/>
          <p:cNvSpPr/>
          <p:nvPr/>
        </p:nvSpPr>
        <p:spPr bwMode="auto">
          <a:xfrm>
            <a:off x="649800" y="4506543"/>
            <a:ext cx="115641" cy="115641"/>
          </a:xfrm>
          <a:custGeom>
            <a:avLst/>
            <a:gdLst/>
            <a:ahLst/>
            <a:cxnLst/>
            <a:rect l="l" t="t" r="r" b="b"/>
            <a:pathLst>
              <a:path w="115642" h="115642" fill="norm" stroke="1" extrusionOk="0">
                <a:moveTo>
                  <a:pt x="57821" y="24371"/>
                </a:moveTo>
                <a:lnTo>
                  <a:pt x="54433" y="19673"/>
                </a:lnTo>
                <a:cubicBezTo>
                  <a:pt x="48787" y="11858"/>
                  <a:pt x="39729" y="7228"/>
                  <a:pt x="30062" y="7228"/>
                </a:cubicBezTo>
                <a:cubicBezTo>
                  <a:pt x="13461" y="7228"/>
                  <a:pt x="0" y="20689"/>
                  <a:pt x="0" y="37290"/>
                </a:cubicBezTo>
                <a:lnTo>
                  <a:pt x="0" y="37877"/>
                </a:lnTo>
                <a:cubicBezTo>
                  <a:pt x="0" y="43208"/>
                  <a:pt x="1400" y="48719"/>
                  <a:pt x="3749" y="54207"/>
                </a:cubicBezTo>
                <a:lnTo>
                  <a:pt x="27691" y="54207"/>
                </a:lnTo>
                <a:cubicBezTo>
                  <a:pt x="28414" y="54207"/>
                  <a:pt x="29069" y="53778"/>
                  <a:pt x="29362" y="53101"/>
                </a:cubicBezTo>
                <a:lnTo>
                  <a:pt x="36545" y="35867"/>
                </a:lnTo>
                <a:cubicBezTo>
                  <a:pt x="37380" y="33880"/>
                  <a:pt x="39323" y="32570"/>
                  <a:pt x="41469" y="32524"/>
                </a:cubicBezTo>
                <a:cubicBezTo>
                  <a:pt x="43614" y="32479"/>
                  <a:pt x="45602" y="33744"/>
                  <a:pt x="46483" y="35709"/>
                </a:cubicBezTo>
                <a:lnTo>
                  <a:pt x="58070" y="61435"/>
                </a:lnTo>
                <a:lnTo>
                  <a:pt x="67420" y="42733"/>
                </a:lnTo>
                <a:cubicBezTo>
                  <a:pt x="68346" y="40904"/>
                  <a:pt x="70221" y="39729"/>
                  <a:pt x="72276" y="39729"/>
                </a:cubicBezTo>
                <a:cubicBezTo>
                  <a:pt x="74332" y="39729"/>
                  <a:pt x="76206" y="40881"/>
                  <a:pt x="77132" y="42733"/>
                </a:cubicBezTo>
                <a:lnTo>
                  <a:pt x="82373" y="53191"/>
                </a:lnTo>
                <a:cubicBezTo>
                  <a:pt x="82689" y="53801"/>
                  <a:pt x="83299" y="54185"/>
                  <a:pt x="83999" y="54185"/>
                </a:cubicBezTo>
                <a:lnTo>
                  <a:pt x="111916" y="54185"/>
                </a:lnTo>
                <a:cubicBezTo>
                  <a:pt x="114287" y="48696"/>
                  <a:pt x="115665" y="43185"/>
                  <a:pt x="115665" y="37855"/>
                </a:cubicBezTo>
                <a:lnTo>
                  <a:pt x="115665" y="37268"/>
                </a:lnTo>
                <a:cubicBezTo>
                  <a:pt x="115642" y="20689"/>
                  <a:pt x="102181" y="7228"/>
                  <a:pt x="85580" y="7228"/>
                </a:cubicBezTo>
                <a:cubicBezTo>
                  <a:pt x="75935" y="7228"/>
                  <a:pt x="66856" y="11858"/>
                  <a:pt x="61209" y="19673"/>
                </a:cubicBezTo>
                <a:lnTo>
                  <a:pt x="57821" y="24348"/>
                </a:lnTo>
                <a:close/>
                <a:moveTo>
                  <a:pt x="106066" y="65049"/>
                </a:moveTo>
                <a:lnTo>
                  <a:pt x="83976" y="65049"/>
                </a:lnTo>
                <a:cubicBezTo>
                  <a:pt x="79188" y="65049"/>
                  <a:pt x="74806" y="62338"/>
                  <a:pt x="72660" y="58047"/>
                </a:cubicBezTo>
                <a:lnTo>
                  <a:pt x="72276" y="57279"/>
                </a:lnTo>
                <a:lnTo>
                  <a:pt x="62677" y="76500"/>
                </a:lnTo>
                <a:cubicBezTo>
                  <a:pt x="61751" y="78375"/>
                  <a:pt x="59809" y="79549"/>
                  <a:pt x="57708" y="79504"/>
                </a:cubicBezTo>
                <a:cubicBezTo>
                  <a:pt x="55608" y="79459"/>
                  <a:pt x="53733" y="78217"/>
                  <a:pt x="52875" y="76319"/>
                </a:cubicBezTo>
                <a:lnTo>
                  <a:pt x="41740" y="51587"/>
                </a:lnTo>
                <a:lnTo>
                  <a:pt x="39368" y="57279"/>
                </a:lnTo>
                <a:cubicBezTo>
                  <a:pt x="37403" y="62000"/>
                  <a:pt x="32795" y="65071"/>
                  <a:pt x="27691" y="65071"/>
                </a:cubicBezTo>
                <a:lnTo>
                  <a:pt x="9577" y="65071"/>
                </a:lnTo>
                <a:cubicBezTo>
                  <a:pt x="20237" y="81740"/>
                  <a:pt x="37358" y="97076"/>
                  <a:pt x="48064" y="105253"/>
                </a:cubicBezTo>
                <a:cubicBezTo>
                  <a:pt x="50865" y="107376"/>
                  <a:pt x="54298" y="108437"/>
                  <a:pt x="57799" y="108437"/>
                </a:cubicBezTo>
                <a:cubicBezTo>
                  <a:pt x="61299" y="108437"/>
                  <a:pt x="64755" y="107398"/>
                  <a:pt x="67533" y="105253"/>
                </a:cubicBezTo>
                <a:cubicBezTo>
                  <a:pt x="78284" y="97054"/>
                  <a:pt x="95405" y="81718"/>
                  <a:pt x="106066" y="65049"/>
                </a:cubicBezTo>
                <a:close/>
              </a:path>
            </a:pathLst>
          </a:custGeom>
          <a:solidFill>
            <a:srgbClr val="C8A876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461095789" name="Text 27"/>
          <p:cNvSpPr/>
          <p:nvPr/>
        </p:nvSpPr>
        <p:spPr bwMode="auto">
          <a:xfrm>
            <a:off x="815978" y="4499259"/>
            <a:ext cx="2205463" cy="1982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25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医疗突发</a:t>
            </a:r>
            <a:endParaRPr sz="1250">
              <a:latin typeface="宋体"/>
              <a:cs typeface="宋体"/>
            </a:endParaRPr>
          </a:p>
        </p:txBody>
      </p:sp>
      <p:sp>
        <p:nvSpPr>
          <p:cNvPr id="951425861" name="Text 28"/>
          <p:cNvSpPr/>
          <p:nvPr/>
        </p:nvSpPr>
        <p:spPr bwMode="auto">
          <a:xfrm>
            <a:off x="633277" y="4764561"/>
            <a:ext cx="2345886" cy="1899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参与者突发疾病、意外伤害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1361604953" name="Shape 29"/>
          <p:cNvSpPr/>
          <p:nvPr/>
        </p:nvSpPr>
        <p:spPr bwMode="auto">
          <a:xfrm>
            <a:off x="3256310" y="1011362"/>
            <a:ext cx="2756141" cy="4242970"/>
          </a:xfrm>
          <a:custGeom>
            <a:avLst/>
            <a:gdLst/>
            <a:ahLst/>
            <a:cxnLst/>
            <a:rect l="l" t="t" r="r" b="b"/>
            <a:pathLst>
              <a:path w="2756141" h="4242970" fill="norm" stroke="1" extrusionOk="0">
                <a:moveTo>
                  <a:pt x="132157" y="0"/>
                </a:moveTo>
                <a:lnTo>
                  <a:pt x="2623984" y="0"/>
                </a:lnTo>
                <a:cubicBezTo>
                  <a:pt x="2696972" y="0"/>
                  <a:pt x="2756141" y="59169"/>
                  <a:pt x="2756141" y="132157"/>
                </a:cubicBezTo>
                <a:lnTo>
                  <a:pt x="2756141" y="4110813"/>
                </a:lnTo>
                <a:cubicBezTo>
                  <a:pt x="2756141" y="4183802"/>
                  <a:pt x="2696972" y="4242970"/>
                  <a:pt x="2623984" y="4242970"/>
                </a:cubicBezTo>
                <a:lnTo>
                  <a:pt x="132157" y="4242970"/>
                </a:lnTo>
                <a:cubicBezTo>
                  <a:pt x="59169" y="4242970"/>
                  <a:pt x="0" y="4183802"/>
                  <a:pt x="0" y="4110813"/>
                </a:cubicBezTo>
                <a:lnTo>
                  <a:pt x="0" y="132157"/>
                </a:lnTo>
                <a:cubicBezTo>
                  <a:pt x="0" y="59218"/>
                  <a:pt x="59218" y="0"/>
                  <a:pt x="132157" y="0"/>
                </a:cubicBezTo>
                <a:close/>
              </a:path>
            </a:pathLst>
          </a:custGeom>
          <a:solidFill>
            <a:srgbClr val="BFBFBF">
              <a:alpha val="15000"/>
            </a:srgbClr>
          </a:solidFill>
          <a:ln w="8467">
            <a:solidFill>
              <a:srgbClr val="C8A876">
                <a:alpha val="30192"/>
              </a:srgbClr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13811307" name="Shape 30"/>
          <p:cNvSpPr/>
          <p:nvPr/>
        </p:nvSpPr>
        <p:spPr bwMode="auto">
          <a:xfrm>
            <a:off x="3424267" y="1179313"/>
            <a:ext cx="330407" cy="330407"/>
          </a:xfrm>
          <a:custGeom>
            <a:avLst/>
            <a:gdLst/>
            <a:ahLst/>
            <a:cxnLst/>
            <a:rect l="l" t="t" r="r" b="b"/>
            <a:pathLst>
              <a:path w="330407" h="330407" fill="norm" stroke="1" extrusionOk="0">
                <a:moveTo>
                  <a:pt x="99122" y="0"/>
                </a:moveTo>
                <a:lnTo>
                  <a:pt x="231285" y="0"/>
                </a:lnTo>
                <a:cubicBezTo>
                  <a:pt x="285991" y="0"/>
                  <a:pt x="330407" y="44415"/>
                  <a:pt x="330407" y="99122"/>
                </a:cubicBezTo>
                <a:lnTo>
                  <a:pt x="330407" y="231285"/>
                </a:lnTo>
                <a:cubicBezTo>
                  <a:pt x="330407" y="286028"/>
                  <a:pt x="286028" y="330407"/>
                  <a:pt x="231285" y="330407"/>
                </a:cubicBezTo>
                <a:lnTo>
                  <a:pt x="99122" y="330407"/>
                </a:lnTo>
                <a:cubicBezTo>
                  <a:pt x="44415" y="330407"/>
                  <a:pt x="0" y="285991"/>
                  <a:pt x="0" y="231285"/>
                </a:cubicBezTo>
                <a:lnTo>
                  <a:pt x="0" y="99122"/>
                </a:lnTo>
                <a:cubicBezTo>
                  <a:pt x="0" y="44415"/>
                  <a:pt x="44415" y="0"/>
                  <a:pt x="99122" y="0"/>
                </a:cubicBezTo>
                <a:close/>
              </a:path>
            </a:pathLst>
          </a:custGeom>
          <a:solidFill>
            <a:srgbClr val="C8A876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672595029" name="Shape 31"/>
          <p:cNvSpPr/>
          <p:nvPr/>
        </p:nvSpPr>
        <p:spPr bwMode="auto">
          <a:xfrm>
            <a:off x="3507901" y="1270175"/>
            <a:ext cx="167268" cy="148683"/>
          </a:xfrm>
          <a:custGeom>
            <a:avLst/>
            <a:gdLst/>
            <a:ahLst/>
            <a:cxnLst/>
            <a:rect l="l" t="t" r="r" b="b"/>
            <a:pathLst>
              <a:path w="167268" h="148683" fill="norm" stroke="1" extrusionOk="0">
                <a:moveTo>
                  <a:pt x="25526" y="3340"/>
                </a:moveTo>
                <a:cubicBezTo>
                  <a:pt x="22244" y="1336"/>
                  <a:pt x="17946" y="2410"/>
                  <a:pt x="15943" y="5692"/>
                </a:cubicBezTo>
                <a:cubicBezTo>
                  <a:pt x="8741" y="17598"/>
                  <a:pt x="4617" y="31566"/>
                  <a:pt x="4617" y="46463"/>
                </a:cubicBezTo>
                <a:cubicBezTo>
                  <a:pt x="4617" y="61361"/>
                  <a:pt x="8741" y="75329"/>
                  <a:pt x="15943" y="87235"/>
                </a:cubicBezTo>
                <a:cubicBezTo>
                  <a:pt x="17946" y="90517"/>
                  <a:pt x="22215" y="91591"/>
                  <a:pt x="25526" y="89587"/>
                </a:cubicBezTo>
                <a:cubicBezTo>
                  <a:pt x="28836" y="87584"/>
                  <a:pt x="29882" y="83315"/>
                  <a:pt x="27878" y="80004"/>
                </a:cubicBezTo>
                <a:cubicBezTo>
                  <a:pt x="21983" y="70247"/>
                  <a:pt x="18585" y="58747"/>
                  <a:pt x="18585" y="46463"/>
                </a:cubicBezTo>
                <a:cubicBezTo>
                  <a:pt x="18585" y="34180"/>
                  <a:pt x="21983" y="22680"/>
                  <a:pt x="27907" y="12894"/>
                </a:cubicBezTo>
                <a:cubicBezTo>
                  <a:pt x="29911" y="9612"/>
                  <a:pt x="28836" y="5314"/>
                  <a:pt x="25555" y="3311"/>
                </a:cubicBezTo>
                <a:close/>
                <a:moveTo>
                  <a:pt x="141713" y="3340"/>
                </a:moveTo>
                <a:cubicBezTo>
                  <a:pt x="138432" y="5343"/>
                  <a:pt x="137357" y="9612"/>
                  <a:pt x="139361" y="12923"/>
                </a:cubicBezTo>
                <a:cubicBezTo>
                  <a:pt x="145285" y="22709"/>
                  <a:pt x="148683" y="34209"/>
                  <a:pt x="148683" y="46492"/>
                </a:cubicBezTo>
                <a:cubicBezTo>
                  <a:pt x="148683" y="58776"/>
                  <a:pt x="145285" y="70276"/>
                  <a:pt x="139361" y="80062"/>
                </a:cubicBezTo>
                <a:cubicBezTo>
                  <a:pt x="137357" y="83344"/>
                  <a:pt x="138432" y="87642"/>
                  <a:pt x="141713" y="89645"/>
                </a:cubicBezTo>
                <a:cubicBezTo>
                  <a:pt x="144995" y="91649"/>
                  <a:pt x="149293" y="90575"/>
                  <a:pt x="151296" y="87293"/>
                </a:cubicBezTo>
                <a:cubicBezTo>
                  <a:pt x="158498" y="75387"/>
                  <a:pt x="162622" y="61419"/>
                  <a:pt x="162622" y="46521"/>
                </a:cubicBezTo>
                <a:cubicBezTo>
                  <a:pt x="162622" y="31624"/>
                  <a:pt x="158498" y="17598"/>
                  <a:pt x="151296" y="5692"/>
                </a:cubicBezTo>
                <a:cubicBezTo>
                  <a:pt x="149293" y="2410"/>
                  <a:pt x="145024" y="1336"/>
                  <a:pt x="141713" y="3340"/>
                </a:cubicBezTo>
                <a:close/>
                <a:moveTo>
                  <a:pt x="92927" y="62551"/>
                </a:moveTo>
                <a:cubicBezTo>
                  <a:pt x="98473" y="59328"/>
                  <a:pt x="102220" y="53346"/>
                  <a:pt x="102220" y="46463"/>
                </a:cubicBezTo>
                <a:cubicBezTo>
                  <a:pt x="102220" y="36212"/>
                  <a:pt x="93885" y="27878"/>
                  <a:pt x="83634" y="27878"/>
                </a:cubicBezTo>
                <a:cubicBezTo>
                  <a:pt x="73383" y="27878"/>
                  <a:pt x="65049" y="36212"/>
                  <a:pt x="65049" y="46463"/>
                </a:cubicBezTo>
                <a:cubicBezTo>
                  <a:pt x="65049" y="53346"/>
                  <a:pt x="68795" y="59357"/>
                  <a:pt x="74341" y="62551"/>
                </a:cubicBezTo>
                <a:lnTo>
                  <a:pt x="74341" y="139390"/>
                </a:lnTo>
                <a:cubicBezTo>
                  <a:pt x="74341" y="144530"/>
                  <a:pt x="78494" y="148683"/>
                  <a:pt x="83634" y="148683"/>
                </a:cubicBezTo>
                <a:cubicBezTo>
                  <a:pt x="88774" y="148683"/>
                  <a:pt x="92927" y="144530"/>
                  <a:pt x="92927" y="139390"/>
                </a:cubicBezTo>
                <a:lnTo>
                  <a:pt x="92927" y="62551"/>
                </a:lnTo>
                <a:close/>
                <a:moveTo>
                  <a:pt x="52329" y="26426"/>
                </a:moveTo>
                <a:cubicBezTo>
                  <a:pt x="54420" y="23174"/>
                  <a:pt x="53462" y="18876"/>
                  <a:pt x="50239" y="16785"/>
                </a:cubicBezTo>
                <a:cubicBezTo>
                  <a:pt x="47015" y="14694"/>
                  <a:pt x="42688" y="15652"/>
                  <a:pt x="40597" y="18876"/>
                </a:cubicBezTo>
                <a:cubicBezTo>
                  <a:pt x="35486" y="26833"/>
                  <a:pt x="32524" y="36300"/>
                  <a:pt x="32524" y="46463"/>
                </a:cubicBezTo>
                <a:cubicBezTo>
                  <a:pt x="32524" y="56627"/>
                  <a:pt x="35486" y="66094"/>
                  <a:pt x="40597" y="74051"/>
                </a:cubicBezTo>
                <a:cubicBezTo>
                  <a:pt x="42688" y="77304"/>
                  <a:pt x="46986" y="78233"/>
                  <a:pt x="50239" y="76142"/>
                </a:cubicBezTo>
                <a:cubicBezTo>
                  <a:pt x="53491" y="74051"/>
                  <a:pt x="54420" y="69753"/>
                  <a:pt x="52329" y="66501"/>
                </a:cubicBezTo>
                <a:cubicBezTo>
                  <a:pt x="48612" y="60722"/>
                  <a:pt x="46463" y="53839"/>
                  <a:pt x="46463" y="46463"/>
                </a:cubicBezTo>
                <a:cubicBezTo>
                  <a:pt x="46463" y="39087"/>
                  <a:pt x="48612" y="32205"/>
                  <a:pt x="52329" y="26426"/>
                </a:cubicBezTo>
                <a:close/>
                <a:moveTo>
                  <a:pt x="126671" y="18876"/>
                </a:moveTo>
                <a:cubicBezTo>
                  <a:pt x="124580" y="15623"/>
                  <a:pt x="120282" y="14694"/>
                  <a:pt x="117030" y="16785"/>
                </a:cubicBezTo>
                <a:cubicBezTo>
                  <a:pt x="113777" y="18876"/>
                  <a:pt x="112848" y="23174"/>
                  <a:pt x="114939" y="26426"/>
                </a:cubicBezTo>
                <a:cubicBezTo>
                  <a:pt x="118656" y="32205"/>
                  <a:pt x="120805" y="39087"/>
                  <a:pt x="120805" y="46463"/>
                </a:cubicBezTo>
                <a:cubicBezTo>
                  <a:pt x="120805" y="53839"/>
                  <a:pt x="118656" y="60722"/>
                  <a:pt x="114939" y="66501"/>
                </a:cubicBezTo>
                <a:cubicBezTo>
                  <a:pt x="112848" y="69753"/>
                  <a:pt x="113806" y="74051"/>
                  <a:pt x="117030" y="76142"/>
                </a:cubicBezTo>
                <a:cubicBezTo>
                  <a:pt x="120253" y="78233"/>
                  <a:pt x="124580" y="77274"/>
                  <a:pt x="126671" y="74051"/>
                </a:cubicBezTo>
                <a:cubicBezTo>
                  <a:pt x="131782" y="66094"/>
                  <a:pt x="134744" y="56627"/>
                  <a:pt x="134744" y="46463"/>
                </a:cubicBezTo>
                <a:cubicBezTo>
                  <a:pt x="134744" y="36300"/>
                  <a:pt x="131782" y="26833"/>
                  <a:pt x="126671" y="18876"/>
                </a:cubicBezTo>
                <a:close/>
              </a:path>
            </a:pathLst>
          </a:custGeom>
          <a:solidFill>
            <a:srgbClr val="1A1A1A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158579941" name="Text 32"/>
          <p:cNvSpPr/>
          <p:nvPr/>
        </p:nvSpPr>
        <p:spPr bwMode="auto">
          <a:xfrm>
            <a:off x="3853795" y="1228874"/>
            <a:ext cx="743415" cy="2312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300" b="1">
                <a:solidFill>
                  <a:srgbClr val="EAE3D9"/>
                </a:solidFill>
                <a:latin typeface="宋体"/>
                <a:ea typeface="宋体"/>
                <a:cs typeface="宋体"/>
              </a:rPr>
              <a:t>应急响应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1936710082" name="Shape 33"/>
          <p:cNvSpPr/>
          <p:nvPr/>
        </p:nvSpPr>
        <p:spPr bwMode="auto">
          <a:xfrm>
            <a:off x="3440787" y="1815168"/>
            <a:ext cx="33041" cy="553431"/>
          </a:xfrm>
          <a:custGeom>
            <a:avLst/>
            <a:gdLst/>
            <a:ahLst/>
            <a:cxnLst/>
            <a:rect l="l" t="t" r="r" b="b"/>
            <a:pathLst>
              <a:path w="33041" h="553431" fill="norm" stroke="1" extrusionOk="0">
                <a:moveTo>
                  <a:pt x="0" y="0"/>
                </a:moveTo>
                <a:lnTo>
                  <a:pt x="33041" y="0"/>
                </a:lnTo>
                <a:lnTo>
                  <a:pt x="33041" y="553431"/>
                </a:lnTo>
                <a:lnTo>
                  <a:pt x="0" y="553431"/>
                </a:lnTo>
                <a:lnTo>
                  <a:pt x="0" y="0"/>
                </a:lnTo>
                <a:close/>
              </a:path>
            </a:pathLst>
          </a:custGeom>
          <a:solidFill>
            <a:srgbClr val="A42A28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550019067" name="Text 34"/>
          <p:cNvSpPr/>
          <p:nvPr/>
        </p:nvSpPr>
        <p:spPr bwMode="auto">
          <a:xfrm>
            <a:off x="3556428" y="1813213"/>
            <a:ext cx="2354146" cy="1982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25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信息报送流程</a:t>
            </a:r>
            <a:endParaRPr sz="1250">
              <a:latin typeface="宋体"/>
              <a:cs typeface="宋体"/>
            </a:endParaRPr>
          </a:p>
        </p:txBody>
      </p:sp>
      <p:sp>
        <p:nvSpPr>
          <p:cNvPr id="1983021696" name="Text 35"/>
          <p:cNvSpPr/>
          <p:nvPr/>
        </p:nvSpPr>
        <p:spPr bwMode="auto">
          <a:xfrm flipH="0" flipV="0">
            <a:off x="3556428" y="2146551"/>
            <a:ext cx="2345886" cy="4739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发现险情→立即上报→启动预案→快速处置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1790643885" name="Shape 36"/>
          <p:cNvSpPr/>
          <p:nvPr/>
        </p:nvSpPr>
        <p:spPr bwMode="auto">
          <a:xfrm>
            <a:off x="3440787" y="2713122"/>
            <a:ext cx="33041" cy="925138"/>
          </a:xfrm>
          <a:custGeom>
            <a:avLst/>
            <a:gdLst/>
            <a:ahLst/>
            <a:cxnLst/>
            <a:rect l="l" t="t" r="r" b="b"/>
            <a:pathLst>
              <a:path w="33041" h="925138" fill="norm" stroke="1" extrusionOk="0">
                <a:moveTo>
                  <a:pt x="0" y="0"/>
                </a:moveTo>
                <a:lnTo>
                  <a:pt x="33041" y="0"/>
                </a:lnTo>
                <a:lnTo>
                  <a:pt x="33041" y="925138"/>
                </a:lnTo>
                <a:lnTo>
                  <a:pt x="0" y="925138"/>
                </a:lnTo>
                <a:lnTo>
                  <a:pt x="0" y="0"/>
                </a:lnTo>
                <a:close/>
              </a:path>
            </a:pathLst>
          </a:custGeom>
          <a:solidFill>
            <a:srgbClr val="C8A876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318885519" name="Text 37"/>
          <p:cNvSpPr/>
          <p:nvPr/>
        </p:nvSpPr>
        <p:spPr bwMode="auto">
          <a:xfrm>
            <a:off x="3556428" y="2711167"/>
            <a:ext cx="2354146" cy="1982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25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分级响应机制</a:t>
            </a:r>
            <a:endParaRPr sz="1250">
              <a:latin typeface="宋体"/>
              <a:cs typeface="宋体"/>
            </a:endParaRPr>
          </a:p>
        </p:txBody>
      </p:sp>
      <p:sp>
        <p:nvSpPr>
          <p:cNvPr id="856550085" name="Text 38"/>
          <p:cNvSpPr/>
          <p:nvPr/>
        </p:nvSpPr>
        <p:spPr bwMode="auto">
          <a:xfrm flipH="0" flipV="0">
            <a:off x="3556428" y="3044505"/>
            <a:ext cx="2345886" cy="73357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一般事件→部门处理</a:t>
            </a:r>
            <a:endParaRPr sz="1200">
              <a:latin typeface="宋体"/>
              <a:cs typeface="宋体"/>
            </a:endParaRPr>
          </a:p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重大事件→全场响应</a:t>
            </a:r>
            <a:endParaRPr sz="1200">
              <a:latin typeface="宋体"/>
              <a:cs typeface="宋体"/>
            </a:endParaRPr>
          </a:p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特大事件→外部支援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1340682959" name="Shape 39"/>
          <p:cNvSpPr/>
          <p:nvPr/>
        </p:nvSpPr>
        <p:spPr bwMode="auto">
          <a:xfrm>
            <a:off x="3440787" y="3986913"/>
            <a:ext cx="33041" cy="925138"/>
          </a:xfrm>
          <a:custGeom>
            <a:avLst/>
            <a:gdLst/>
            <a:ahLst/>
            <a:cxnLst/>
            <a:rect l="l" t="t" r="r" b="b"/>
            <a:pathLst>
              <a:path w="33041" h="925138" fill="norm" stroke="1" extrusionOk="0">
                <a:moveTo>
                  <a:pt x="0" y="0"/>
                </a:moveTo>
                <a:lnTo>
                  <a:pt x="33041" y="0"/>
                </a:lnTo>
                <a:lnTo>
                  <a:pt x="33041" y="925138"/>
                </a:lnTo>
                <a:lnTo>
                  <a:pt x="0" y="925138"/>
                </a:lnTo>
                <a:lnTo>
                  <a:pt x="0" y="0"/>
                </a:lnTo>
                <a:close/>
              </a:path>
            </a:pathLst>
          </a:custGeom>
          <a:solidFill>
            <a:srgbClr val="A42A28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867237381" name="Text 40"/>
          <p:cNvSpPr/>
          <p:nvPr/>
        </p:nvSpPr>
        <p:spPr bwMode="auto">
          <a:xfrm>
            <a:off x="3556428" y="3984959"/>
            <a:ext cx="2354146" cy="1982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25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现场指挥体系</a:t>
            </a:r>
            <a:endParaRPr sz="1250">
              <a:latin typeface="宋体"/>
              <a:cs typeface="宋体"/>
            </a:endParaRPr>
          </a:p>
        </p:txBody>
      </p:sp>
      <p:sp>
        <p:nvSpPr>
          <p:cNvPr id="1261116030" name="Text 41"/>
          <p:cNvSpPr/>
          <p:nvPr/>
        </p:nvSpPr>
        <p:spPr bwMode="auto">
          <a:xfrm flipH="0" flipV="0">
            <a:off x="3556428" y="4318296"/>
            <a:ext cx="2345886" cy="70233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总指挥统一调度</a:t>
            </a:r>
            <a:endParaRPr sz="1200">
              <a:latin typeface="宋体"/>
              <a:cs typeface="宋体"/>
            </a:endParaRPr>
          </a:p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各小组分工协作</a:t>
            </a:r>
            <a:endParaRPr sz="1200">
              <a:latin typeface="宋体"/>
              <a:cs typeface="宋体"/>
            </a:endParaRPr>
          </a:p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前后方联动配合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242727640" name="Shape 42"/>
          <p:cNvSpPr/>
          <p:nvPr/>
        </p:nvSpPr>
        <p:spPr bwMode="auto">
          <a:xfrm>
            <a:off x="6179461" y="1011362"/>
            <a:ext cx="2756141" cy="4242970"/>
          </a:xfrm>
          <a:custGeom>
            <a:avLst/>
            <a:gdLst/>
            <a:ahLst/>
            <a:cxnLst/>
            <a:rect l="l" t="t" r="r" b="b"/>
            <a:pathLst>
              <a:path w="2756141" h="4242970" fill="norm" stroke="1" extrusionOk="0">
                <a:moveTo>
                  <a:pt x="132157" y="0"/>
                </a:moveTo>
                <a:lnTo>
                  <a:pt x="2623984" y="0"/>
                </a:lnTo>
                <a:cubicBezTo>
                  <a:pt x="2696972" y="0"/>
                  <a:pt x="2756141" y="59169"/>
                  <a:pt x="2756141" y="132157"/>
                </a:cubicBezTo>
                <a:lnTo>
                  <a:pt x="2756141" y="4110813"/>
                </a:lnTo>
                <a:cubicBezTo>
                  <a:pt x="2756141" y="4183802"/>
                  <a:pt x="2696972" y="4242970"/>
                  <a:pt x="2623984" y="4242970"/>
                </a:cubicBezTo>
                <a:lnTo>
                  <a:pt x="132157" y="4242970"/>
                </a:lnTo>
                <a:cubicBezTo>
                  <a:pt x="59169" y="4242970"/>
                  <a:pt x="0" y="4183802"/>
                  <a:pt x="0" y="4110813"/>
                </a:cubicBezTo>
                <a:lnTo>
                  <a:pt x="0" y="132157"/>
                </a:lnTo>
                <a:cubicBezTo>
                  <a:pt x="0" y="59218"/>
                  <a:pt x="59218" y="0"/>
                  <a:pt x="132157" y="0"/>
                </a:cubicBezTo>
                <a:close/>
              </a:path>
            </a:pathLst>
          </a:custGeom>
          <a:solidFill>
            <a:srgbClr val="4A676B">
              <a:alpha val="40000"/>
            </a:srgbClr>
          </a:solidFill>
          <a:ln w="8467">
            <a:solidFill>
              <a:srgbClr val="C8A876">
                <a:alpha val="30192"/>
              </a:srgbClr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600543867" name="Shape 43"/>
          <p:cNvSpPr/>
          <p:nvPr/>
        </p:nvSpPr>
        <p:spPr bwMode="auto">
          <a:xfrm>
            <a:off x="6347418" y="1179313"/>
            <a:ext cx="330407" cy="330407"/>
          </a:xfrm>
          <a:custGeom>
            <a:avLst/>
            <a:gdLst/>
            <a:ahLst/>
            <a:cxnLst/>
            <a:rect l="l" t="t" r="r" b="b"/>
            <a:pathLst>
              <a:path w="330407" h="330407" fill="norm" stroke="1" extrusionOk="0">
                <a:moveTo>
                  <a:pt x="99122" y="0"/>
                </a:moveTo>
                <a:lnTo>
                  <a:pt x="231285" y="0"/>
                </a:lnTo>
                <a:cubicBezTo>
                  <a:pt x="285991" y="0"/>
                  <a:pt x="330407" y="44415"/>
                  <a:pt x="330407" y="99122"/>
                </a:cubicBezTo>
                <a:lnTo>
                  <a:pt x="330407" y="231285"/>
                </a:lnTo>
                <a:cubicBezTo>
                  <a:pt x="330407" y="286028"/>
                  <a:pt x="286028" y="330407"/>
                  <a:pt x="231285" y="330407"/>
                </a:cubicBezTo>
                <a:lnTo>
                  <a:pt x="99122" y="330407"/>
                </a:lnTo>
                <a:cubicBezTo>
                  <a:pt x="44415" y="330407"/>
                  <a:pt x="0" y="285991"/>
                  <a:pt x="0" y="231285"/>
                </a:cubicBezTo>
                <a:lnTo>
                  <a:pt x="0" y="99122"/>
                </a:lnTo>
                <a:cubicBezTo>
                  <a:pt x="0" y="44415"/>
                  <a:pt x="44415" y="0"/>
                  <a:pt x="99122" y="0"/>
                </a:cubicBezTo>
                <a:close/>
              </a:path>
            </a:pathLst>
          </a:custGeom>
          <a:solidFill>
            <a:srgbClr val="A42A28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530782119" name="Shape 44"/>
          <p:cNvSpPr/>
          <p:nvPr/>
        </p:nvSpPr>
        <p:spPr bwMode="auto">
          <a:xfrm>
            <a:off x="6431052" y="1270175"/>
            <a:ext cx="167268" cy="148683"/>
          </a:xfrm>
          <a:custGeom>
            <a:avLst/>
            <a:gdLst/>
            <a:ahLst/>
            <a:cxnLst/>
            <a:rect l="l" t="t" r="r" b="b"/>
            <a:pathLst>
              <a:path w="167268" h="148683" fill="norm" stroke="1" extrusionOk="0">
                <a:moveTo>
                  <a:pt x="65078" y="28197"/>
                </a:moveTo>
                <a:lnTo>
                  <a:pt x="65078" y="42601"/>
                </a:lnTo>
                <a:lnTo>
                  <a:pt x="65223" y="42746"/>
                </a:lnTo>
                <a:cubicBezTo>
                  <a:pt x="67111" y="18818"/>
                  <a:pt x="87119" y="0"/>
                  <a:pt x="111541" y="0"/>
                </a:cubicBezTo>
                <a:cubicBezTo>
                  <a:pt x="117378" y="0"/>
                  <a:pt x="122983" y="1074"/>
                  <a:pt x="128123" y="3049"/>
                </a:cubicBezTo>
                <a:cubicBezTo>
                  <a:pt x="131027" y="4153"/>
                  <a:pt x="131550" y="7841"/>
                  <a:pt x="129372" y="10048"/>
                </a:cubicBezTo>
                <a:lnTo>
                  <a:pt x="103613" y="35806"/>
                </a:lnTo>
                <a:cubicBezTo>
                  <a:pt x="102742" y="36677"/>
                  <a:pt x="102249" y="37868"/>
                  <a:pt x="102249" y="39087"/>
                </a:cubicBezTo>
                <a:lnTo>
                  <a:pt x="102249" y="51110"/>
                </a:lnTo>
                <a:cubicBezTo>
                  <a:pt x="102249" y="53665"/>
                  <a:pt x="104339" y="55756"/>
                  <a:pt x="106895" y="55756"/>
                </a:cubicBezTo>
                <a:lnTo>
                  <a:pt x="118917" y="55756"/>
                </a:lnTo>
                <a:cubicBezTo>
                  <a:pt x="120137" y="55756"/>
                  <a:pt x="121328" y="55262"/>
                  <a:pt x="122199" y="54391"/>
                </a:cubicBezTo>
                <a:lnTo>
                  <a:pt x="147957" y="28633"/>
                </a:lnTo>
                <a:cubicBezTo>
                  <a:pt x="150164" y="26426"/>
                  <a:pt x="153852" y="26978"/>
                  <a:pt x="154955" y="29882"/>
                </a:cubicBezTo>
                <a:cubicBezTo>
                  <a:pt x="156930" y="35022"/>
                  <a:pt x="158005" y="40626"/>
                  <a:pt x="158005" y="46463"/>
                </a:cubicBezTo>
                <a:cubicBezTo>
                  <a:pt x="158005" y="64061"/>
                  <a:pt x="148218" y="79394"/>
                  <a:pt x="133757" y="87264"/>
                </a:cubicBezTo>
                <a:lnTo>
                  <a:pt x="157424" y="110931"/>
                </a:lnTo>
                <a:cubicBezTo>
                  <a:pt x="162854" y="116362"/>
                  <a:pt x="162854" y="125190"/>
                  <a:pt x="157424" y="130649"/>
                </a:cubicBezTo>
                <a:lnTo>
                  <a:pt x="139971" y="148102"/>
                </a:lnTo>
                <a:cubicBezTo>
                  <a:pt x="134541" y="153533"/>
                  <a:pt x="125713" y="153533"/>
                  <a:pt x="120253" y="148102"/>
                </a:cubicBezTo>
                <a:lnTo>
                  <a:pt x="83663" y="111512"/>
                </a:lnTo>
                <a:cubicBezTo>
                  <a:pt x="75706" y="103555"/>
                  <a:pt x="73906" y="91794"/>
                  <a:pt x="78291" y="82095"/>
                </a:cubicBezTo>
                <a:lnTo>
                  <a:pt x="51952" y="55756"/>
                </a:lnTo>
                <a:lnTo>
                  <a:pt x="37548" y="55756"/>
                </a:lnTo>
                <a:cubicBezTo>
                  <a:pt x="34441" y="55756"/>
                  <a:pt x="31537" y="54217"/>
                  <a:pt x="29824" y="51632"/>
                </a:cubicBezTo>
                <a:lnTo>
                  <a:pt x="6795" y="17104"/>
                </a:lnTo>
                <a:cubicBezTo>
                  <a:pt x="5576" y="15275"/>
                  <a:pt x="5808" y="12806"/>
                  <a:pt x="7376" y="11238"/>
                </a:cubicBezTo>
                <a:lnTo>
                  <a:pt x="20560" y="-1946"/>
                </a:lnTo>
                <a:cubicBezTo>
                  <a:pt x="22128" y="-3514"/>
                  <a:pt x="24568" y="-3746"/>
                  <a:pt x="26426" y="-2526"/>
                </a:cubicBezTo>
                <a:lnTo>
                  <a:pt x="60954" y="20473"/>
                </a:lnTo>
                <a:cubicBezTo>
                  <a:pt x="63539" y="22186"/>
                  <a:pt x="65078" y="25090"/>
                  <a:pt x="65078" y="28197"/>
                </a:cubicBezTo>
                <a:close/>
                <a:moveTo>
                  <a:pt x="62609" y="86132"/>
                </a:moveTo>
                <a:cubicBezTo>
                  <a:pt x="60780" y="96876"/>
                  <a:pt x="63306" y="108231"/>
                  <a:pt x="70276" y="117320"/>
                </a:cubicBezTo>
                <a:lnTo>
                  <a:pt x="42688" y="144879"/>
                </a:lnTo>
                <a:cubicBezTo>
                  <a:pt x="34528" y="153039"/>
                  <a:pt x="21286" y="153039"/>
                  <a:pt x="13126" y="144879"/>
                </a:cubicBezTo>
                <a:cubicBezTo>
                  <a:pt x="4966" y="136719"/>
                  <a:pt x="4966" y="123477"/>
                  <a:pt x="13126" y="115316"/>
                </a:cubicBezTo>
                <a:lnTo>
                  <a:pt x="52446" y="75997"/>
                </a:lnTo>
                <a:lnTo>
                  <a:pt x="62609" y="86161"/>
                </a:lnTo>
                <a:close/>
              </a:path>
            </a:pathLst>
          </a:custGeom>
          <a:solidFill>
            <a:srgbClr val="EAE3D9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002206377" name="Text 45"/>
          <p:cNvSpPr/>
          <p:nvPr/>
        </p:nvSpPr>
        <p:spPr bwMode="auto">
          <a:xfrm>
            <a:off x="6776946" y="1228874"/>
            <a:ext cx="743415" cy="2312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300" b="1">
                <a:solidFill>
                  <a:srgbClr val="EAE3D9"/>
                </a:solidFill>
                <a:latin typeface="宋体"/>
                <a:ea typeface="宋体"/>
                <a:cs typeface="宋体"/>
              </a:rPr>
              <a:t>处置措施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1497724289" name="Shape 46"/>
          <p:cNvSpPr/>
          <p:nvPr/>
        </p:nvSpPr>
        <p:spPr bwMode="auto">
          <a:xfrm flipH="0" flipV="0">
            <a:off x="6350170" y="1796840"/>
            <a:ext cx="2409213" cy="891500"/>
          </a:xfrm>
          <a:custGeom>
            <a:avLst/>
            <a:gdLst/>
            <a:ahLst/>
            <a:cxnLst/>
            <a:rect l="l" t="t" r="r" b="b"/>
            <a:pathLst>
              <a:path w="2409214" h="815003" fill="norm" stroke="1" extrusionOk="0">
                <a:moveTo>
                  <a:pt x="99121" y="0"/>
                </a:moveTo>
                <a:lnTo>
                  <a:pt x="2310093" y="0"/>
                </a:lnTo>
                <a:cubicBezTo>
                  <a:pt x="2364836" y="0"/>
                  <a:pt x="2409214" y="44378"/>
                  <a:pt x="2409214" y="99121"/>
                </a:cubicBezTo>
                <a:lnTo>
                  <a:pt x="2409214" y="715882"/>
                </a:lnTo>
                <a:cubicBezTo>
                  <a:pt x="2409214" y="770625"/>
                  <a:pt x="2364836" y="815003"/>
                  <a:pt x="2310093" y="815003"/>
                </a:cubicBezTo>
                <a:lnTo>
                  <a:pt x="99121" y="815003"/>
                </a:lnTo>
                <a:cubicBezTo>
                  <a:pt x="44378" y="815003"/>
                  <a:pt x="0" y="770625"/>
                  <a:pt x="0" y="715882"/>
                </a:cubicBezTo>
                <a:lnTo>
                  <a:pt x="0" y="99121"/>
                </a:lnTo>
                <a:cubicBezTo>
                  <a:pt x="0" y="44378"/>
                  <a:pt x="44378" y="0"/>
                  <a:pt x="99121" y="0"/>
                </a:cubicBezTo>
                <a:close/>
              </a:path>
            </a:pathLst>
          </a:custGeom>
          <a:solidFill>
            <a:srgbClr val="BFBFBF">
              <a:alpha val="15000"/>
            </a:srgbClr>
          </a:solidFill>
          <a:ln w="8467">
            <a:solidFill>
              <a:srgbClr val="C8A876">
                <a:alpha val="20000"/>
              </a:srgbClr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633212144" name="Text 47"/>
          <p:cNvSpPr/>
          <p:nvPr/>
        </p:nvSpPr>
        <p:spPr bwMode="auto">
          <a:xfrm>
            <a:off x="6452046" y="1907173"/>
            <a:ext cx="2271545" cy="1982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25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人员疏散</a:t>
            </a:r>
            <a:endParaRPr sz="1250">
              <a:latin typeface="宋体"/>
              <a:cs typeface="宋体"/>
            </a:endParaRPr>
          </a:p>
        </p:txBody>
      </p:sp>
      <p:sp>
        <p:nvSpPr>
          <p:cNvPr id="1431670840" name="Text 48"/>
          <p:cNvSpPr/>
          <p:nvPr/>
        </p:nvSpPr>
        <p:spPr bwMode="auto">
          <a:xfrm flipH="0" flipV="0">
            <a:off x="6452046" y="2172475"/>
            <a:ext cx="2263284" cy="48379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启动疏散预案，引导人员有序撤离至安全区域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1537645751" name="Shape 49"/>
          <p:cNvSpPr/>
          <p:nvPr/>
        </p:nvSpPr>
        <p:spPr bwMode="auto">
          <a:xfrm flipH="0" flipV="0">
            <a:off x="6350169" y="2949817"/>
            <a:ext cx="2409212" cy="894348"/>
          </a:xfrm>
          <a:custGeom>
            <a:avLst/>
            <a:gdLst/>
            <a:ahLst/>
            <a:cxnLst/>
            <a:rect l="l" t="t" r="r" b="b"/>
            <a:pathLst>
              <a:path w="2409214" h="625019" fill="norm" stroke="1" extrusionOk="0">
                <a:moveTo>
                  <a:pt x="99122" y="0"/>
                </a:moveTo>
                <a:lnTo>
                  <a:pt x="2310092" y="0"/>
                </a:lnTo>
                <a:cubicBezTo>
                  <a:pt x="2364836" y="0"/>
                  <a:pt x="2409214" y="44378"/>
                  <a:pt x="2409214" y="99122"/>
                </a:cubicBezTo>
                <a:lnTo>
                  <a:pt x="2409214" y="525897"/>
                </a:lnTo>
                <a:cubicBezTo>
                  <a:pt x="2409214" y="580641"/>
                  <a:pt x="2364836" y="625019"/>
                  <a:pt x="2310092" y="625019"/>
                </a:cubicBezTo>
                <a:lnTo>
                  <a:pt x="99122" y="625019"/>
                </a:lnTo>
                <a:cubicBezTo>
                  <a:pt x="44378" y="625019"/>
                  <a:pt x="0" y="580641"/>
                  <a:pt x="0" y="525897"/>
                </a:cubicBezTo>
                <a:lnTo>
                  <a:pt x="0" y="99122"/>
                </a:lnTo>
                <a:cubicBezTo>
                  <a:pt x="0" y="44415"/>
                  <a:pt x="44415" y="0"/>
                  <a:pt x="99122" y="0"/>
                </a:cubicBezTo>
                <a:close/>
              </a:path>
            </a:pathLst>
          </a:custGeom>
          <a:solidFill>
            <a:srgbClr val="BFBFBF">
              <a:alpha val="15000"/>
            </a:srgbClr>
          </a:solidFill>
          <a:ln w="8467">
            <a:solidFill>
              <a:srgbClr val="C8A876">
                <a:alpha val="20000"/>
              </a:srgbClr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959964078" name="Text 50"/>
          <p:cNvSpPr/>
          <p:nvPr/>
        </p:nvSpPr>
        <p:spPr bwMode="auto">
          <a:xfrm>
            <a:off x="6452046" y="3060394"/>
            <a:ext cx="2271545" cy="1982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25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医疗救援</a:t>
            </a:r>
            <a:endParaRPr sz="1250">
              <a:latin typeface="宋体"/>
              <a:cs typeface="宋体"/>
            </a:endParaRPr>
          </a:p>
        </p:txBody>
      </p:sp>
      <p:sp>
        <p:nvSpPr>
          <p:cNvPr id="271900130" name="Text 51"/>
          <p:cNvSpPr/>
          <p:nvPr/>
        </p:nvSpPr>
        <p:spPr bwMode="auto">
          <a:xfrm flipH="0" flipV="0">
            <a:off x="6452046" y="3325696"/>
            <a:ext cx="2263284" cy="4572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现场急救→联系120→送医治疗→跟踪情况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83812795" name="Shape 52"/>
          <p:cNvSpPr/>
          <p:nvPr/>
        </p:nvSpPr>
        <p:spPr bwMode="auto">
          <a:xfrm flipH="0" flipV="0">
            <a:off x="6350169" y="4098772"/>
            <a:ext cx="2409212" cy="861569"/>
          </a:xfrm>
          <a:custGeom>
            <a:avLst/>
            <a:gdLst/>
            <a:ahLst/>
            <a:cxnLst/>
            <a:rect l="l" t="t" r="r" b="b"/>
            <a:pathLst>
              <a:path w="2409214" h="625019" fill="norm" stroke="1" extrusionOk="0">
                <a:moveTo>
                  <a:pt x="99122" y="0"/>
                </a:moveTo>
                <a:lnTo>
                  <a:pt x="2310092" y="0"/>
                </a:lnTo>
                <a:cubicBezTo>
                  <a:pt x="2364836" y="0"/>
                  <a:pt x="2409214" y="44378"/>
                  <a:pt x="2409214" y="99122"/>
                </a:cubicBezTo>
                <a:lnTo>
                  <a:pt x="2409214" y="525897"/>
                </a:lnTo>
                <a:cubicBezTo>
                  <a:pt x="2409214" y="580641"/>
                  <a:pt x="2364836" y="625019"/>
                  <a:pt x="2310092" y="625019"/>
                </a:cubicBezTo>
                <a:lnTo>
                  <a:pt x="99122" y="625019"/>
                </a:lnTo>
                <a:cubicBezTo>
                  <a:pt x="44378" y="625019"/>
                  <a:pt x="0" y="580641"/>
                  <a:pt x="0" y="525897"/>
                </a:cubicBezTo>
                <a:lnTo>
                  <a:pt x="0" y="99122"/>
                </a:lnTo>
                <a:cubicBezTo>
                  <a:pt x="0" y="44415"/>
                  <a:pt x="44415" y="0"/>
                  <a:pt x="99122" y="0"/>
                </a:cubicBezTo>
                <a:close/>
              </a:path>
            </a:pathLst>
          </a:custGeom>
          <a:solidFill>
            <a:srgbClr val="BFBFBF">
              <a:alpha val="15000"/>
            </a:srgbClr>
          </a:solidFill>
          <a:ln w="8467">
            <a:solidFill>
              <a:srgbClr val="C8A876">
                <a:alpha val="20000"/>
              </a:srgbClr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124483090" name="Text 53"/>
          <p:cNvSpPr/>
          <p:nvPr/>
        </p:nvSpPr>
        <p:spPr bwMode="auto">
          <a:xfrm>
            <a:off x="6452046" y="4206552"/>
            <a:ext cx="2271545" cy="1982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25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舆情管控</a:t>
            </a:r>
            <a:endParaRPr sz="1250">
              <a:latin typeface="宋体"/>
              <a:cs typeface="宋体"/>
            </a:endParaRPr>
          </a:p>
        </p:txBody>
      </p:sp>
      <p:sp>
        <p:nvSpPr>
          <p:cNvPr id="103052818" name="Text 54"/>
          <p:cNvSpPr/>
          <p:nvPr/>
        </p:nvSpPr>
        <p:spPr bwMode="auto">
          <a:xfrm flipH="0" flipV="0">
            <a:off x="6452046" y="4471851"/>
            <a:ext cx="2263284" cy="44019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统一口径→及时通报→正面引导→避免恐慌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1930567720" name="Shape 55"/>
          <p:cNvSpPr/>
          <p:nvPr/>
        </p:nvSpPr>
        <p:spPr bwMode="auto">
          <a:xfrm>
            <a:off x="9102612" y="1011362"/>
            <a:ext cx="2756141" cy="4242970"/>
          </a:xfrm>
          <a:custGeom>
            <a:avLst/>
            <a:gdLst/>
            <a:ahLst/>
            <a:cxnLst/>
            <a:rect l="l" t="t" r="r" b="b"/>
            <a:pathLst>
              <a:path w="2756141" h="4242970" fill="norm" stroke="1" extrusionOk="0">
                <a:moveTo>
                  <a:pt x="132157" y="0"/>
                </a:moveTo>
                <a:lnTo>
                  <a:pt x="2623984" y="0"/>
                </a:lnTo>
                <a:cubicBezTo>
                  <a:pt x="2696972" y="0"/>
                  <a:pt x="2756141" y="59169"/>
                  <a:pt x="2756141" y="132157"/>
                </a:cubicBezTo>
                <a:lnTo>
                  <a:pt x="2756141" y="4110813"/>
                </a:lnTo>
                <a:cubicBezTo>
                  <a:pt x="2756141" y="4183802"/>
                  <a:pt x="2696972" y="4242970"/>
                  <a:pt x="2623984" y="4242970"/>
                </a:cubicBezTo>
                <a:lnTo>
                  <a:pt x="132157" y="4242970"/>
                </a:lnTo>
                <a:cubicBezTo>
                  <a:pt x="59169" y="4242970"/>
                  <a:pt x="0" y="4183802"/>
                  <a:pt x="0" y="4110813"/>
                </a:cubicBezTo>
                <a:lnTo>
                  <a:pt x="0" y="132157"/>
                </a:lnTo>
                <a:cubicBezTo>
                  <a:pt x="0" y="59218"/>
                  <a:pt x="59218" y="0"/>
                  <a:pt x="132157" y="0"/>
                </a:cubicBezTo>
                <a:close/>
              </a:path>
            </a:pathLst>
          </a:custGeom>
          <a:solidFill>
            <a:srgbClr val="BFBFBF">
              <a:alpha val="15000"/>
            </a:srgbClr>
          </a:solidFill>
          <a:ln w="8467">
            <a:solidFill>
              <a:srgbClr val="C8A876">
                <a:alpha val="30192"/>
              </a:srgbClr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466084985" name="Shape 56"/>
          <p:cNvSpPr/>
          <p:nvPr/>
        </p:nvSpPr>
        <p:spPr bwMode="auto">
          <a:xfrm>
            <a:off x="9270569" y="1179313"/>
            <a:ext cx="330407" cy="330407"/>
          </a:xfrm>
          <a:custGeom>
            <a:avLst/>
            <a:gdLst/>
            <a:ahLst/>
            <a:cxnLst/>
            <a:rect l="l" t="t" r="r" b="b"/>
            <a:pathLst>
              <a:path w="330407" h="330407" fill="norm" stroke="1" extrusionOk="0">
                <a:moveTo>
                  <a:pt x="99122" y="0"/>
                </a:moveTo>
                <a:lnTo>
                  <a:pt x="231285" y="0"/>
                </a:lnTo>
                <a:cubicBezTo>
                  <a:pt x="285991" y="0"/>
                  <a:pt x="330407" y="44415"/>
                  <a:pt x="330407" y="99122"/>
                </a:cubicBezTo>
                <a:lnTo>
                  <a:pt x="330407" y="231285"/>
                </a:lnTo>
                <a:cubicBezTo>
                  <a:pt x="330407" y="286028"/>
                  <a:pt x="286028" y="330407"/>
                  <a:pt x="231285" y="330407"/>
                </a:cubicBezTo>
                <a:lnTo>
                  <a:pt x="99122" y="330407"/>
                </a:lnTo>
                <a:cubicBezTo>
                  <a:pt x="44415" y="330407"/>
                  <a:pt x="0" y="285991"/>
                  <a:pt x="0" y="231285"/>
                </a:cubicBezTo>
                <a:lnTo>
                  <a:pt x="0" y="99122"/>
                </a:lnTo>
                <a:cubicBezTo>
                  <a:pt x="0" y="44415"/>
                  <a:pt x="44415" y="0"/>
                  <a:pt x="99122" y="0"/>
                </a:cubicBezTo>
                <a:close/>
              </a:path>
            </a:pathLst>
          </a:custGeom>
          <a:solidFill>
            <a:srgbClr val="C8A876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054697007" name="Shape 57"/>
          <p:cNvSpPr/>
          <p:nvPr/>
        </p:nvSpPr>
        <p:spPr bwMode="auto">
          <a:xfrm>
            <a:off x="9363496" y="1270175"/>
            <a:ext cx="148683" cy="148683"/>
          </a:xfrm>
          <a:custGeom>
            <a:avLst/>
            <a:gdLst/>
            <a:ahLst/>
            <a:cxnLst/>
            <a:rect l="l" t="t" r="r" b="b"/>
            <a:pathLst>
              <a:path w="148683" h="148683" fill="norm" stroke="1" extrusionOk="0">
                <a:moveTo>
                  <a:pt x="126816" y="21693"/>
                </a:moveTo>
                <a:lnTo>
                  <a:pt x="130098" y="24800"/>
                </a:lnTo>
                <a:lnTo>
                  <a:pt x="130098" y="9293"/>
                </a:lnTo>
                <a:cubicBezTo>
                  <a:pt x="130098" y="4153"/>
                  <a:pt x="134250" y="0"/>
                  <a:pt x="139390" y="0"/>
                </a:cubicBezTo>
                <a:cubicBezTo>
                  <a:pt x="144530" y="0"/>
                  <a:pt x="148683" y="4153"/>
                  <a:pt x="148683" y="9293"/>
                </a:cubicBezTo>
                <a:lnTo>
                  <a:pt x="148683" y="46463"/>
                </a:lnTo>
                <a:cubicBezTo>
                  <a:pt x="148683" y="51603"/>
                  <a:pt x="144530" y="55756"/>
                  <a:pt x="139390" y="55756"/>
                </a:cubicBezTo>
                <a:lnTo>
                  <a:pt x="102220" y="55756"/>
                </a:lnTo>
                <a:cubicBezTo>
                  <a:pt x="97079" y="55756"/>
                  <a:pt x="92927" y="51603"/>
                  <a:pt x="92927" y="46463"/>
                </a:cubicBezTo>
                <a:cubicBezTo>
                  <a:pt x="92927" y="41323"/>
                  <a:pt x="97079" y="37171"/>
                  <a:pt x="102220" y="37171"/>
                </a:cubicBezTo>
                <a:lnTo>
                  <a:pt x="116129" y="37171"/>
                </a:lnTo>
                <a:lnTo>
                  <a:pt x="113922" y="35080"/>
                </a:lnTo>
                <a:cubicBezTo>
                  <a:pt x="113864" y="35022"/>
                  <a:pt x="113806" y="34964"/>
                  <a:pt x="113748" y="34906"/>
                </a:cubicBezTo>
                <a:cubicBezTo>
                  <a:pt x="91969" y="13126"/>
                  <a:pt x="56685" y="13126"/>
                  <a:pt x="34906" y="34906"/>
                </a:cubicBezTo>
                <a:cubicBezTo>
                  <a:pt x="13126" y="56685"/>
                  <a:pt x="13126" y="91969"/>
                  <a:pt x="34906" y="113748"/>
                </a:cubicBezTo>
                <a:cubicBezTo>
                  <a:pt x="56685" y="135528"/>
                  <a:pt x="91969" y="135528"/>
                  <a:pt x="113748" y="113748"/>
                </a:cubicBezTo>
                <a:cubicBezTo>
                  <a:pt x="116129" y="111367"/>
                  <a:pt x="118249" y="108841"/>
                  <a:pt x="120108" y="106169"/>
                </a:cubicBezTo>
                <a:cubicBezTo>
                  <a:pt x="123041" y="101958"/>
                  <a:pt x="128849" y="100942"/>
                  <a:pt x="133060" y="103875"/>
                </a:cubicBezTo>
                <a:cubicBezTo>
                  <a:pt x="137270" y="106808"/>
                  <a:pt x="138287" y="112616"/>
                  <a:pt x="135354" y="116826"/>
                </a:cubicBezTo>
                <a:cubicBezTo>
                  <a:pt x="132885" y="120369"/>
                  <a:pt x="130069" y="123738"/>
                  <a:pt x="126903" y="126903"/>
                </a:cubicBezTo>
                <a:cubicBezTo>
                  <a:pt x="97864" y="155943"/>
                  <a:pt x="50790" y="155943"/>
                  <a:pt x="21780" y="126903"/>
                </a:cubicBezTo>
                <a:cubicBezTo>
                  <a:pt x="-7231" y="97864"/>
                  <a:pt x="-7260" y="50819"/>
                  <a:pt x="21780" y="21780"/>
                </a:cubicBezTo>
                <a:cubicBezTo>
                  <a:pt x="50790" y="-7231"/>
                  <a:pt x="97776" y="-7260"/>
                  <a:pt x="126816" y="21693"/>
                </a:cubicBezTo>
                <a:close/>
              </a:path>
            </a:pathLst>
          </a:custGeom>
          <a:solidFill>
            <a:srgbClr val="1A1A1A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715688260" name="Text 58"/>
          <p:cNvSpPr/>
          <p:nvPr/>
        </p:nvSpPr>
        <p:spPr bwMode="auto">
          <a:xfrm>
            <a:off x="9700098" y="1228874"/>
            <a:ext cx="743415" cy="2312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300" b="1">
                <a:solidFill>
                  <a:srgbClr val="EAE3D9"/>
                </a:solidFill>
                <a:latin typeface="宋体"/>
                <a:ea typeface="宋体"/>
                <a:cs typeface="宋体"/>
              </a:rPr>
              <a:t>事后恢复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371565215" name="Shape 59"/>
          <p:cNvSpPr/>
          <p:nvPr/>
        </p:nvSpPr>
        <p:spPr bwMode="auto">
          <a:xfrm>
            <a:off x="9287089" y="1796841"/>
            <a:ext cx="33041" cy="553431"/>
          </a:xfrm>
          <a:custGeom>
            <a:avLst/>
            <a:gdLst/>
            <a:ahLst/>
            <a:cxnLst/>
            <a:rect l="l" t="t" r="r" b="b"/>
            <a:pathLst>
              <a:path w="33041" h="553431" fill="norm" stroke="1" extrusionOk="0">
                <a:moveTo>
                  <a:pt x="0" y="0"/>
                </a:moveTo>
                <a:lnTo>
                  <a:pt x="33041" y="0"/>
                </a:lnTo>
                <a:lnTo>
                  <a:pt x="33041" y="553431"/>
                </a:lnTo>
                <a:lnTo>
                  <a:pt x="0" y="553431"/>
                </a:lnTo>
                <a:lnTo>
                  <a:pt x="0" y="0"/>
                </a:lnTo>
                <a:close/>
              </a:path>
            </a:pathLst>
          </a:custGeom>
          <a:solidFill>
            <a:srgbClr val="A42A28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217284355" name="Text 60"/>
          <p:cNvSpPr/>
          <p:nvPr/>
        </p:nvSpPr>
        <p:spPr bwMode="auto">
          <a:xfrm>
            <a:off x="9402732" y="1794886"/>
            <a:ext cx="2354146" cy="1982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25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现场清理</a:t>
            </a:r>
            <a:endParaRPr sz="1250">
              <a:latin typeface="宋体"/>
              <a:cs typeface="宋体"/>
            </a:endParaRPr>
          </a:p>
        </p:txBody>
      </p:sp>
      <p:sp>
        <p:nvSpPr>
          <p:cNvPr id="1173240857" name="Text 61"/>
          <p:cNvSpPr/>
          <p:nvPr/>
        </p:nvSpPr>
        <p:spPr bwMode="auto">
          <a:xfrm flipH="0" flipV="0">
            <a:off x="9402732" y="2060187"/>
            <a:ext cx="2345886" cy="478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清理现场→排查隐患→恢复秩序→确保安全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779996923" name="Shape 62"/>
          <p:cNvSpPr/>
          <p:nvPr/>
        </p:nvSpPr>
        <p:spPr bwMode="auto">
          <a:xfrm>
            <a:off x="9287089" y="2658221"/>
            <a:ext cx="33041" cy="553431"/>
          </a:xfrm>
          <a:custGeom>
            <a:avLst/>
            <a:gdLst/>
            <a:ahLst/>
            <a:cxnLst/>
            <a:rect l="l" t="t" r="r" b="b"/>
            <a:pathLst>
              <a:path w="33041" h="553431" fill="norm" stroke="1" extrusionOk="0">
                <a:moveTo>
                  <a:pt x="0" y="0"/>
                </a:moveTo>
                <a:lnTo>
                  <a:pt x="33041" y="0"/>
                </a:lnTo>
                <a:lnTo>
                  <a:pt x="33041" y="553431"/>
                </a:lnTo>
                <a:lnTo>
                  <a:pt x="0" y="553431"/>
                </a:lnTo>
                <a:lnTo>
                  <a:pt x="0" y="0"/>
                </a:lnTo>
                <a:close/>
              </a:path>
            </a:pathLst>
          </a:custGeom>
          <a:solidFill>
            <a:srgbClr val="C8A876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609821571" name="Text 63"/>
          <p:cNvSpPr/>
          <p:nvPr/>
        </p:nvSpPr>
        <p:spPr bwMode="auto">
          <a:xfrm>
            <a:off x="9402732" y="2656266"/>
            <a:ext cx="2354146" cy="1982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25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损失评估</a:t>
            </a:r>
            <a:endParaRPr sz="1250">
              <a:latin typeface="宋体"/>
              <a:cs typeface="宋体"/>
            </a:endParaRPr>
          </a:p>
        </p:txBody>
      </p:sp>
      <p:sp>
        <p:nvSpPr>
          <p:cNvPr id="1920491186" name="Text 64"/>
          <p:cNvSpPr/>
          <p:nvPr/>
        </p:nvSpPr>
        <p:spPr bwMode="auto">
          <a:xfrm flipH="0" flipV="0">
            <a:off x="9402732" y="2921568"/>
            <a:ext cx="2345886" cy="478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统计损失→拍照留证→保险理赔→修复完善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1293671065" name="Shape 65"/>
          <p:cNvSpPr/>
          <p:nvPr/>
        </p:nvSpPr>
        <p:spPr bwMode="auto">
          <a:xfrm>
            <a:off x="9287089" y="3519601"/>
            <a:ext cx="33041" cy="553431"/>
          </a:xfrm>
          <a:custGeom>
            <a:avLst/>
            <a:gdLst/>
            <a:ahLst/>
            <a:cxnLst/>
            <a:rect l="l" t="t" r="r" b="b"/>
            <a:pathLst>
              <a:path w="33041" h="553431" fill="norm" stroke="1" extrusionOk="0">
                <a:moveTo>
                  <a:pt x="0" y="0"/>
                </a:moveTo>
                <a:lnTo>
                  <a:pt x="33041" y="0"/>
                </a:lnTo>
                <a:lnTo>
                  <a:pt x="33041" y="553431"/>
                </a:lnTo>
                <a:lnTo>
                  <a:pt x="0" y="553431"/>
                </a:lnTo>
                <a:lnTo>
                  <a:pt x="0" y="0"/>
                </a:lnTo>
                <a:close/>
              </a:path>
            </a:pathLst>
          </a:custGeom>
          <a:solidFill>
            <a:srgbClr val="A42A28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643560270" name="Text 66"/>
          <p:cNvSpPr/>
          <p:nvPr/>
        </p:nvSpPr>
        <p:spPr bwMode="auto">
          <a:xfrm>
            <a:off x="9402732" y="3517646"/>
            <a:ext cx="2354146" cy="1982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25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经验总结</a:t>
            </a:r>
            <a:endParaRPr sz="1250">
              <a:latin typeface="宋体"/>
              <a:cs typeface="宋体"/>
            </a:endParaRPr>
          </a:p>
        </p:txBody>
      </p:sp>
      <p:sp>
        <p:nvSpPr>
          <p:cNvPr id="1821706224" name="Text 67"/>
          <p:cNvSpPr/>
          <p:nvPr/>
        </p:nvSpPr>
        <p:spPr bwMode="auto">
          <a:xfrm flipH="0" flipV="0">
            <a:off x="9402732" y="3782949"/>
            <a:ext cx="2345886" cy="478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复盘分析→查漏补缺→完善预案→提升能力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476719" name="Shape 68"/>
          <p:cNvSpPr/>
          <p:nvPr/>
        </p:nvSpPr>
        <p:spPr bwMode="auto">
          <a:xfrm>
            <a:off x="9287089" y="4380981"/>
            <a:ext cx="33041" cy="553431"/>
          </a:xfrm>
          <a:custGeom>
            <a:avLst/>
            <a:gdLst/>
            <a:ahLst/>
            <a:cxnLst/>
            <a:rect l="l" t="t" r="r" b="b"/>
            <a:pathLst>
              <a:path w="33041" h="553431" fill="norm" stroke="1" extrusionOk="0">
                <a:moveTo>
                  <a:pt x="0" y="0"/>
                </a:moveTo>
                <a:lnTo>
                  <a:pt x="33041" y="0"/>
                </a:lnTo>
                <a:lnTo>
                  <a:pt x="33041" y="553431"/>
                </a:lnTo>
                <a:lnTo>
                  <a:pt x="0" y="553431"/>
                </a:lnTo>
                <a:lnTo>
                  <a:pt x="0" y="0"/>
                </a:lnTo>
                <a:close/>
              </a:path>
            </a:pathLst>
          </a:custGeom>
          <a:solidFill>
            <a:srgbClr val="C8A876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584669468" name="Text 69"/>
          <p:cNvSpPr/>
          <p:nvPr/>
        </p:nvSpPr>
        <p:spPr bwMode="auto">
          <a:xfrm>
            <a:off x="9402732" y="4379025"/>
            <a:ext cx="2354146" cy="1982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25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心理疏导</a:t>
            </a:r>
            <a:endParaRPr sz="1250">
              <a:latin typeface="宋体"/>
              <a:cs typeface="宋体"/>
            </a:endParaRPr>
          </a:p>
        </p:txBody>
      </p:sp>
      <p:sp>
        <p:nvSpPr>
          <p:cNvPr id="1118362227" name="Text 70"/>
          <p:cNvSpPr/>
          <p:nvPr/>
        </p:nvSpPr>
        <p:spPr bwMode="auto">
          <a:xfrm flipH="0" flipV="0">
            <a:off x="9402732" y="4644329"/>
            <a:ext cx="2345886" cy="478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安抚情绪→消除阴影→重建信心→恢复正常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2110005781" name="Shape 72"/>
          <p:cNvSpPr/>
          <p:nvPr/>
        </p:nvSpPr>
        <p:spPr bwMode="auto">
          <a:xfrm>
            <a:off x="501116" y="5352973"/>
            <a:ext cx="330407" cy="330407"/>
          </a:xfrm>
          <a:custGeom>
            <a:avLst/>
            <a:gdLst/>
            <a:ahLst/>
            <a:cxnLst/>
            <a:rect l="l" t="t" r="r" b="b"/>
            <a:pathLst>
              <a:path w="330407" h="330407" fill="norm" stroke="1" extrusionOk="0">
                <a:moveTo>
                  <a:pt x="99122" y="0"/>
                </a:moveTo>
                <a:lnTo>
                  <a:pt x="231285" y="0"/>
                </a:lnTo>
                <a:cubicBezTo>
                  <a:pt x="285991" y="0"/>
                  <a:pt x="330407" y="44415"/>
                  <a:pt x="330407" y="99122"/>
                </a:cubicBezTo>
                <a:lnTo>
                  <a:pt x="330407" y="231285"/>
                </a:lnTo>
                <a:cubicBezTo>
                  <a:pt x="330407" y="286028"/>
                  <a:pt x="286028" y="330407"/>
                  <a:pt x="231285" y="330407"/>
                </a:cubicBezTo>
                <a:lnTo>
                  <a:pt x="99122" y="330407"/>
                </a:lnTo>
                <a:cubicBezTo>
                  <a:pt x="44415" y="330407"/>
                  <a:pt x="0" y="285991"/>
                  <a:pt x="0" y="231285"/>
                </a:cubicBezTo>
                <a:lnTo>
                  <a:pt x="0" y="99122"/>
                </a:lnTo>
                <a:cubicBezTo>
                  <a:pt x="0" y="44415"/>
                  <a:pt x="44415" y="0"/>
                  <a:pt x="99122" y="0"/>
                </a:cubicBezTo>
                <a:close/>
              </a:path>
            </a:pathLst>
          </a:custGeom>
          <a:solidFill>
            <a:srgbClr val="A42A28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897084560" name="Shape 73"/>
          <p:cNvSpPr/>
          <p:nvPr/>
        </p:nvSpPr>
        <p:spPr bwMode="auto">
          <a:xfrm>
            <a:off x="583717" y="5435574"/>
            <a:ext cx="165203" cy="165203"/>
          </a:xfrm>
          <a:custGeom>
            <a:avLst/>
            <a:gdLst/>
            <a:ahLst/>
            <a:cxnLst/>
            <a:rect l="l" t="t" r="r" b="b"/>
            <a:pathLst>
              <a:path w="165203" h="165203" fill="norm" stroke="1" extrusionOk="0">
                <a:moveTo>
                  <a:pt x="51691" y="8067"/>
                </a:moveTo>
                <a:cubicBezTo>
                  <a:pt x="49142" y="1968"/>
                  <a:pt x="42495" y="-1258"/>
                  <a:pt x="36170" y="452"/>
                </a:cubicBezTo>
                <a:lnTo>
                  <a:pt x="34396" y="936"/>
                </a:lnTo>
                <a:cubicBezTo>
                  <a:pt x="13552" y="6615"/>
                  <a:pt x="-4259" y="26813"/>
                  <a:pt x="936" y="51400"/>
                </a:cubicBezTo>
                <a:cubicBezTo>
                  <a:pt x="12907" y="107866"/>
                  <a:pt x="57337" y="152297"/>
                  <a:pt x="113803" y="164268"/>
                </a:cubicBezTo>
                <a:cubicBezTo>
                  <a:pt x="138422" y="169495"/>
                  <a:pt x="158589" y="151651"/>
                  <a:pt x="164268" y="130807"/>
                </a:cubicBezTo>
                <a:lnTo>
                  <a:pt x="164752" y="129033"/>
                </a:lnTo>
                <a:cubicBezTo>
                  <a:pt x="166494" y="122676"/>
                  <a:pt x="163235" y="116029"/>
                  <a:pt x="157169" y="113513"/>
                </a:cubicBezTo>
                <a:lnTo>
                  <a:pt x="125774" y="100445"/>
                </a:lnTo>
                <a:cubicBezTo>
                  <a:pt x="120450" y="98218"/>
                  <a:pt x="114287" y="99767"/>
                  <a:pt x="110609" y="104252"/>
                </a:cubicBezTo>
                <a:lnTo>
                  <a:pt x="98154" y="119482"/>
                </a:lnTo>
                <a:cubicBezTo>
                  <a:pt x="75471" y="108221"/>
                  <a:pt x="57208" y="89378"/>
                  <a:pt x="46722" y="66243"/>
                </a:cubicBezTo>
                <a:lnTo>
                  <a:pt x="60983" y="54627"/>
                </a:lnTo>
                <a:cubicBezTo>
                  <a:pt x="65468" y="50981"/>
                  <a:pt x="66985" y="44818"/>
                  <a:pt x="64791" y="39462"/>
                </a:cubicBezTo>
                <a:lnTo>
                  <a:pt x="51691" y="8067"/>
                </a:lnTo>
                <a:close/>
              </a:path>
            </a:pathLst>
          </a:custGeom>
          <a:solidFill>
            <a:srgbClr val="EAE3D9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307022603" name="Text 74"/>
          <p:cNvSpPr/>
          <p:nvPr/>
        </p:nvSpPr>
        <p:spPr bwMode="auto">
          <a:xfrm>
            <a:off x="930645" y="5402534"/>
            <a:ext cx="1073821" cy="2312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300" b="1">
                <a:solidFill>
                  <a:srgbClr val="EAE3D9"/>
                </a:solidFill>
                <a:latin typeface="宋体"/>
                <a:ea typeface="宋体"/>
                <a:cs typeface="宋体"/>
              </a:rPr>
              <a:t>应急联系电话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1459992039" name="Shape 75"/>
          <p:cNvSpPr/>
          <p:nvPr/>
        </p:nvSpPr>
        <p:spPr bwMode="auto">
          <a:xfrm>
            <a:off x="503869" y="5818294"/>
            <a:ext cx="2690060" cy="930645"/>
          </a:xfrm>
          <a:custGeom>
            <a:avLst/>
            <a:gdLst/>
            <a:ahLst/>
            <a:cxnLst/>
            <a:rect l="l" t="t" r="r" b="b"/>
            <a:pathLst>
              <a:path w="2690060" h="930645" fill="norm" stroke="1" extrusionOk="0">
                <a:moveTo>
                  <a:pt x="99123" y="0"/>
                </a:moveTo>
                <a:lnTo>
                  <a:pt x="2590937" y="0"/>
                </a:lnTo>
                <a:cubicBezTo>
                  <a:pt x="2645681" y="0"/>
                  <a:pt x="2690060" y="44379"/>
                  <a:pt x="2690060" y="99123"/>
                </a:cubicBezTo>
                <a:lnTo>
                  <a:pt x="2690060" y="831522"/>
                </a:lnTo>
                <a:cubicBezTo>
                  <a:pt x="2690060" y="886266"/>
                  <a:pt x="2645681" y="930645"/>
                  <a:pt x="2590937" y="930645"/>
                </a:cubicBezTo>
                <a:lnTo>
                  <a:pt x="99123" y="930645"/>
                </a:lnTo>
                <a:cubicBezTo>
                  <a:pt x="44379" y="930645"/>
                  <a:pt x="0" y="886266"/>
                  <a:pt x="0" y="831522"/>
                </a:cubicBezTo>
                <a:lnTo>
                  <a:pt x="0" y="99123"/>
                </a:lnTo>
                <a:cubicBezTo>
                  <a:pt x="0" y="44379"/>
                  <a:pt x="44379" y="0"/>
                  <a:pt x="99123" y="0"/>
                </a:cubicBezTo>
                <a:close/>
              </a:path>
            </a:pathLst>
          </a:custGeom>
          <a:solidFill>
            <a:srgbClr val="4A676B">
              <a:alpha val="40000"/>
            </a:srgbClr>
          </a:solidFill>
          <a:ln w="8467">
            <a:solidFill>
              <a:srgbClr val="C8A876">
                <a:alpha val="20000"/>
              </a:srgbClr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341396552" name="Shape 76"/>
          <p:cNvSpPr/>
          <p:nvPr/>
        </p:nvSpPr>
        <p:spPr bwMode="auto">
          <a:xfrm>
            <a:off x="1750637" y="5920165"/>
            <a:ext cx="198244" cy="198244"/>
          </a:xfrm>
          <a:custGeom>
            <a:avLst/>
            <a:gdLst/>
            <a:ahLst/>
            <a:cxnLst/>
            <a:rect l="l" t="t" r="r" b="b"/>
            <a:pathLst>
              <a:path w="198244" h="198244" fill="norm" stroke="1" extrusionOk="0">
                <a:moveTo>
                  <a:pt x="198244" y="12390"/>
                </a:moveTo>
                <a:cubicBezTo>
                  <a:pt x="198244" y="8673"/>
                  <a:pt x="196579" y="5150"/>
                  <a:pt x="193714" y="2827"/>
                </a:cubicBezTo>
                <a:cubicBezTo>
                  <a:pt x="190848" y="503"/>
                  <a:pt x="187054" y="-503"/>
                  <a:pt x="183414" y="232"/>
                </a:cubicBezTo>
                <a:lnTo>
                  <a:pt x="121463" y="12623"/>
                </a:lnTo>
                <a:cubicBezTo>
                  <a:pt x="116739" y="13591"/>
                  <a:pt x="113061" y="17153"/>
                  <a:pt x="111899" y="21683"/>
                </a:cubicBezTo>
                <a:lnTo>
                  <a:pt x="86732" y="21683"/>
                </a:lnTo>
                <a:lnTo>
                  <a:pt x="86732" y="12390"/>
                </a:lnTo>
                <a:cubicBezTo>
                  <a:pt x="86732" y="5537"/>
                  <a:pt x="81195" y="0"/>
                  <a:pt x="74341" y="0"/>
                </a:cubicBezTo>
                <a:lnTo>
                  <a:pt x="61951" y="0"/>
                </a:lnTo>
                <a:cubicBezTo>
                  <a:pt x="55098" y="0"/>
                  <a:pt x="49561" y="5537"/>
                  <a:pt x="49561" y="12390"/>
                </a:cubicBezTo>
                <a:lnTo>
                  <a:pt x="49561" y="23387"/>
                </a:lnTo>
                <a:cubicBezTo>
                  <a:pt x="28149" y="28149"/>
                  <a:pt x="10338" y="42553"/>
                  <a:pt x="968" y="61758"/>
                </a:cubicBezTo>
                <a:cubicBezTo>
                  <a:pt x="-1278" y="66365"/>
                  <a:pt x="620" y="71941"/>
                  <a:pt x="5266" y="74187"/>
                </a:cubicBezTo>
                <a:cubicBezTo>
                  <a:pt x="9912" y="76432"/>
                  <a:pt x="15449" y="74535"/>
                  <a:pt x="17695" y="69889"/>
                </a:cubicBezTo>
                <a:cubicBezTo>
                  <a:pt x="24006" y="56879"/>
                  <a:pt x="35545" y="46889"/>
                  <a:pt x="49561" y="42591"/>
                </a:cubicBezTo>
                <a:lnTo>
                  <a:pt x="49561" y="53743"/>
                </a:lnTo>
                <a:cubicBezTo>
                  <a:pt x="34925" y="60712"/>
                  <a:pt x="24780" y="75619"/>
                  <a:pt x="24780" y="92927"/>
                </a:cubicBezTo>
                <a:lnTo>
                  <a:pt x="24780" y="142488"/>
                </a:lnTo>
                <a:lnTo>
                  <a:pt x="111512" y="142488"/>
                </a:lnTo>
                <a:lnTo>
                  <a:pt x="111512" y="92927"/>
                </a:lnTo>
                <a:cubicBezTo>
                  <a:pt x="111512" y="75619"/>
                  <a:pt x="101368" y="60712"/>
                  <a:pt x="86732" y="53743"/>
                </a:cubicBezTo>
                <a:lnTo>
                  <a:pt x="86732" y="40268"/>
                </a:lnTo>
                <a:lnTo>
                  <a:pt x="111899" y="40268"/>
                </a:lnTo>
                <a:cubicBezTo>
                  <a:pt x="113061" y="44798"/>
                  <a:pt x="116739" y="48361"/>
                  <a:pt x="121463" y="49329"/>
                </a:cubicBezTo>
                <a:lnTo>
                  <a:pt x="183414" y="61719"/>
                </a:lnTo>
                <a:cubicBezTo>
                  <a:pt x="187054" y="62455"/>
                  <a:pt x="190810" y="61487"/>
                  <a:pt x="193714" y="59163"/>
                </a:cubicBezTo>
                <a:cubicBezTo>
                  <a:pt x="196618" y="56840"/>
                  <a:pt x="198244" y="53278"/>
                  <a:pt x="198244" y="49561"/>
                </a:cubicBezTo>
                <a:lnTo>
                  <a:pt x="198244" y="12390"/>
                </a:lnTo>
                <a:close/>
                <a:moveTo>
                  <a:pt x="111512" y="173463"/>
                </a:moveTo>
                <a:lnTo>
                  <a:pt x="111512" y="161073"/>
                </a:lnTo>
                <a:lnTo>
                  <a:pt x="24780" y="161073"/>
                </a:lnTo>
                <a:lnTo>
                  <a:pt x="24780" y="173463"/>
                </a:lnTo>
                <a:cubicBezTo>
                  <a:pt x="24780" y="187131"/>
                  <a:pt x="35893" y="198244"/>
                  <a:pt x="49561" y="198244"/>
                </a:cubicBezTo>
                <a:lnTo>
                  <a:pt x="86732" y="198244"/>
                </a:lnTo>
                <a:cubicBezTo>
                  <a:pt x="100400" y="198244"/>
                  <a:pt x="111512" y="187131"/>
                  <a:pt x="111512" y="173463"/>
                </a:cubicBezTo>
                <a:close/>
              </a:path>
            </a:pathLst>
          </a:custGeom>
          <a:solidFill>
            <a:srgbClr val="C8A876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392392046" name="Text 77"/>
          <p:cNvSpPr/>
          <p:nvPr/>
        </p:nvSpPr>
        <p:spPr bwMode="auto">
          <a:xfrm>
            <a:off x="572703" y="6218508"/>
            <a:ext cx="2552390" cy="1982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1200">
                <a:solidFill>
                  <a:srgbClr val="EAE3D9"/>
                </a:solidFill>
                <a:latin typeface="宋体"/>
                <a:ea typeface="宋体"/>
                <a:cs typeface="宋体"/>
              </a:rPr>
              <a:t>消防报警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1297994911" name="Text 78"/>
          <p:cNvSpPr/>
          <p:nvPr/>
        </p:nvSpPr>
        <p:spPr bwMode="auto">
          <a:xfrm>
            <a:off x="564444" y="6423525"/>
            <a:ext cx="2568911" cy="2312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125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119</a:t>
            </a:r>
            <a:endParaRPr sz="1250">
              <a:latin typeface="宋体"/>
              <a:cs typeface="宋体"/>
            </a:endParaRPr>
          </a:p>
        </p:txBody>
      </p:sp>
      <p:sp>
        <p:nvSpPr>
          <p:cNvPr id="1316233152" name="Shape 79"/>
          <p:cNvSpPr/>
          <p:nvPr/>
        </p:nvSpPr>
        <p:spPr bwMode="auto">
          <a:xfrm>
            <a:off x="3333405" y="5818294"/>
            <a:ext cx="2690060" cy="930645"/>
          </a:xfrm>
          <a:custGeom>
            <a:avLst/>
            <a:gdLst/>
            <a:ahLst/>
            <a:cxnLst/>
            <a:rect l="l" t="t" r="r" b="b"/>
            <a:pathLst>
              <a:path w="2690060" h="930645" fill="norm" stroke="1" extrusionOk="0">
                <a:moveTo>
                  <a:pt x="99123" y="0"/>
                </a:moveTo>
                <a:lnTo>
                  <a:pt x="2590937" y="0"/>
                </a:lnTo>
                <a:cubicBezTo>
                  <a:pt x="2645681" y="0"/>
                  <a:pt x="2690060" y="44379"/>
                  <a:pt x="2690060" y="99123"/>
                </a:cubicBezTo>
                <a:lnTo>
                  <a:pt x="2690060" y="831522"/>
                </a:lnTo>
                <a:cubicBezTo>
                  <a:pt x="2690060" y="886266"/>
                  <a:pt x="2645681" y="930645"/>
                  <a:pt x="2590937" y="930645"/>
                </a:cubicBezTo>
                <a:lnTo>
                  <a:pt x="99123" y="930645"/>
                </a:lnTo>
                <a:cubicBezTo>
                  <a:pt x="44379" y="930645"/>
                  <a:pt x="0" y="886266"/>
                  <a:pt x="0" y="831522"/>
                </a:cubicBezTo>
                <a:lnTo>
                  <a:pt x="0" y="99123"/>
                </a:lnTo>
                <a:cubicBezTo>
                  <a:pt x="0" y="44379"/>
                  <a:pt x="44379" y="0"/>
                  <a:pt x="99123" y="0"/>
                </a:cubicBezTo>
                <a:close/>
              </a:path>
            </a:pathLst>
          </a:custGeom>
          <a:solidFill>
            <a:srgbClr val="4A676B">
              <a:alpha val="40000"/>
            </a:srgbClr>
          </a:solidFill>
          <a:ln w="8467">
            <a:solidFill>
              <a:srgbClr val="C8A876">
                <a:alpha val="20000"/>
              </a:srgbClr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392919013" name="Shape 80"/>
          <p:cNvSpPr/>
          <p:nvPr/>
        </p:nvSpPr>
        <p:spPr bwMode="auto">
          <a:xfrm>
            <a:off x="4567783" y="5920165"/>
            <a:ext cx="223024" cy="198244"/>
          </a:xfrm>
          <a:custGeom>
            <a:avLst/>
            <a:gdLst/>
            <a:ahLst/>
            <a:cxnLst/>
            <a:rect l="l" t="t" r="r" b="b"/>
            <a:pathLst>
              <a:path w="223024" h="198244" fill="norm" stroke="1" extrusionOk="0">
                <a:moveTo>
                  <a:pt x="24780" y="12390"/>
                </a:moveTo>
                <a:cubicBezTo>
                  <a:pt x="11113" y="12390"/>
                  <a:pt x="0" y="23503"/>
                  <a:pt x="0" y="37171"/>
                </a:cubicBezTo>
                <a:lnTo>
                  <a:pt x="0" y="148683"/>
                </a:lnTo>
                <a:cubicBezTo>
                  <a:pt x="0" y="162351"/>
                  <a:pt x="11113" y="173463"/>
                  <a:pt x="24780" y="173463"/>
                </a:cubicBezTo>
                <a:lnTo>
                  <a:pt x="26058" y="173463"/>
                </a:lnTo>
                <a:cubicBezTo>
                  <a:pt x="30085" y="187751"/>
                  <a:pt x="43250" y="198244"/>
                  <a:pt x="58854" y="198244"/>
                </a:cubicBezTo>
                <a:cubicBezTo>
                  <a:pt x="74458" y="198244"/>
                  <a:pt x="87584" y="187751"/>
                  <a:pt x="91649" y="173463"/>
                </a:cubicBezTo>
                <a:lnTo>
                  <a:pt x="131375" y="173463"/>
                </a:lnTo>
                <a:cubicBezTo>
                  <a:pt x="135402" y="187751"/>
                  <a:pt x="148567" y="198244"/>
                  <a:pt x="164171" y="198244"/>
                </a:cubicBezTo>
                <a:cubicBezTo>
                  <a:pt x="179775" y="198244"/>
                  <a:pt x="192901" y="187751"/>
                  <a:pt x="196966" y="173463"/>
                </a:cubicBezTo>
                <a:lnTo>
                  <a:pt x="198244" y="173463"/>
                </a:lnTo>
                <a:cubicBezTo>
                  <a:pt x="211912" y="173463"/>
                  <a:pt x="223024" y="162351"/>
                  <a:pt x="223024" y="148683"/>
                </a:cubicBezTo>
                <a:lnTo>
                  <a:pt x="223024" y="91881"/>
                </a:lnTo>
                <a:cubicBezTo>
                  <a:pt x="223024" y="85299"/>
                  <a:pt x="220430" y="78988"/>
                  <a:pt x="215784" y="74341"/>
                </a:cubicBezTo>
                <a:lnTo>
                  <a:pt x="198244" y="56802"/>
                </a:lnTo>
                <a:cubicBezTo>
                  <a:pt x="193598" y="52155"/>
                  <a:pt x="187286" y="49561"/>
                  <a:pt x="180704" y="49561"/>
                </a:cubicBezTo>
                <a:lnTo>
                  <a:pt x="161073" y="49561"/>
                </a:lnTo>
                <a:lnTo>
                  <a:pt x="161073" y="37171"/>
                </a:lnTo>
                <a:cubicBezTo>
                  <a:pt x="161073" y="23503"/>
                  <a:pt x="149961" y="12390"/>
                  <a:pt x="136293" y="12390"/>
                </a:cubicBezTo>
                <a:lnTo>
                  <a:pt x="24780" y="12390"/>
                </a:lnTo>
                <a:close/>
                <a:moveTo>
                  <a:pt x="198244" y="91881"/>
                </a:moveTo>
                <a:lnTo>
                  <a:pt x="198244" y="111512"/>
                </a:lnTo>
                <a:lnTo>
                  <a:pt x="161073" y="111512"/>
                </a:lnTo>
                <a:lnTo>
                  <a:pt x="161073" y="74341"/>
                </a:lnTo>
                <a:lnTo>
                  <a:pt x="180704" y="74341"/>
                </a:lnTo>
                <a:lnTo>
                  <a:pt x="198244" y="91881"/>
                </a:lnTo>
                <a:close/>
                <a:moveTo>
                  <a:pt x="58854" y="148683"/>
                </a:moveTo>
                <a:cubicBezTo>
                  <a:pt x="67402" y="148683"/>
                  <a:pt x="74341" y="155623"/>
                  <a:pt x="74341" y="164171"/>
                </a:cubicBezTo>
                <a:cubicBezTo>
                  <a:pt x="74341" y="172719"/>
                  <a:pt x="67402" y="179659"/>
                  <a:pt x="58854" y="179659"/>
                </a:cubicBezTo>
                <a:cubicBezTo>
                  <a:pt x="50306" y="179659"/>
                  <a:pt x="43366" y="172719"/>
                  <a:pt x="43366" y="164171"/>
                </a:cubicBezTo>
                <a:cubicBezTo>
                  <a:pt x="43366" y="155623"/>
                  <a:pt x="50306" y="148683"/>
                  <a:pt x="58854" y="148683"/>
                </a:cubicBezTo>
                <a:close/>
                <a:moveTo>
                  <a:pt x="148683" y="164171"/>
                </a:moveTo>
                <a:cubicBezTo>
                  <a:pt x="148683" y="155623"/>
                  <a:pt x="155623" y="148683"/>
                  <a:pt x="164171" y="148683"/>
                </a:cubicBezTo>
                <a:cubicBezTo>
                  <a:pt x="172719" y="148683"/>
                  <a:pt x="179659" y="155623"/>
                  <a:pt x="179659" y="164171"/>
                </a:cubicBezTo>
                <a:cubicBezTo>
                  <a:pt x="179659" y="172719"/>
                  <a:pt x="172719" y="179659"/>
                  <a:pt x="164171" y="179659"/>
                </a:cubicBezTo>
                <a:cubicBezTo>
                  <a:pt x="155623" y="179659"/>
                  <a:pt x="148683" y="172719"/>
                  <a:pt x="148683" y="164171"/>
                </a:cubicBezTo>
                <a:close/>
                <a:moveTo>
                  <a:pt x="68146" y="52659"/>
                </a:moveTo>
                <a:cubicBezTo>
                  <a:pt x="68146" y="49251"/>
                  <a:pt x="70934" y="46463"/>
                  <a:pt x="74341" y="46463"/>
                </a:cubicBezTo>
                <a:lnTo>
                  <a:pt x="86732" y="46463"/>
                </a:lnTo>
                <a:cubicBezTo>
                  <a:pt x="90139" y="46463"/>
                  <a:pt x="92927" y="49251"/>
                  <a:pt x="92927" y="52659"/>
                </a:cubicBezTo>
                <a:lnTo>
                  <a:pt x="92927" y="68146"/>
                </a:lnTo>
                <a:lnTo>
                  <a:pt x="108415" y="68146"/>
                </a:lnTo>
                <a:cubicBezTo>
                  <a:pt x="111822" y="68146"/>
                  <a:pt x="114610" y="70934"/>
                  <a:pt x="114610" y="74341"/>
                </a:cubicBezTo>
                <a:lnTo>
                  <a:pt x="114610" y="86732"/>
                </a:lnTo>
                <a:cubicBezTo>
                  <a:pt x="114610" y="90139"/>
                  <a:pt x="111822" y="92927"/>
                  <a:pt x="108415" y="92927"/>
                </a:cubicBezTo>
                <a:lnTo>
                  <a:pt x="92927" y="92927"/>
                </a:lnTo>
                <a:lnTo>
                  <a:pt x="92927" y="108415"/>
                </a:lnTo>
                <a:cubicBezTo>
                  <a:pt x="92927" y="111822"/>
                  <a:pt x="90139" y="114610"/>
                  <a:pt x="86732" y="114610"/>
                </a:cubicBezTo>
                <a:lnTo>
                  <a:pt x="74341" y="114610"/>
                </a:lnTo>
                <a:cubicBezTo>
                  <a:pt x="70934" y="114610"/>
                  <a:pt x="68146" y="111822"/>
                  <a:pt x="68146" y="108415"/>
                </a:cubicBezTo>
                <a:lnTo>
                  <a:pt x="68146" y="92927"/>
                </a:lnTo>
                <a:lnTo>
                  <a:pt x="52659" y="92927"/>
                </a:lnTo>
                <a:cubicBezTo>
                  <a:pt x="49251" y="92927"/>
                  <a:pt x="46463" y="90139"/>
                  <a:pt x="46463" y="86732"/>
                </a:cubicBezTo>
                <a:lnTo>
                  <a:pt x="46463" y="74341"/>
                </a:lnTo>
                <a:cubicBezTo>
                  <a:pt x="46463" y="70934"/>
                  <a:pt x="49251" y="68146"/>
                  <a:pt x="52659" y="68146"/>
                </a:cubicBezTo>
                <a:lnTo>
                  <a:pt x="68146" y="68146"/>
                </a:lnTo>
                <a:lnTo>
                  <a:pt x="68146" y="52659"/>
                </a:lnTo>
                <a:close/>
              </a:path>
            </a:pathLst>
          </a:custGeom>
          <a:solidFill>
            <a:srgbClr val="C8A876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2017874560" name="Text 81"/>
          <p:cNvSpPr/>
          <p:nvPr/>
        </p:nvSpPr>
        <p:spPr bwMode="auto">
          <a:xfrm>
            <a:off x="3402239" y="6218508"/>
            <a:ext cx="2552390" cy="1982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1200">
                <a:solidFill>
                  <a:srgbClr val="EAE3D9"/>
                </a:solidFill>
                <a:latin typeface="宋体"/>
                <a:ea typeface="宋体"/>
                <a:cs typeface="宋体"/>
              </a:rPr>
              <a:t>医疗急救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720466769" name="Text 82"/>
          <p:cNvSpPr/>
          <p:nvPr/>
        </p:nvSpPr>
        <p:spPr bwMode="auto">
          <a:xfrm>
            <a:off x="3393981" y="6423525"/>
            <a:ext cx="2568911" cy="2312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125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120</a:t>
            </a:r>
            <a:endParaRPr sz="1250">
              <a:latin typeface="宋体"/>
              <a:cs typeface="宋体"/>
            </a:endParaRPr>
          </a:p>
        </p:txBody>
      </p:sp>
      <p:sp>
        <p:nvSpPr>
          <p:cNvPr id="1971937149" name="Shape 83"/>
          <p:cNvSpPr/>
          <p:nvPr/>
        </p:nvSpPr>
        <p:spPr bwMode="auto">
          <a:xfrm>
            <a:off x="6162941" y="5818294"/>
            <a:ext cx="2690060" cy="930645"/>
          </a:xfrm>
          <a:custGeom>
            <a:avLst/>
            <a:gdLst/>
            <a:ahLst/>
            <a:cxnLst/>
            <a:rect l="l" t="t" r="r" b="b"/>
            <a:pathLst>
              <a:path w="2690060" h="930645" fill="norm" stroke="1" extrusionOk="0">
                <a:moveTo>
                  <a:pt x="99123" y="0"/>
                </a:moveTo>
                <a:lnTo>
                  <a:pt x="2590937" y="0"/>
                </a:lnTo>
                <a:cubicBezTo>
                  <a:pt x="2645681" y="0"/>
                  <a:pt x="2690060" y="44379"/>
                  <a:pt x="2690060" y="99123"/>
                </a:cubicBezTo>
                <a:lnTo>
                  <a:pt x="2690060" y="831522"/>
                </a:lnTo>
                <a:cubicBezTo>
                  <a:pt x="2690060" y="886266"/>
                  <a:pt x="2645681" y="930645"/>
                  <a:pt x="2590937" y="930645"/>
                </a:cubicBezTo>
                <a:lnTo>
                  <a:pt x="99123" y="930645"/>
                </a:lnTo>
                <a:cubicBezTo>
                  <a:pt x="44379" y="930645"/>
                  <a:pt x="0" y="886266"/>
                  <a:pt x="0" y="831522"/>
                </a:cubicBezTo>
                <a:lnTo>
                  <a:pt x="0" y="99123"/>
                </a:lnTo>
                <a:cubicBezTo>
                  <a:pt x="0" y="44379"/>
                  <a:pt x="44379" y="0"/>
                  <a:pt x="99123" y="0"/>
                </a:cubicBezTo>
                <a:close/>
              </a:path>
            </a:pathLst>
          </a:custGeom>
          <a:solidFill>
            <a:srgbClr val="4A676B">
              <a:alpha val="40000"/>
            </a:srgbClr>
          </a:solidFill>
          <a:ln w="8467">
            <a:solidFill>
              <a:srgbClr val="C8A876">
                <a:alpha val="20000"/>
              </a:srgbClr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738319832" name="Shape 84"/>
          <p:cNvSpPr/>
          <p:nvPr/>
        </p:nvSpPr>
        <p:spPr bwMode="auto">
          <a:xfrm>
            <a:off x="7409709" y="5920165"/>
            <a:ext cx="198244" cy="198244"/>
          </a:xfrm>
          <a:custGeom>
            <a:avLst/>
            <a:gdLst/>
            <a:ahLst/>
            <a:cxnLst/>
            <a:rect l="l" t="t" r="r" b="b"/>
            <a:pathLst>
              <a:path w="198244" h="198244" fill="norm" stroke="1" extrusionOk="0">
                <a:moveTo>
                  <a:pt x="99122" y="0"/>
                </a:moveTo>
                <a:cubicBezTo>
                  <a:pt x="100903" y="0"/>
                  <a:pt x="102684" y="387"/>
                  <a:pt x="104310" y="1123"/>
                </a:cubicBezTo>
                <a:lnTo>
                  <a:pt x="177258" y="32060"/>
                </a:lnTo>
                <a:cubicBezTo>
                  <a:pt x="185776" y="35661"/>
                  <a:pt x="192126" y="44063"/>
                  <a:pt x="192088" y="54207"/>
                </a:cubicBezTo>
                <a:cubicBezTo>
                  <a:pt x="191894" y="92617"/>
                  <a:pt x="176096" y="162893"/>
                  <a:pt x="109383" y="194837"/>
                </a:cubicBezTo>
                <a:cubicBezTo>
                  <a:pt x="102916" y="197934"/>
                  <a:pt x="95405" y="197934"/>
                  <a:pt x="88939" y="194837"/>
                </a:cubicBezTo>
                <a:cubicBezTo>
                  <a:pt x="22186" y="162893"/>
                  <a:pt x="6427" y="92617"/>
                  <a:pt x="6234" y="54207"/>
                </a:cubicBezTo>
                <a:cubicBezTo>
                  <a:pt x="6195" y="44063"/>
                  <a:pt x="12545" y="35661"/>
                  <a:pt x="21063" y="32060"/>
                </a:cubicBezTo>
                <a:lnTo>
                  <a:pt x="93972" y="1123"/>
                </a:lnTo>
                <a:cubicBezTo>
                  <a:pt x="95598" y="387"/>
                  <a:pt x="97341" y="0"/>
                  <a:pt x="99122" y="0"/>
                </a:cubicBezTo>
                <a:close/>
                <a:moveTo>
                  <a:pt x="99122" y="25865"/>
                </a:moveTo>
                <a:lnTo>
                  <a:pt x="99122" y="172263"/>
                </a:lnTo>
                <a:cubicBezTo>
                  <a:pt x="152555" y="146398"/>
                  <a:pt x="166920" y="89094"/>
                  <a:pt x="167268" y="54788"/>
                </a:cubicBezTo>
                <a:lnTo>
                  <a:pt x="99122" y="25903"/>
                </a:lnTo>
                <a:lnTo>
                  <a:pt x="99122" y="25903"/>
                </a:lnTo>
                <a:close/>
              </a:path>
            </a:pathLst>
          </a:custGeom>
          <a:solidFill>
            <a:srgbClr val="C8A876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546015279" name="Text 85"/>
          <p:cNvSpPr/>
          <p:nvPr/>
        </p:nvSpPr>
        <p:spPr bwMode="auto">
          <a:xfrm>
            <a:off x="6231774" y="6218508"/>
            <a:ext cx="2552390" cy="1982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1200">
                <a:solidFill>
                  <a:srgbClr val="EAE3D9"/>
                </a:solidFill>
                <a:latin typeface="宋体"/>
                <a:ea typeface="宋体"/>
                <a:cs typeface="宋体"/>
              </a:rPr>
              <a:t>安全报警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1445784670" name="Text 86"/>
          <p:cNvSpPr/>
          <p:nvPr/>
        </p:nvSpPr>
        <p:spPr bwMode="auto">
          <a:xfrm>
            <a:off x="6223514" y="6423525"/>
            <a:ext cx="2568911" cy="2312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125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110</a:t>
            </a:r>
            <a:endParaRPr sz="1250">
              <a:latin typeface="宋体"/>
              <a:cs typeface="宋体"/>
            </a:endParaRPr>
          </a:p>
        </p:txBody>
      </p:sp>
      <p:sp>
        <p:nvSpPr>
          <p:cNvPr id="684750736" name="Shape 87"/>
          <p:cNvSpPr/>
          <p:nvPr/>
        </p:nvSpPr>
        <p:spPr bwMode="auto">
          <a:xfrm>
            <a:off x="8992477" y="5818294"/>
            <a:ext cx="2690060" cy="930645"/>
          </a:xfrm>
          <a:custGeom>
            <a:avLst/>
            <a:gdLst/>
            <a:ahLst/>
            <a:cxnLst/>
            <a:rect l="l" t="t" r="r" b="b"/>
            <a:pathLst>
              <a:path w="2690060" h="930645" fill="norm" stroke="1" extrusionOk="0">
                <a:moveTo>
                  <a:pt x="99123" y="0"/>
                </a:moveTo>
                <a:lnTo>
                  <a:pt x="2590937" y="0"/>
                </a:lnTo>
                <a:cubicBezTo>
                  <a:pt x="2645681" y="0"/>
                  <a:pt x="2690060" y="44379"/>
                  <a:pt x="2690060" y="99123"/>
                </a:cubicBezTo>
                <a:lnTo>
                  <a:pt x="2690060" y="831522"/>
                </a:lnTo>
                <a:cubicBezTo>
                  <a:pt x="2690060" y="886266"/>
                  <a:pt x="2645681" y="930645"/>
                  <a:pt x="2590937" y="930645"/>
                </a:cubicBezTo>
                <a:lnTo>
                  <a:pt x="99123" y="930645"/>
                </a:lnTo>
                <a:cubicBezTo>
                  <a:pt x="44379" y="930645"/>
                  <a:pt x="0" y="886266"/>
                  <a:pt x="0" y="831522"/>
                </a:cubicBezTo>
                <a:lnTo>
                  <a:pt x="0" y="99123"/>
                </a:lnTo>
                <a:cubicBezTo>
                  <a:pt x="0" y="44379"/>
                  <a:pt x="44379" y="0"/>
                  <a:pt x="99123" y="0"/>
                </a:cubicBezTo>
                <a:close/>
              </a:path>
            </a:pathLst>
          </a:custGeom>
          <a:solidFill>
            <a:srgbClr val="4A676B">
              <a:alpha val="40000"/>
            </a:srgbClr>
          </a:solidFill>
          <a:ln w="8467">
            <a:solidFill>
              <a:srgbClr val="C8A876">
                <a:alpha val="20000"/>
              </a:srgbClr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872623096" name="Shape 88"/>
          <p:cNvSpPr/>
          <p:nvPr/>
        </p:nvSpPr>
        <p:spPr bwMode="auto">
          <a:xfrm>
            <a:off x="10239332" y="5920165"/>
            <a:ext cx="198244" cy="198244"/>
          </a:xfrm>
          <a:custGeom>
            <a:avLst/>
            <a:gdLst/>
            <a:ahLst/>
            <a:cxnLst/>
            <a:rect l="l" t="t" r="r" b="b"/>
            <a:pathLst>
              <a:path w="198244" h="198244" fill="norm" stroke="1" extrusionOk="0">
                <a:moveTo>
                  <a:pt x="62029" y="9680"/>
                </a:moveTo>
                <a:cubicBezTo>
                  <a:pt x="58970" y="2362"/>
                  <a:pt x="50994" y="-1510"/>
                  <a:pt x="43405" y="542"/>
                </a:cubicBezTo>
                <a:lnTo>
                  <a:pt x="41275" y="1123"/>
                </a:lnTo>
                <a:cubicBezTo>
                  <a:pt x="16262" y="7937"/>
                  <a:pt x="-5111" y="32176"/>
                  <a:pt x="1123" y="61680"/>
                </a:cubicBezTo>
                <a:cubicBezTo>
                  <a:pt x="15488" y="129439"/>
                  <a:pt x="68805" y="182756"/>
                  <a:pt x="136564" y="197121"/>
                </a:cubicBezTo>
                <a:cubicBezTo>
                  <a:pt x="166107" y="203394"/>
                  <a:pt x="190306" y="181982"/>
                  <a:pt x="197121" y="156969"/>
                </a:cubicBezTo>
                <a:lnTo>
                  <a:pt x="197702" y="154839"/>
                </a:lnTo>
                <a:cubicBezTo>
                  <a:pt x="199793" y="147212"/>
                  <a:pt x="195882" y="139235"/>
                  <a:pt x="188603" y="136215"/>
                </a:cubicBezTo>
                <a:lnTo>
                  <a:pt x="150929" y="120534"/>
                </a:lnTo>
                <a:cubicBezTo>
                  <a:pt x="144540" y="117862"/>
                  <a:pt x="137145" y="119721"/>
                  <a:pt x="132730" y="125103"/>
                </a:cubicBezTo>
                <a:lnTo>
                  <a:pt x="117785" y="143378"/>
                </a:lnTo>
                <a:cubicBezTo>
                  <a:pt x="90565" y="129865"/>
                  <a:pt x="68650" y="107253"/>
                  <a:pt x="56066" y="79491"/>
                </a:cubicBezTo>
                <a:lnTo>
                  <a:pt x="73180" y="65552"/>
                </a:lnTo>
                <a:cubicBezTo>
                  <a:pt x="78562" y="61177"/>
                  <a:pt x="80382" y="53781"/>
                  <a:pt x="77749" y="47354"/>
                </a:cubicBezTo>
                <a:lnTo>
                  <a:pt x="62029" y="9680"/>
                </a:lnTo>
                <a:close/>
              </a:path>
            </a:pathLst>
          </a:custGeom>
          <a:solidFill>
            <a:srgbClr val="C8A876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255572030" name="Text 89"/>
          <p:cNvSpPr/>
          <p:nvPr/>
        </p:nvSpPr>
        <p:spPr bwMode="auto">
          <a:xfrm>
            <a:off x="9061311" y="6218508"/>
            <a:ext cx="2552390" cy="1982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1200">
                <a:solidFill>
                  <a:srgbClr val="EAE3D9"/>
                </a:solidFill>
                <a:latin typeface="宋体"/>
                <a:ea typeface="宋体"/>
                <a:cs typeface="宋体"/>
              </a:rPr>
              <a:t>应急指挥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441098619" name="Text 90"/>
          <p:cNvSpPr/>
          <p:nvPr/>
        </p:nvSpPr>
        <p:spPr bwMode="auto">
          <a:xfrm>
            <a:off x="9057181" y="6423525"/>
            <a:ext cx="2560650" cy="2312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125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负责人</a:t>
            </a:r>
            <a:endParaRPr sz="1250">
              <a:latin typeface="宋体"/>
              <a:cs typeface="宋体"/>
            </a:endParaRPr>
          </a:p>
        </p:txBody>
      </p:sp>
      <p:pic>
        <p:nvPicPr>
          <p:cNvPr id="1515168201" name="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 flipH="0" flipV="0">
            <a:off x="10133953" y="-7555"/>
            <a:ext cx="2071379" cy="14774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Slide 25">
    <p:bg>
      <p:bgPr shadeToTitle="0">
        <a:solidFill>
          <a:schemeClr val="accent2">
            <a:lumMod val="20000"/>
            <a:lumOff val="8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93881594" name=""/>
          <p:cNvPicPr>
            <a:picLocks noChangeAspect="1"/>
          </p:cNvPicPr>
          <p:nvPr/>
        </p:nvPicPr>
        <p:blipFill rotWithShape="1">
          <a:blip r:embed="rId3"/>
          <a:srcRect l="0" t="18123" r="0" b="65385"/>
        </p:blipFill>
        <p:spPr bwMode="auto">
          <a:xfrm flipH="0" flipV="0">
            <a:off x="-22988" y="4883068"/>
            <a:ext cx="12237787" cy="2017945"/>
          </a:xfrm>
          <a:prstGeom prst="rect">
            <a:avLst/>
          </a:prstGeom>
        </p:spPr>
      </p:pic>
      <p:sp>
        <p:nvSpPr>
          <p:cNvPr id="375756741" name="Shape 1"/>
          <p:cNvSpPr/>
          <p:nvPr/>
        </p:nvSpPr>
        <p:spPr bwMode="auto">
          <a:xfrm>
            <a:off x="3925910" y="498680"/>
            <a:ext cx="4339988" cy="600501"/>
          </a:xfrm>
          <a:custGeom>
            <a:avLst/>
            <a:gdLst/>
            <a:ahLst/>
            <a:cxnLst/>
            <a:rect l="l" t="t" r="r" b="b"/>
            <a:pathLst>
              <a:path w="4339988" h="600501" fill="norm" stroke="1" extrusionOk="0">
                <a:moveTo>
                  <a:pt x="300251" y="0"/>
                </a:moveTo>
                <a:lnTo>
                  <a:pt x="4039737" y="0"/>
                </a:lnTo>
                <a:cubicBezTo>
                  <a:pt x="4205561" y="0"/>
                  <a:pt x="4339988" y="134427"/>
                  <a:pt x="4339988" y="300251"/>
                </a:cubicBezTo>
                <a:lnTo>
                  <a:pt x="4339988" y="300251"/>
                </a:lnTo>
                <a:cubicBezTo>
                  <a:pt x="4339988" y="466075"/>
                  <a:pt x="4205561" y="600501"/>
                  <a:pt x="4039737" y="600501"/>
                </a:cubicBezTo>
                <a:lnTo>
                  <a:pt x="300251" y="600501"/>
                </a:lnTo>
                <a:cubicBezTo>
                  <a:pt x="134538" y="600501"/>
                  <a:pt x="0" y="465964"/>
                  <a:pt x="0" y="300251"/>
                </a:cubicBezTo>
                <a:lnTo>
                  <a:pt x="0" y="300251"/>
                </a:lnTo>
                <a:cubicBezTo>
                  <a:pt x="0" y="134538"/>
                  <a:pt x="134538" y="0"/>
                  <a:pt x="300251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C8A876"/>
            </a:solidFill>
            <a:prstDash val="solid"/>
          </a:ln>
        </p:spPr>
      </p:sp>
      <p:sp>
        <p:nvSpPr>
          <p:cNvPr id="2096894441" name="Text 2"/>
          <p:cNvSpPr/>
          <p:nvPr/>
        </p:nvSpPr>
        <p:spPr bwMode="auto">
          <a:xfrm>
            <a:off x="4244358" y="653355"/>
            <a:ext cx="3703093" cy="2911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  <a:defRPr/>
            </a:pPr>
            <a:r>
              <a:rPr lang="en-US" sz="1700" b="1" spc="172">
                <a:solidFill>
                  <a:srgbClr val="C8A876"/>
                </a:solidFill>
                <a:latin typeface="黑体"/>
                <a:ea typeface="黑体"/>
                <a:cs typeface="黑体"/>
              </a:rPr>
              <a:t>NEW YEAR · NEW BEGINNING</a:t>
            </a:r>
            <a:endParaRPr lang="en-US" sz="1600"/>
          </a:p>
        </p:txBody>
      </p:sp>
      <p:sp>
        <p:nvSpPr>
          <p:cNvPr id="1825032119" name="Text 3"/>
          <p:cNvSpPr/>
          <p:nvPr/>
        </p:nvSpPr>
        <p:spPr bwMode="auto">
          <a:xfrm>
            <a:off x="2194351" y="1231081"/>
            <a:ext cx="7806519" cy="163773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  <a:defRPr/>
            </a:pPr>
            <a:r>
              <a:rPr lang="en-US" sz="5150" b="1">
                <a:solidFill>
                  <a:schemeClr val="tx1"/>
                </a:solidFill>
                <a:latin typeface="黑体"/>
                <a:ea typeface="黑体"/>
                <a:cs typeface="黑体"/>
              </a:rPr>
              <a:t>新岁共启</a:t>
            </a:r>
            <a:endParaRPr sz="1600">
              <a:latin typeface="黑体"/>
              <a:cs typeface="黑体"/>
            </a:endParaRPr>
          </a:p>
          <a:p>
            <a:pPr algn="ctr">
              <a:lnSpc>
                <a:spcPct val="100000"/>
              </a:lnSpc>
              <a:defRPr/>
            </a:pPr>
            <a:r>
              <a:rPr lang="en-US" sz="5150" b="1">
                <a:solidFill>
                  <a:srgbClr val="C8A876"/>
                </a:solidFill>
                <a:latin typeface="黑体"/>
                <a:ea typeface="黑体"/>
                <a:cs typeface="黑体"/>
              </a:rPr>
              <a:t>新程可期</a:t>
            </a:r>
            <a:endParaRPr lang="en-US" sz="1600"/>
          </a:p>
        </p:txBody>
      </p:sp>
      <p:sp>
        <p:nvSpPr>
          <p:cNvPr id="1748156613" name="Text 5"/>
          <p:cNvSpPr/>
          <p:nvPr/>
        </p:nvSpPr>
        <p:spPr bwMode="auto">
          <a:xfrm>
            <a:off x="2303533" y="3319159"/>
            <a:ext cx="7588155" cy="3548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40000"/>
              </a:lnSpc>
              <a:defRPr/>
            </a:pPr>
            <a:r>
              <a:rPr lang="en-US" sz="1700" b="0">
                <a:solidFill>
                  <a:schemeClr val="tx1"/>
                </a:solidFill>
                <a:latin typeface="黑体"/>
                <a:ea typeface="黑体"/>
                <a:cs typeface="黑体"/>
              </a:rPr>
              <a:t>新年主题活动不仅是一场庆典,更是一次文化的传承、团队的凝聚、情感的联结</a:t>
            </a:r>
            <a:endParaRPr sz="1600" b="0">
              <a:solidFill>
                <a:schemeClr val="tx1"/>
              </a:solidFill>
            </a:endParaRPr>
          </a:p>
        </p:txBody>
      </p:sp>
      <p:sp>
        <p:nvSpPr>
          <p:cNvPr id="432841393" name="Text 6"/>
          <p:cNvSpPr/>
          <p:nvPr/>
        </p:nvSpPr>
        <p:spPr bwMode="auto">
          <a:xfrm>
            <a:off x="2558575" y="3819576"/>
            <a:ext cx="7078639" cy="59140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40000"/>
              </a:lnSpc>
              <a:defRPr/>
            </a:pPr>
            <a:r>
              <a:rPr lang="en-US" sz="1450" b="0" i="0">
                <a:solidFill>
                  <a:schemeClr val="tx1"/>
                </a:solidFill>
                <a:latin typeface="黑体"/>
                <a:ea typeface="黑体"/>
                <a:cs typeface="黑体"/>
              </a:rPr>
              <a:t>让我们以"新岁流金"为起点,在传统文化的现代表达中</a:t>
            </a:r>
            <a:endParaRPr sz="1600" b="0" i="0">
              <a:solidFill>
                <a:schemeClr val="tx1"/>
              </a:solidFill>
              <a:latin typeface="黑体"/>
              <a:cs typeface="黑体"/>
            </a:endParaRPr>
          </a:p>
          <a:p>
            <a:pPr algn="ctr">
              <a:lnSpc>
                <a:spcPct val="140000"/>
              </a:lnSpc>
              <a:defRPr/>
            </a:pPr>
            <a:r>
              <a:rPr lang="en-US" sz="1450" b="0" i="0">
                <a:solidFill>
                  <a:schemeClr val="tx1"/>
                </a:solidFill>
                <a:latin typeface="黑体"/>
                <a:ea typeface="黑体"/>
                <a:cs typeface="黑体"/>
              </a:rPr>
              <a:t>共同迎接充满希望的新一年</a:t>
            </a:r>
            <a:endParaRPr sz="1600" b="0">
              <a:solidFill>
                <a:schemeClr val="tx1"/>
              </a:solidFill>
            </a:endParaRPr>
          </a:p>
        </p:txBody>
      </p:sp>
      <p:sp>
        <p:nvSpPr>
          <p:cNvPr id="1662666577" name="Shape 7"/>
          <p:cNvSpPr/>
          <p:nvPr/>
        </p:nvSpPr>
        <p:spPr bwMode="auto">
          <a:xfrm>
            <a:off x="465634" y="366723"/>
            <a:ext cx="709684" cy="709684"/>
          </a:xfrm>
          <a:custGeom>
            <a:avLst/>
            <a:gdLst/>
            <a:ahLst/>
            <a:cxnLst/>
            <a:rect l="l" t="t" r="r" b="b"/>
            <a:pathLst>
              <a:path w="709684" h="709684" fill="norm" stroke="1" extrusionOk="0">
                <a:moveTo>
                  <a:pt x="354842" y="0"/>
                </a:moveTo>
                <a:lnTo>
                  <a:pt x="354842" y="0"/>
                </a:lnTo>
                <a:cubicBezTo>
                  <a:pt x="550684" y="0"/>
                  <a:pt x="709684" y="158999"/>
                  <a:pt x="709684" y="354842"/>
                </a:cubicBezTo>
                <a:lnTo>
                  <a:pt x="709684" y="354842"/>
                </a:lnTo>
                <a:cubicBezTo>
                  <a:pt x="709684" y="550684"/>
                  <a:pt x="550684" y="709684"/>
                  <a:pt x="354842" y="709684"/>
                </a:cubicBezTo>
                <a:lnTo>
                  <a:pt x="354842" y="709684"/>
                </a:lnTo>
                <a:cubicBezTo>
                  <a:pt x="158999" y="709684"/>
                  <a:pt x="0" y="550684"/>
                  <a:pt x="0" y="354842"/>
                </a:cubicBezTo>
                <a:lnTo>
                  <a:pt x="0" y="354842"/>
                </a:lnTo>
                <a:cubicBezTo>
                  <a:pt x="0" y="158999"/>
                  <a:pt x="158999" y="0"/>
                  <a:pt x="354842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C8A876"/>
            </a:solidFill>
            <a:prstDash val="solid"/>
          </a:ln>
        </p:spPr>
      </p:sp>
      <p:sp>
        <p:nvSpPr>
          <p:cNvPr id="1480910195" name="Shape 8"/>
          <p:cNvSpPr/>
          <p:nvPr/>
        </p:nvSpPr>
        <p:spPr bwMode="auto">
          <a:xfrm>
            <a:off x="686273" y="585087"/>
            <a:ext cx="272955" cy="272955"/>
          </a:xfrm>
          <a:custGeom>
            <a:avLst/>
            <a:gdLst/>
            <a:ahLst/>
            <a:cxnLst/>
            <a:rect l="l" t="t" r="r" b="b"/>
            <a:pathLst>
              <a:path w="272955" h="272955" fill="norm" stroke="1" extrusionOk="0">
                <a:moveTo>
                  <a:pt x="128481" y="46434"/>
                </a:moveTo>
                <a:lnTo>
                  <a:pt x="136478" y="57470"/>
                </a:lnTo>
                <a:lnTo>
                  <a:pt x="144474" y="46434"/>
                </a:lnTo>
                <a:cubicBezTo>
                  <a:pt x="157802" y="27989"/>
                  <a:pt x="179233" y="17060"/>
                  <a:pt x="201998" y="17060"/>
                </a:cubicBezTo>
                <a:cubicBezTo>
                  <a:pt x="241182" y="17060"/>
                  <a:pt x="272955" y="48833"/>
                  <a:pt x="272955" y="88017"/>
                </a:cubicBezTo>
                <a:lnTo>
                  <a:pt x="272955" y="89403"/>
                </a:lnTo>
                <a:cubicBezTo>
                  <a:pt x="272955" y="149219"/>
                  <a:pt x="198372" y="218684"/>
                  <a:pt x="159455" y="248379"/>
                </a:cubicBezTo>
                <a:cubicBezTo>
                  <a:pt x="152844" y="253390"/>
                  <a:pt x="144741" y="255896"/>
                  <a:pt x="136478" y="255896"/>
                </a:cubicBezTo>
                <a:cubicBezTo>
                  <a:pt x="128214" y="255896"/>
                  <a:pt x="120058" y="253443"/>
                  <a:pt x="113500" y="248379"/>
                </a:cubicBezTo>
                <a:cubicBezTo>
                  <a:pt x="74583" y="218684"/>
                  <a:pt x="0" y="149219"/>
                  <a:pt x="0" y="89403"/>
                </a:cubicBezTo>
                <a:lnTo>
                  <a:pt x="0" y="88017"/>
                </a:lnTo>
                <a:cubicBezTo>
                  <a:pt x="0" y="48833"/>
                  <a:pt x="31774" y="17060"/>
                  <a:pt x="70958" y="17060"/>
                </a:cubicBezTo>
                <a:cubicBezTo>
                  <a:pt x="93722" y="17060"/>
                  <a:pt x="115153" y="27989"/>
                  <a:pt x="128481" y="46434"/>
                </a:cubicBezTo>
                <a:close/>
              </a:path>
            </a:pathLst>
          </a:custGeom>
          <a:solidFill>
            <a:srgbClr val="C8A876"/>
          </a:solidFill>
          <a:ln/>
        </p:spPr>
      </p:sp>
      <p:sp>
        <p:nvSpPr>
          <p:cNvPr id="970231921" name="Text 9"/>
          <p:cNvSpPr/>
          <p:nvPr/>
        </p:nvSpPr>
        <p:spPr bwMode="auto">
          <a:xfrm>
            <a:off x="415592" y="1231081"/>
            <a:ext cx="809767" cy="2547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1300">
                <a:solidFill>
                  <a:schemeClr val="tx1"/>
                </a:solidFill>
                <a:latin typeface="黑体"/>
                <a:ea typeface="黑体"/>
                <a:cs typeface="黑体"/>
              </a:rPr>
              <a:t>归属</a:t>
            </a:r>
            <a:endParaRPr sz="1600">
              <a:solidFill>
                <a:schemeClr val="tx1"/>
              </a:solidFill>
              <a:latin typeface="黑体"/>
              <a:cs typeface="黑体"/>
            </a:endParaRPr>
          </a:p>
        </p:txBody>
      </p:sp>
      <p:sp>
        <p:nvSpPr>
          <p:cNvPr id="134158531" name="Shape 10"/>
          <p:cNvSpPr/>
          <p:nvPr/>
        </p:nvSpPr>
        <p:spPr bwMode="auto">
          <a:xfrm>
            <a:off x="1484667" y="366723"/>
            <a:ext cx="709684" cy="709684"/>
          </a:xfrm>
          <a:custGeom>
            <a:avLst/>
            <a:gdLst/>
            <a:ahLst/>
            <a:cxnLst/>
            <a:rect l="l" t="t" r="r" b="b"/>
            <a:pathLst>
              <a:path w="709684" h="709684" fill="norm" stroke="1" extrusionOk="0">
                <a:moveTo>
                  <a:pt x="354842" y="0"/>
                </a:moveTo>
                <a:lnTo>
                  <a:pt x="354842" y="0"/>
                </a:lnTo>
                <a:cubicBezTo>
                  <a:pt x="550684" y="0"/>
                  <a:pt x="709684" y="158999"/>
                  <a:pt x="709684" y="354842"/>
                </a:cubicBezTo>
                <a:lnTo>
                  <a:pt x="709684" y="354842"/>
                </a:lnTo>
                <a:cubicBezTo>
                  <a:pt x="709684" y="550684"/>
                  <a:pt x="550684" y="709684"/>
                  <a:pt x="354842" y="709684"/>
                </a:cubicBezTo>
                <a:lnTo>
                  <a:pt x="354842" y="709684"/>
                </a:lnTo>
                <a:cubicBezTo>
                  <a:pt x="158999" y="709684"/>
                  <a:pt x="0" y="550684"/>
                  <a:pt x="0" y="354842"/>
                </a:cubicBezTo>
                <a:lnTo>
                  <a:pt x="0" y="354842"/>
                </a:lnTo>
                <a:cubicBezTo>
                  <a:pt x="0" y="158999"/>
                  <a:pt x="158999" y="0"/>
                  <a:pt x="354842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C8A876"/>
            </a:solidFill>
            <a:prstDash val="solid"/>
          </a:ln>
        </p:spPr>
      </p:sp>
      <p:sp>
        <p:nvSpPr>
          <p:cNvPr id="1776782819" name="Shape 11"/>
          <p:cNvSpPr/>
          <p:nvPr/>
        </p:nvSpPr>
        <p:spPr bwMode="auto">
          <a:xfrm>
            <a:off x="1688247" y="585087"/>
            <a:ext cx="307075" cy="272955"/>
          </a:xfrm>
          <a:custGeom>
            <a:avLst/>
            <a:gdLst/>
            <a:ahLst/>
            <a:cxnLst/>
            <a:rect l="l" t="t" r="r" b="b"/>
            <a:pathLst>
              <a:path w="307075" h="272955" fill="norm" stroke="1" extrusionOk="0">
                <a:moveTo>
                  <a:pt x="223642" y="51179"/>
                </a:moveTo>
                <a:cubicBezTo>
                  <a:pt x="214792" y="51179"/>
                  <a:pt x="206209" y="53578"/>
                  <a:pt x="198692" y="57950"/>
                </a:cubicBezTo>
                <a:cubicBezTo>
                  <a:pt x="190269" y="49420"/>
                  <a:pt x="180460" y="42276"/>
                  <a:pt x="169637" y="36892"/>
                </a:cubicBezTo>
                <a:cubicBezTo>
                  <a:pt x="184671" y="24097"/>
                  <a:pt x="203810" y="17060"/>
                  <a:pt x="223642" y="17060"/>
                </a:cubicBezTo>
                <a:cubicBezTo>
                  <a:pt x="269703" y="17060"/>
                  <a:pt x="307075" y="54378"/>
                  <a:pt x="307075" y="100492"/>
                </a:cubicBezTo>
                <a:cubicBezTo>
                  <a:pt x="307075" y="122617"/>
                  <a:pt x="298278" y="143835"/>
                  <a:pt x="282658" y="159455"/>
                </a:cubicBezTo>
                <a:lnTo>
                  <a:pt x="244753" y="197359"/>
                </a:lnTo>
                <a:cubicBezTo>
                  <a:pt x="229133" y="212980"/>
                  <a:pt x="207915" y="221776"/>
                  <a:pt x="185791" y="221776"/>
                </a:cubicBezTo>
                <a:cubicBezTo>
                  <a:pt x="139730" y="221776"/>
                  <a:pt x="102358" y="184458"/>
                  <a:pt x="102358" y="138344"/>
                </a:cubicBezTo>
                <a:cubicBezTo>
                  <a:pt x="102358" y="137544"/>
                  <a:pt x="102358" y="136744"/>
                  <a:pt x="102412" y="135944"/>
                </a:cubicBezTo>
                <a:cubicBezTo>
                  <a:pt x="102678" y="126508"/>
                  <a:pt x="110515" y="119098"/>
                  <a:pt x="119951" y="119365"/>
                </a:cubicBezTo>
                <a:cubicBezTo>
                  <a:pt x="129387" y="119631"/>
                  <a:pt x="136797" y="127468"/>
                  <a:pt x="136531" y="136904"/>
                </a:cubicBezTo>
                <a:cubicBezTo>
                  <a:pt x="136531" y="137384"/>
                  <a:pt x="136531" y="137864"/>
                  <a:pt x="136531" y="138290"/>
                </a:cubicBezTo>
                <a:cubicBezTo>
                  <a:pt x="136531" y="165532"/>
                  <a:pt x="158602" y="187603"/>
                  <a:pt x="185844" y="187603"/>
                </a:cubicBezTo>
                <a:cubicBezTo>
                  <a:pt x="198905" y="187603"/>
                  <a:pt x="211434" y="182432"/>
                  <a:pt x="220710" y="173156"/>
                </a:cubicBezTo>
                <a:lnTo>
                  <a:pt x="258614" y="135251"/>
                </a:lnTo>
                <a:cubicBezTo>
                  <a:pt x="267837" y="126029"/>
                  <a:pt x="273062" y="113447"/>
                  <a:pt x="273062" y="100386"/>
                </a:cubicBezTo>
                <a:cubicBezTo>
                  <a:pt x="273062" y="73143"/>
                  <a:pt x="250991" y="51072"/>
                  <a:pt x="223749" y="51072"/>
                </a:cubicBezTo>
                <a:close/>
                <a:moveTo>
                  <a:pt x="146713" y="92389"/>
                </a:moveTo>
                <a:cubicBezTo>
                  <a:pt x="145701" y="91962"/>
                  <a:pt x="144688" y="91376"/>
                  <a:pt x="143781" y="90736"/>
                </a:cubicBezTo>
                <a:cubicBezTo>
                  <a:pt x="137064" y="87271"/>
                  <a:pt x="129387" y="85299"/>
                  <a:pt x="121337" y="85299"/>
                </a:cubicBezTo>
                <a:cubicBezTo>
                  <a:pt x="108276" y="85299"/>
                  <a:pt x="95748" y="90470"/>
                  <a:pt x="86471" y="99746"/>
                </a:cubicBezTo>
                <a:lnTo>
                  <a:pt x="48567" y="137650"/>
                </a:lnTo>
                <a:cubicBezTo>
                  <a:pt x="39344" y="146873"/>
                  <a:pt x="34119" y="159455"/>
                  <a:pt x="34119" y="172516"/>
                </a:cubicBezTo>
                <a:cubicBezTo>
                  <a:pt x="34119" y="199758"/>
                  <a:pt x="56190" y="221829"/>
                  <a:pt x="83433" y="221829"/>
                </a:cubicBezTo>
                <a:cubicBezTo>
                  <a:pt x="92229" y="221829"/>
                  <a:pt x="100812" y="219484"/>
                  <a:pt x="108329" y="215112"/>
                </a:cubicBezTo>
                <a:cubicBezTo>
                  <a:pt x="116752" y="223642"/>
                  <a:pt x="126562" y="230786"/>
                  <a:pt x="137437" y="236170"/>
                </a:cubicBezTo>
                <a:cubicBezTo>
                  <a:pt x="122403" y="248912"/>
                  <a:pt x="103318" y="256002"/>
                  <a:pt x="83433" y="256002"/>
                </a:cubicBezTo>
                <a:cubicBezTo>
                  <a:pt x="37371" y="256002"/>
                  <a:pt x="0" y="218684"/>
                  <a:pt x="0" y="172570"/>
                </a:cubicBezTo>
                <a:cubicBezTo>
                  <a:pt x="0" y="150445"/>
                  <a:pt x="8796" y="129227"/>
                  <a:pt x="24417" y="113607"/>
                </a:cubicBezTo>
                <a:lnTo>
                  <a:pt x="62321" y="75702"/>
                </a:lnTo>
                <a:cubicBezTo>
                  <a:pt x="77942" y="60082"/>
                  <a:pt x="99160" y="51286"/>
                  <a:pt x="121284" y="51286"/>
                </a:cubicBezTo>
                <a:cubicBezTo>
                  <a:pt x="167452" y="51286"/>
                  <a:pt x="204716" y="88924"/>
                  <a:pt x="204716" y="134932"/>
                </a:cubicBezTo>
                <a:cubicBezTo>
                  <a:pt x="204716" y="135625"/>
                  <a:pt x="204716" y="136318"/>
                  <a:pt x="204716" y="137011"/>
                </a:cubicBezTo>
                <a:cubicBezTo>
                  <a:pt x="204503" y="146447"/>
                  <a:pt x="196666" y="153857"/>
                  <a:pt x="187230" y="153644"/>
                </a:cubicBezTo>
                <a:cubicBezTo>
                  <a:pt x="177794" y="153431"/>
                  <a:pt x="170384" y="145594"/>
                  <a:pt x="170597" y="136158"/>
                </a:cubicBezTo>
                <a:cubicBezTo>
                  <a:pt x="170597" y="135731"/>
                  <a:pt x="170597" y="135358"/>
                  <a:pt x="170597" y="134932"/>
                </a:cubicBezTo>
                <a:cubicBezTo>
                  <a:pt x="170597" y="116966"/>
                  <a:pt x="161001" y="101185"/>
                  <a:pt x="146713" y="92496"/>
                </a:cubicBezTo>
                <a:close/>
              </a:path>
            </a:pathLst>
          </a:custGeom>
          <a:solidFill>
            <a:srgbClr val="C8A876"/>
          </a:solidFill>
          <a:ln/>
        </p:spPr>
      </p:sp>
      <p:sp>
        <p:nvSpPr>
          <p:cNvPr id="578899887" name="Text 12"/>
          <p:cNvSpPr/>
          <p:nvPr/>
        </p:nvSpPr>
        <p:spPr bwMode="auto">
          <a:xfrm>
            <a:off x="1434625" y="1231081"/>
            <a:ext cx="809767" cy="2547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1300">
                <a:solidFill>
                  <a:schemeClr val="tx1"/>
                </a:solidFill>
                <a:latin typeface="黑体"/>
                <a:ea typeface="黑体"/>
                <a:cs typeface="黑体"/>
              </a:rPr>
              <a:t>连接</a:t>
            </a:r>
            <a:endParaRPr sz="1600">
              <a:solidFill>
                <a:schemeClr val="tx1"/>
              </a:solidFill>
              <a:latin typeface="黑体"/>
              <a:cs typeface="黑体"/>
            </a:endParaRPr>
          </a:p>
        </p:txBody>
      </p:sp>
      <p:sp>
        <p:nvSpPr>
          <p:cNvPr id="871989690" name="Shape 13"/>
          <p:cNvSpPr/>
          <p:nvPr/>
        </p:nvSpPr>
        <p:spPr bwMode="auto">
          <a:xfrm>
            <a:off x="9941730" y="389497"/>
            <a:ext cx="709684" cy="709684"/>
          </a:xfrm>
          <a:custGeom>
            <a:avLst/>
            <a:gdLst/>
            <a:ahLst/>
            <a:cxnLst/>
            <a:rect l="l" t="t" r="r" b="b"/>
            <a:pathLst>
              <a:path w="709684" h="709684" fill="norm" stroke="1" extrusionOk="0">
                <a:moveTo>
                  <a:pt x="354842" y="0"/>
                </a:moveTo>
                <a:lnTo>
                  <a:pt x="354842" y="0"/>
                </a:lnTo>
                <a:cubicBezTo>
                  <a:pt x="550684" y="0"/>
                  <a:pt x="709684" y="158999"/>
                  <a:pt x="709684" y="354842"/>
                </a:cubicBezTo>
                <a:lnTo>
                  <a:pt x="709684" y="354842"/>
                </a:lnTo>
                <a:cubicBezTo>
                  <a:pt x="709684" y="550684"/>
                  <a:pt x="550684" y="709684"/>
                  <a:pt x="354842" y="709684"/>
                </a:cubicBezTo>
                <a:lnTo>
                  <a:pt x="354842" y="709684"/>
                </a:lnTo>
                <a:cubicBezTo>
                  <a:pt x="158999" y="709684"/>
                  <a:pt x="0" y="550684"/>
                  <a:pt x="0" y="354842"/>
                </a:cubicBezTo>
                <a:lnTo>
                  <a:pt x="0" y="354842"/>
                </a:lnTo>
                <a:cubicBezTo>
                  <a:pt x="0" y="158999"/>
                  <a:pt x="158999" y="0"/>
                  <a:pt x="354842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C8A876"/>
            </a:solidFill>
            <a:prstDash val="solid"/>
          </a:ln>
        </p:spPr>
      </p:sp>
      <p:sp>
        <p:nvSpPr>
          <p:cNvPr id="213732332" name="Shape 14"/>
          <p:cNvSpPr/>
          <p:nvPr/>
        </p:nvSpPr>
        <p:spPr bwMode="auto">
          <a:xfrm>
            <a:off x="10162369" y="607861"/>
            <a:ext cx="272955" cy="272955"/>
          </a:xfrm>
          <a:custGeom>
            <a:avLst/>
            <a:gdLst/>
            <a:ahLst/>
            <a:cxnLst/>
            <a:rect l="l" t="t" r="r" b="b"/>
            <a:pathLst>
              <a:path w="272955" h="272955" fill="norm" stroke="1" extrusionOk="0">
                <a:moveTo>
                  <a:pt x="136478" y="272955"/>
                </a:moveTo>
                <a:cubicBezTo>
                  <a:pt x="211802" y="272955"/>
                  <a:pt x="272955" y="211802"/>
                  <a:pt x="272955" y="136478"/>
                </a:cubicBezTo>
                <a:cubicBezTo>
                  <a:pt x="272955" y="61154"/>
                  <a:pt x="211802" y="0"/>
                  <a:pt x="136478" y="0"/>
                </a:cubicBezTo>
                <a:cubicBezTo>
                  <a:pt x="61154" y="0"/>
                  <a:pt x="0" y="61154"/>
                  <a:pt x="0" y="136478"/>
                </a:cubicBezTo>
                <a:cubicBezTo>
                  <a:pt x="0" y="211802"/>
                  <a:pt x="61154" y="272955"/>
                  <a:pt x="136478" y="272955"/>
                </a:cubicBezTo>
                <a:close/>
                <a:moveTo>
                  <a:pt x="88177" y="171610"/>
                </a:moveTo>
                <a:cubicBezTo>
                  <a:pt x="99053" y="186537"/>
                  <a:pt x="116646" y="196187"/>
                  <a:pt x="136478" y="196187"/>
                </a:cubicBezTo>
                <a:cubicBezTo>
                  <a:pt x="156310" y="196187"/>
                  <a:pt x="173902" y="186537"/>
                  <a:pt x="184778" y="171610"/>
                </a:cubicBezTo>
                <a:cubicBezTo>
                  <a:pt x="188936" y="165906"/>
                  <a:pt x="196933" y="164626"/>
                  <a:pt x="202637" y="168784"/>
                </a:cubicBezTo>
                <a:cubicBezTo>
                  <a:pt x="208342" y="172943"/>
                  <a:pt x="209621" y="180939"/>
                  <a:pt x="205463" y="186644"/>
                </a:cubicBezTo>
                <a:cubicBezTo>
                  <a:pt x="189949" y="207915"/>
                  <a:pt x="164839" y="221776"/>
                  <a:pt x="136478" y="221776"/>
                </a:cubicBezTo>
                <a:cubicBezTo>
                  <a:pt x="108116" y="221776"/>
                  <a:pt x="83006" y="207915"/>
                  <a:pt x="67492" y="186644"/>
                </a:cubicBezTo>
                <a:cubicBezTo>
                  <a:pt x="63334" y="180939"/>
                  <a:pt x="64614" y="172943"/>
                  <a:pt x="70318" y="168784"/>
                </a:cubicBezTo>
                <a:cubicBezTo>
                  <a:pt x="76022" y="164626"/>
                  <a:pt x="84019" y="165906"/>
                  <a:pt x="88177" y="171610"/>
                </a:cubicBezTo>
                <a:close/>
                <a:moveTo>
                  <a:pt x="76769" y="110888"/>
                </a:moveTo>
                <a:cubicBezTo>
                  <a:pt x="76769" y="101473"/>
                  <a:pt x="84413" y="93828"/>
                  <a:pt x="93828" y="93828"/>
                </a:cubicBezTo>
                <a:cubicBezTo>
                  <a:pt x="103244" y="93828"/>
                  <a:pt x="110888" y="101473"/>
                  <a:pt x="110888" y="110888"/>
                </a:cubicBezTo>
                <a:cubicBezTo>
                  <a:pt x="110888" y="120304"/>
                  <a:pt x="103244" y="127948"/>
                  <a:pt x="93828" y="127948"/>
                </a:cubicBezTo>
                <a:cubicBezTo>
                  <a:pt x="84413" y="127948"/>
                  <a:pt x="76769" y="120304"/>
                  <a:pt x="76769" y="110888"/>
                </a:cubicBezTo>
                <a:close/>
                <a:moveTo>
                  <a:pt x="179127" y="93828"/>
                </a:moveTo>
                <a:cubicBezTo>
                  <a:pt x="188542" y="93828"/>
                  <a:pt x="196187" y="101473"/>
                  <a:pt x="196187" y="110888"/>
                </a:cubicBezTo>
                <a:cubicBezTo>
                  <a:pt x="196187" y="120304"/>
                  <a:pt x="188542" y="127948"/>
                  <a:pt x="179127" y="127948"/>
                </a:cubicBezTo>
                <a:cubicBezTo>
                  <a:pt x="169711" y="127948"/>
                  <a:pt x="162067" y="120304"/>
                  <a:pt x="162067" y="110888"/>
                </a:cubicBezTo>
                <a:cubicBezTo>
                  <a:pt x="162067" y="101473"/>
                  <a:pt x="169711" y="93828"/>
                  <a:pt x="179127" y="93828"/>
                </a:cubicBezTo>
                <a:close/>
              </a:path>
            </a:pathLst>
          </a:custGeom>
          <a:solidFill>
            <a:srgbClr val="C8A876"/>
          </a:solidFill>
          <a:ln/>
        </p:spPr>
      </p:sp>
      <p:sp>
        <p:nvSpPr>
          <p:cNvPr id="271243276" name="Text 15"/>
          <p:cNvSpPr/>
          <p:nvPr/>
        </p:nvSpPr>
        <p:spPr bwMode="auto">
          <a:xfrm>
            <a:off x="9891688" y="1253855"/>
            <a:ext cx="809767" cy="2547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1300">
                <a:solidFill>
                  <a:schemeClr val="tx1"/>
                </a:solidFill>
                <a:latin typeface="黑体"/>
                <a:ea typeface="黑体"/>
                <a:cs typeface="黑体"/>
              </a:rPr>
              <a:t>欣喜</a:t>
            </a:r>
            <a:endParaRPr sz="1600">
              <a:solidFill>
                <a:schemeClr val="tx1"/>
              </a:solidFill>
              <a:latin typeface="黑体"/>
              <a:cs typeface="黑体"/>
            </a:endParaRPr>
          </a:p>
        </p:txBody>
      </p:sp>
      <p:sp>
        <p:nvSpPr>
          <p:cNvPr id="888873353" name="Shape 16"/>
          <p:cNvSpPr/>
          <p:nvPr/>
        </p:nvSpPr>
        <p:spPr bwMode="auto">
          <a:xfrm>
            <a:off x="10960762" y="389497"/>
            <a:ext cx="709684" cy="709684"/>
          </a:xfrm>
          <a:custGeom>
            <a:avLst/>
            <a:gdLst/>
            <a:ahLst/>
            <a:cxnLst/>
            <a:rect l="l" t="t" r="r" b="b"/>
            <a:pathLst>
              <a:path w="709684" h="709684" fill="norm" stroke="1" extrusionOk="0">
                <a:moveTo>
                  <a:pt x="354842" y="0"/>
                </a:moveTo>
                <a:lnTo>
                  <a:pt x="354842" y="0"/>
                </a:lnTo>
                <a:cubicBezTo>
                  <a:pt x="550684" y="0"/>
                  <a:pt x="709684" y="158999"/>
                  <a:pt x="709684" y="354842"/>
                </a:cubicBezTo>
                <a:lnTo>
                  <a:pt x="709684" y="354842"/>
                </a:lnTo>
                <a:cubicBezTo>
                  <a:pt x="709684" y="550684"/>
                  <a:pt x="550684" y="709684"/>
                  <a:pt x="354842" y="709684"/>
                </a:cubicBezTo>
                <a:lnTo>
                  <a:pt x="354842" y="709684"/>
                </a:lnTo>
                <a:cubicBezTo>
                  <a:pt x="158999" y="709684"/>
                  <a:pt x="0" y="550684"/>
                  <a:pt x="0" y="354842"/>
                </a:cubicBezTo>
                <a:lnTo>
                  <a:pt x="0" y="354842"/>
                </a:lnTo>
                <a:cubicBezTo>
                  <a:pt x="0" y="158999"/>
                  <a:pt x="158999" y="0"/>
                  <a:pt x="354842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C8A876"/>
            </a:solidFill>
            <a:prstDash val="solid"/>
          </a:ln>
        </p:spPr>
      </p:sp>
      <p:sp>
        <p:nvSpPr>
          <p:cNvPr id="1797444261" name="Shape 17"/>
          <p:cNvSpPr/>
          <p:nvPr/>
        </p:nvSpPr>
        <p:spPr bwMode="auto">
          <a:xfrm>
            <a:off x="11164342" y="607861"/>
            <a:ext cx="307075" cy="272955"/>
          </a:xfrm>
          <a:custGeom>
            <a:avLst/>
            <a:gdLst/>
            <a:ahLst/>
            <a:cxnLst/>
            <a:rect l="l" t="t" r="r" b="b"/>
            <a:pathLst>
              <a:path w="307075" h="272955" fill="norm" stroke="1" extrusionOk="0">
                <a:moveTo>
                  <a:pt x="166865" y="46488"/>
                </a:moveTo>
                <a:cubicBezTo>
                  <a:pt x="171770" y="42596"/>
                  <a:pt x="174862" y="36572"/>
                  <a:pt x="174862" y="29854"/>
                </a:cubicBezTo>
                <a:cubicBezTo>
                  <a:pt x="174862" y="18073"/>
                  <a:pt x="165319" y="8530"/>
                  <a:pt x="153537" y="8530"/>
                </a:cubicBezTo>
                <a:cubicBezTo>
                  <a:pt x="141755" y="8530"/>
                  <a:pt x="132213" y="18073"/>
                  <a:pt x="132213" y="29854"/>
                </a:cubicBezTo>
                <a:cubicBezTo>
                  <a:pt x="132213" y="36572"/>
                  <a:pt x="135358" y="42596"/>
                  <a:pt x="140209" y="46488"/>
                </a:cubicBezTo>
                <a:lnTo>
                  <a:pt x="103744" y="103851"/>
                </a:lnTo>
                <a:cubicBezTo>
                  <a:pt x="98413" y="112221"/>
                  <a:pt x="87058" y="114300"/>
                  <a:pt x="79114" y="108329"/>
                </a:cubicBezTo>
                <a:lnTo>
                  <a:pt x="47394" y="84605"/>
                </a:lnTo>
                <a:cubicBezTo>
                  <a:pt x="49793" y="81194"/>
                  <a:pt x="51179" y="76982"/>
                  <a:pt x="51179" y="72504"/>
                </a:cubicBezTo>
                <a:cubicBezTo>
                  <a:pt x="51179" y="60722"/>
                  <a:pt x="41636" y="51179"/>
                  <a:pt x="29854" y="51179"/>
                </a:cubicBezTo>
                <a:cubicBezTo>
                  <a:pt x="18073" y="51179"/>
                  <a:pt x="8530" y="60722"/>
                  <a:pt x="8530" y="72504"/>
                </a:cubicBezTo>
                <a:cubicBezTo>
                  <a:pt x="8530" y="84126"/>
                  <a:pt x="17859" y="93615"/>
                  <a:pt x="29428" y="93828"/>
                </a:cubicBezTo>
                <a:lnTo>
                  <a:pt x="46808" y="209781"/>
                </a:lnTo>
                <a:cubicBezTo>
                  <a:pt x="49313" y="226468"/>
                  <a:pt x="63654" y="238836"/>
                  <a:pt x="80554" y="238836"/>
                </a:cubicBezTo>
                <a:lnTo>
                  <a:pt x="226521" y="238836"/>
                </a:lnTo>
                <a:cubicBezTo>
                  <a:pt x="243421" y="238836"/>
                  <a:pt x="257761" y="226468"/>
                  <a:pt x="260267" y="209781"/>
                </a:cubicBezTo>
                <a:lnTo>
                  <a:pt x="277647" y="93828"/>
                </a:lnTo>
                <a:cubicBezTo>
                  <a:pt x="289215" y="93615"/>
                  <a:pt x="298545" y="84126"/>
                  <a:pt x="298545" y="72504"/>
                </a:cubicBezTo>
                <a:cubicBezTo>
                  <a:pt x="298545" y="60722"/>
                  <a:pt x="289002" y="51179"/>
                  <a:pt x="277220" y="51179"/>
                </a:cubicBezTo>
                <a:cubicBezTo>
                  <a:pt x="265438" y="51179"/>
                  <a:pt x="255896" y="60722"/>
                  <a:pt x="255896" y="72504"/>
                </a:cubicBezTo>
                <a:cubicBezTo>
                  <a:pt x="255896" y="76982"/>
                  <a:pt x="257282" y="81194"/>
                  <a:pt x="259681" y="84605"/>
                </a:cubicBezTo>
                <a:lnTo>
                  <a:pt x="228014" y="108382"/>
                </a:lnTo>
                <a:cubicBezTo>
                  <a:pt x="220070" y="114353"/>
                  <a:pt x="208715" y="112274"/>
                  <a:pt x="203384" y="103904"/>
                </a:cubicBezTo>
                <a:lnTo>
                  <a:pt x="166865" y="46488"/>
                </a:lnTo>
                <a:close/>
              </a:path>
            </a:pathLst>
          </a:custGeom>
          <a:solidFill>
            <a:srgbClr val="C8A876"/>
          </a:solidFill>
          <a:ln/>
        </p:spPr>
      </p:sp>
      <p:sp>
        <p:nvSpPr>
          <p:cNvPr id="1013787956" name="Text 18"/>
          <p:cNvSpPr/>
          <p:nvPr/>
        </p:nvSpPr>
        <p:spPr bwMode="auto">
          <a:xfrm>
            <a:off x="10910721" y="1253855"/>
            <a:ext cx="809767" cy="2547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1300">
                <a:solidFill>
                  <a:schemeClr val="tx1"/>
                </a:solidFill>
                <a:latin typeface="黑体"/>
                <a:ea typeface="黑体"/>
                <a:cs typeface="黑体"/>
              </a:rPr>
              <a:t>荣耀</a:t>
            </a:r>
            <a:endParaRPr sz="1600">
              <a:solidFill>
                <a:schemeClr val="tx1"/>
              </a:solidFill>
              <a:latin typeface="黑体"/>
              <a:cs typeface="黑体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Slide 3">
    <p:bg>
      <p:bgPr shadeToTitle="0">
        <a:solidFill>
          <a:srgbClr val="F2E0CA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84476916" name="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 rot="10799989" flipH="0" flipV="0">
            <a:off x="2277" y="-5998"/>
            <a:ext cx="1880642" cy="2155677"/>
          </a:xfrm>
          <a:prstGeom prst="rect">
            <a:avLst/>
          </a:prstGeom>
        </p:spPr>
      </p:pic>
      <p:pic>
        <p:nvPicPr>
          <p:cNvPr id="345478812" name=""/>
          <p:cNvPicPr>
            <a:picLocks noChangeAspect="1"/>
          </p:cNvPicPr>
          <p:nvPr/>
        </p:nvPicPr>
        <p:blipFill rotWithShape="1">
          <a:blip r:embed="rId4"/>
        </p:blipFill>
        <p:spPr bwMode="auto">
          <a:xfrm flipH="0" flipV="0">
            <a:off x="6641384" y="0"/>
            <a:ext cx="5549538" cy="6858000"/>
          </a:xfrm>
          <a:prstGeom prst="rect">
            <a:avLst/>
          </a:prstGeom>
        </p:spPr>
      </p:pic>
      <p:sp>
        <p:nvSpPr>
          <p:cNvPr id="1896227412" name="Text 4"/>
          <p:cNvSpPr/>
          <p:nvPr/>
        </p:nvSpPr>
        <p:spPr bwMode="auto">
          <a:xfrm flipH="0" flipV="0">
            <a:off x="438149" y="1038164"/>
            <a:ext cx="1104899" cy="6739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  <a:defRPr/>
            </a:pPr>
            <a:r>
              <a:rPr lang="en-US" sz="2800" b="1">
                <a:solidFill>
                  <a:schemeClr val="tx1"/>
                </a:solidFill>
                <a:latin typeface="宋体"/>
                <a:ea typeface="宋体"/>
                <a:cs typeface="宋体"/>
              </a:rPr>
              <a:t>第一章</a:t>
            </a:r>
            <a:endParaRPr sz="2800">
              <a:latin typeface="宋体"/>
              <a:cs typeface="宋体"/>
            </a:endParaRPr>
          </a:p>
        </p:txBody>
      </p:sp>
      <p:sp>
        <p:nvSpPr>
          <p:cNvPr id="1927115185" name="Text 5"/>
          <p:cNvSpPr/>
          <p:nvPr/>
        </p:nvSpPr>
        <p:spPr bwMode="auto">
          <a:xfrm flipH="0" flipV="0">
            <a:off x="438149" y="2690812"/>
            <a:ext cx="423805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  <a:defRPr/>
            </a:pPr>
            <a:r>
              <a:rPr lang="en-US" sz="360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活动概述与核心理念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1126269041" name="Text 6"/>
          <p:cNvSpPr/>
          <p:nvPr/>
        </p:nvSpPr>
        <p:spPr bwMode="auto">
          <a:xfrm flipH="0" flipV="0">
            <a:off x="438149" y="3719512"/>
            <a:ext cx="4684158" cy="11144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800">
                <a:solidFill>
                  <a:schemeClr val="tx1"/>
                </a:solidFill>
                <a:latin typeface="宋体"/>
                <a:ea typeface="宋体"/>
                <a:cs typeface="宋体"/>
              </a:rPr>
              <a:t>深入阐释新年主题活动的战略定位与核心价值</a:t>
            </a:r>
            <a:endParaRPr sz="1600">
              <a:solidFill>
                <a:schemeClr val="tx1"/>
              </a:solidFill>
              <a:latin typeface="宋体"/>
              <a:cs typeface="宋体"/>
            </a:endParaRPr>
          </a:p>
          <a:p>
            <a:pPr>
              <a:lnSpc>
                <a:spcPct val="140000"/>
              </a:lnSpc>
              <a:defRPr/>
            </a:pPr>
            <a:r>
              <a:rPr lang="en-US" sz="1800">
                <a:solidFill>
                  <a:schemeClr val="tx1"/>
                </a:solidFill>
                <a:latin typeface="宋体"/>
                <a:ea typeface="宋体"/>
                <a:cs typeface="宋体"/>
              </a:rPr>
              <a:t>明确活动目标、参与方式与预期成效</a:t>
            </a:r>
            <a:endParaRPr sz="1600">
              <a:solidFill>
                <a:schemeClr val="tx1"/>
              </a:solidFill>
              <a:latin typeface="宋体"/>
              <a:cs typeface="宋体"/>
            </a:endParaRPr>
          </a:p>
          <a:p>
            <a:pPr>
              <a:lnSpc>
                <a:spcPct val="140000"/>
              </a:lnSpc>
              <a:defRPr/>
            </a:pPr>
            <a:r>
              <a:rPr lang="en-US" sz="1800">
                <a:solidFill>
                  <a:schemeClr val="tx1"/>
                </a:solidFill>
                <a:latin typeface="宋体"/>
                <a:ea typeface="宋体"/>
                <a:cs typeface="宋体"/>
              </a:rPr>
              <a:t>为整个策划方案奠定坚实的理论基础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913039836" name="Shape 7"/>
          <p:cNvSpPr/>
          <p:nvPr/>
        </p:nvSpPr>
        <p:spPr bwMode="auto">
          <a:xfrm>
            <a:off x="438149" y="5519737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 fill="norm" stroke="1" extrusionOk="0">
                <a:moveTo>
                  <a:pt x="57150" y="0"/>
                </a:moveTo>
                <a:lnTo>
                  <a:pt x="57150" y="0"/>
                </a:lnTo>
                <a:cubicBezTo>
                  <a:pt x="88692" y="0"/>
                  <a:pt x="114300" y="25608"/>
                  <a:pt x="114300" y="57150"/>
                </a:cubicBezTo>
                <a:lnTo>
                  <a:pt x="114300" y="57150"/>
                </a:lnTo>
                <a:cubicBezTo>
                  <a:pt x="114300" y="88692"/>
                  <a:pt x="88692" y="114300"/>
                  <a:pt x="57150" y="114300"/>
                </a:cubicBezTo>
                <a:lnTo>
                  <a:pt x="57150" y="114300"/>
                </a:lnTo>
                <a:cubicBezTo>
                  <a:pt x="25608" y="114300"/>
                  <a:pt x="0" y="88692"/>
                  <a:pt x="0" y="57150"/>
                </a:cubicBezTo>
                <a:lnTo>
                  <a:pt x="0" y="57150"/>
                </a:lnTo>
                <a:cubicBezTo>
                  <a:pt x="0" y="25608"/>
                  <a:pt x="25608" y="0"/>
                  <a:pt x="57150" y="0"/>
                </a:cubicBezTo>
                <a:close/>
              </a:path>
            </a:pathLst>
          </a:custGeom>
          <a:solidFill>
            <a:srgbClr val="A42A28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694326466" name="Text 8"/>
          <p:cNvSpPr/>
          <p:nvPr/>
        </p:nvSpPr>
        <p:spPr bwMode="auto">
          <a:xfrm>
            <a:off x="666749" y="5443537"/>
            <a:ext cx="4286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350">
                <a:solidFill>
                  <a:schemeClr val="tx1"/>
                </a:solidFill>
                <a:latin typeface="宋体"/>
                <a:ea typeface="宋体"/>
                <a:cs typeface="宋体"/>
              </a:rPr>
              <a:t>定位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823942955" name="Shape 9"/>
          <p:cNvSpPr/>
          <p:nvPr/>
        </p:nvSpPr>
        <p:spPr bwMode="auto">
          <a:xfrm>
            <a:off x="1314449" y="5519737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 fill="norm" stroke="1" extrusionOk="0">
                <a:moveTo>
                  <a:pt x="57150" y="0"/>
                </a:moveTo>
                <a:lnTo>
                  <a:pt x="57150" y="0"/>
                </a:lnTo>
                <a:cubicBezTo>
                  <a:pt x="88692" y="0"/>
                  <a:pt x="114300" y="25608"/>
                  <a:pt x="114300" y="57150"/>
                </a:cubicBezTo>
                <a:lnTo>
                  <a:pt x="114300" y="57150"/>
                </a:lnTo>
                <a:cubicBezTo>
                  <a:pt x="114300" y="88692"/>
                  <a:pt x="88692" y="114300"/>
                  <a:pt x="57150" y="114300"/>
                </a:cubicBezTo>
                <a:lnTo>
                  <a:pt x="57150" y="114300"/>
                </a:lnTo>
                <a:cubicBezTo>
                  <a:pt x="25608" y="114300"/>
                  <a:pt x="0" y="88692"/>
                  <a:pt x="0" y="57150"/>
                </a:cubicBezTo>
                <a:lnTo>
                  <a:pt x="0" y="57150"/>
                </a:lnTo>
                <a:cubicBezTo>
                  <a:pt x="0" y="25608"/>
                  <a:pt x="25608" y="0"/>
                  <a:pt x="57150" y="0"/>
                </a:cubicBezTo>
                <a:close/>
              </a:path>
            </a:pathLst>
          </a:custGeom>
          <a:solidFill>
            <a:srgbClr val="C8A876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176069350" name="Text 10"/>
          <p:cNvSpPr/>
          <p:nvPr/>
        </p:nvSpPr>
        <p:spPr bwMode="auto">
          <a:xfrm>
            <a:off x="1543050" y="5443537"/>
            <a:ext cx="4286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350">
                <a:solidFill>
                  <a:schemeClr val="tx1"/>
                </a:solidFill>
                <a:latin typeface="宋体"/>
                <a:ea typeface="宋体"/>
                <a:cs typeface="宋体"/>
              </a:rPr>
              <a:t>目标</a:t>
            </a:r>
            <a:endParaRPr sz="1600">
              <a:solidFill>
                <a:schemeClr val="tx1"/>
              </a:solidFill>
              <a:latin typeface="宋体"/>
              <a:cs typeface="宋体"/>
            </a:endParaRPr>
          </a:p>
        </p:txBody>
      </p:sp>
      <p:sp>
        <p:nvSpPr>
          <p:cNvPr id="440363960" name="Shape 11"/>
          <p:cNvSpPr/>
          <p:nvPr/>
        </p:nvSpPr>
        <p:spPr bwMode="auto">
          <a:xfrm>
            <a:off x="2190749" y="5519737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 fill="norm" stroke="1" extrusionOk="0">
                <a:moveTo>
                  <a:pt x="57150" y="0"/>
                </a:moveTo>
                <a:lnTo>
                  <a:pt x="57150" y="0"/>
                </a:lnTo>
                <a:cubicBezTo>
                  <a:pt x="88692" y="0"/>
                  <a:pt x="114300" y="25608"/>
                  <a:pt x="114300" y="57150"/>
                </a:cubicBezTo>
                <a:lnTo>
                  <a:pt x="114300" y="57150"/>
                </a:lnTo>
                <a:cubicBezTo>
                  <a:pt x="114300" y="88692"/>
                  <a:pt x="88692" y="114300"/>
                  <a:pt x="57150" y="114300"/>
                </a:cubicBezTo>
                <a:lnTo>
                  <a:pt x="57150" y="114300"/>
                </a:lnTo>
                <a:cubicBezTo>
                  <a:pt x="25608" y="114300"/>
                  <a:pt x="0" y="88692"/>
                  <a:pt x="0" y="57150"/>
                </a:cubicBezTo>
                <a:lnTo>
                  <a:pt x="0" y="57150"/>
                </a:lnTo>
                <a:cubicBezTo>
                  <a:pt x="0" y="25608"/>
                  <a:pt x="25608" y="0"/>
                  <a:pt x="57150" y="0"/>
                </a:cubicBezTo>
                <a:close/>
              </a:path>
            </a:pathLst>
          </a:custGeom>
          <a:solidFill>
            <a:srgbClr val="BFBFBF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639831529" name="Text 12"/>
          <p:cNvSpPr/>
          <p:nvPr/>
        </p:nvSpPr>
        <p:spPr bwMode="auto">
          <a:xfrm>
            <a:off x="2419348" y="5443537"/>
            <a:ext cx="4286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350">
                <a:solidFill>
                  <a:schemeClr val="tx1"/>
                </a:solidFill>
                <a:latin typeface="宋体"/>
                <a:ea typeface="宋体"/>
                <a:cs typeface="宋体"/>
              </a:rPr>
              <a:t>价值</a:t>
            </a:r>
            <a:endParaRPr sz="1600">
              <a:solidFill>
                <a:schemeClr val="tx1"/>
              </a:solidFill>
              <a:latin typeface="宋体"/>
              <a:cs typeface="宋体"/>
            </a:endParaRPr>
          </a:p>
        </p:txBody>
      </p:sp>
      <p:cxnSp>
        <p:nvCxnSpPr>
          <p:cNvPr id="1408021192" name=""/>
          <p:cNvCxnSpPr/>
          <p:nvPr/>
        </p:nvCxnSpPr>
        <p:spPr bwMode="auto">
          <a:xfrm flipH="0" flipV="1">
            <a:off x="423226" y="892215"/>
            <a:ext cx="1085126" cy="0"/>
          </a:xfrm>
          <a:prstGeom prst="line">
            <a:avLst/>
          </a:prstGeom>
          <a:ln w="19049" cap="flat" cmpd="sng" algn="ctr">
            <a:solidFill>
              <a:srgbClr val="C8A876"/>
            </a:solidFill>
            <a:prstDash val="solid"/>
            <a:miter lim="800000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6381567" name="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 rot="10799989" flipH="0" flipV="0">
            <a:off x="2277" y="5453287"/>
            <a:ext cx="1969397" cy="1404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Slide 4">
    <p:bg>
      <p:bgPr shadeToTitle="0">
        <a:solidFill>
          <a:srgbClr val="49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3679971" name="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 flipH="0" flipV="0">
            <a:off x="10133954" y="-7556"/>
            <a:ext cx="2071380" cy="1477453"/>
          </a:xfrm>
          <a:prstGeom prst="rect">
            <a:avLst/>
          </a:prstGeom>
        </p:spPr>
      </p:pic>
      <p:sp>
        <p:nvSpPr>
          <p:cNvPr id="1744710326" name="Shape 0"/>
          <p:cNvSpPr/>
          <p:nvPr/>
        </p:nvSpPr>
        <p:spPr bwMode="auto">
          <a:xfrm flipH="0" flipV="0">
            <a:off x="428315" y="455611"/>
            <a:ext cx="408272" cy="408272"/>
          </a:xfrm>
          <a:custGeom>
            <a:avLst/>
            <a:gdLst/>
            <a:ahLst/>
            <a:cxnLst/>
            <a:rect l="l" t="t" r="r" b="b"/>
            <a:pathLst>
              <a:path w="382744" h="382744" fill="norm" stroke="1" extrusionOk="0">
                <a:moveTo>
                  <a:pt x="191372" y="0"/>
                </a:moveTo>
                <a:lnTo>
                  <a:pt x="191372" y="0"/>
                </a:lnTo>
                <a:cubicBezTo>
                  <a:pt x="296993" y="0"/>
                  <a:pt x="382744" y="85751"/>
                  <a:pt x="382744" y="191372"/>
                </a:cubicBezTo>
                <a:lnTo>
                  <a:pt x="382744" y="191372"/>
                </a:lnTo>
                <a:cubicBezTo>
                  <a:pt x="382744" y="296993"/>
                  <a:pt x="296993" y="382744"/>
                  <a:pt x="191372" y="382744"/>
                </a:cubicBezTo>
                <a:lnTo>
                  <a:pt x="191372" y="382744"/>
                </a:lnTo>
                <a:cubicBezTo>
                  <a:pt x="85751" y="382744"/>
                  <a:pt x="0" y="296993"/>
                  <a:pt x="0" y="191372"/>
                </a:cubicBezTo>
                <a:lnTo>
                  <a:pt x="0" y="191372"/>
                </a:lnTo>
                <a:cubicBezTo>
                  <a:pt x="0" y="85751"/>
                  <a:pt x="85751" y="0"/>
                  <a:pt x="191372" y="0"/>
                </a:cubicBezTo>
                <a:close/>
              </a:path>
            </a:pathLst>
          </a:custGeom>
          <a:solidFill>
            <a:srgbClr val="A42A28"/>
          </a:solidFill>
          <a:ln/>
        </p:spPr>
      </p:sp>
      <p:sp>
        <p:nvSpPr>
          <p:cNvPr id="500906659" name="Shape 1"/>
          <p:cNvSpPr/>
          <p:nvPr/>
        </p:nvSpPr>
        <p:spPr bwMode="auto">
          <a:xfrm flipH="0" flipV="0">
            <a:off x="537962" y="565258"/>
            <a:ext cx="188977" cy="188977"/>
          </a:xfrm>
          <a:custGeom>
            <a:avLst/>
            <a:gdLst/>
            <a:ahLst/>
            <a:cxnLst/>
            <a:rect l="l" t="t" r="r" b="b"/>
            <a:pathLst>
              <a:path w="159477" h="159477" fill="norm" stroke="1" extrusionOk="0">
                <a:moveTo>
                  <a:pt x="139542" y="79738"/>
                </a:moveTo>
                <a:cubicBezTo>
                  <a:pt x="139542" y="46732"/>
                  <a:pt x="112745" y="19935"/>
                  <a:pt x="79738" y="19935"/>
                </a:cubicBezTo>
                <a:cubicBezTo>
                  <a:pt x="46732" y="19935"/>
                  <a:pt x="19935" y="46732"/>
                  <a:pt x="19935" y="79738"/>
                </a:cubicBezTo>
                <a:cubicBezTo>
                  <a:pt x="19935" y="112745"/>
                  <a:pt x="46732" y="139542"/>
                  <a:pt x="79738" y="139542"/>
                </a:cubicBezTo>
                <a:cubicBezTo>
                  <a:pt x="112745" y="139542"/>
                  <a:pt x="139542" y="112745"/>
                  <a:pt x="139542" y="79738"/>
                </a:cubicBezTo>
                <a:close/>
                <a:moveTo>
                  <a:pt x="0" y="79738"/>
                </a:moveTo>
                <a:cubicBezTo>
                  <a:pt x="0" y="35730"/>
                  <a:pt x="35730" y="0"/>
                  <a:pt x="79738" y="0"/>
                </a:cubicBezTo>
                <a:cubicBezTo>
                  <a:pt x="123747" y="0"/>
                  <a:pt x="159477" y="35730"/>
                  <a:pt x="159477" y="79738"/>
                </a:cubicBezTo>
                <a:cubicBezTo>
                  <a:pt x="159477" y="123747"/>
                  <a:pt x="123747" y="159477"/>
                  <a:pt x="79738" y="159477"/>
                </a:cubicBezTo>
                <a:cubicBezTo>
                  <a:pt x="35730" y="159477"/>
                  <a:pt x="0" y="123747"/>
                  <a:pt x="0" y="79738"/>
                </a:cubicBezTo>
                <a:close/>
                <a:moveTo>
                  <a:pt x="79738" y="104657"/>
                </a:moveTo>
                <a:cubicBezTo>
                  <a:pt x="93491" y="104657"/>
                  <a:pt x="104657" y="93491"/>
                  <a:pt x="104657" y="79738"/>
                </a:cubicBezTo>
                <a:cubicBezTo>
                  <a:pt x="104657" y="65986"/>
                  <a:pt x="93491" y="54820"/>
                  <a:pt x="79738" y="54820"/>
                </a:cubicBezTo>
                <a:cubicBezTo>
                  <a:pt x="65986" y="54820"/>
                  <a:pt x="54820" y="65986"/>
                  <a:pt x="54820" y="79738"/>
                </a:cubicBezTo>
                <a:cubicBezTo>
                  <a:pt x="54820" y="93491"/>
                  <a:pt x="65986" y="104657"/>
                  <a:pt x="79738" y="104657"/>
                </a:cubicBezTo>
                <a:close/>
                <a:moveTo>
                  <a:pt x="79738" y="34886"/>
                </a:moveTo>
                <a:cubicBezTo>
                  <a:pt x="104493" y="34886"/>
                  <a:pt x="124591" y="54983"/>
                  <a:pt x="124591" y="79738"/>
                </a:cubicBezTo>
                <a:cubicBezTo>
                  <a:pt x="124591" y="104493"/>
                  <a:pt x="104493" y="124591"/>
                  <a:pt x="79738" y="124591"/>
                </a:cubicBezTo>
                <a:cubicBezTo>
                  <a:pt x="54983" y="124591"/>
                  <a:pt x="34886" y="104493"/>
                  <a:pt x="34886" y="79738"/>
                </a:cubicBezTo>
                <a:cubicBezTo>
                  <a:pt x="34886" y="54983"/>
                  <a:pt x="54983" y="34886"/>
                  <a:pt x="79738" y="34886"/>
                </a:cubicBezTo>
                <a:close/>
                <a:moveTo>
                  <a:pt x="69771" y="79738"/>
                </a:moveTo>
                <a:cubicBezTo>
                  <a:pt x="69771" y="74237"/>
                  <a:pt x="74237" y="69771"/>
                  <a:pt x="79738" y="69771"/>
                </a:cubicBezTo>
                <a:cubicBezTo>
                  <a:pt x="85239" y="69771"/>
                  <a:pt x="89706" y="74237"/>
                  <a:pt x="89706" y="79738"/>
                </a:cubicBezTo>
                <a:cubicBezTo>
                  <a:pt x="89706" y="85239"/>
                  <a:pt x="85239" y="89706"/>
                  <a:pt x="79738" y="89706"/>
                </a:cubicBezTo>
                <a:cubicBezTo>
                  <a:pt x="74237" y="89706"/>
                  <a:pt x="69771" y="85239"/>
                  <a:pt x="69771" y="79738"/>
                </a:cubicBezTo>
                <a:close/>
              </a:path>
            </a:pathLst>
          </a:custGeom>
          <a:solidFill>
            <a:srgbClr val="EAE3D9"/>
          </a:solidFill>
          <a:ln/>
        </p:spPr>
      </p:sp>
      <p:sp>
        <p:nvSpPr>
          <p:cNvPr id="1260141633" name="Text 2"/>
          <p:cNvSpPr/>
          <p:nvPr/>
        </p:nvSpPr>
        <p:spPr bwMode="auto">
          <a:xfrm>
            <a:off x="944282" y="318952"/>
            <a:ext cx="2647315" cy="1913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100" spc="50">
                <a:solidFill>
                  <a:srgbClr val="C8A876"/>
                </a:solidFill>
                <a:latin typeface="MiSans"/>
                <a:ea typeface="MiSans"/>
                <a:cs typeface="MiSans"/>
              </a:rPr>
              <a:t>ACTIVITY OVERVIEW</a:t>
            </a:r>
            <a:endParaRPr lang="en-US" sz="1600"/>
          </a:p>
        </p:txBody>
      </p:sp>
      <p:sp>
        <p:nvSpPr>
          <p:cNvPr id="898865667" name="Text 3"/>
          <p:cNvSpPr/>
          <p:nvPr/>
        </p:nvSpPr>
        <p:spPr bwMode="auto">
          <a:xfrm>
            <a:off x="944282" y="594758"/>
            <a:ext cx="2727053" cy="3189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  <a:defRPr/>
            </a:pPr>
            <a:r>
              <a:rPr lang="en-US" sz="2200" b="1">
                <a:solidFill>
                  <a:srgbClr val="EAE3D9"/>
                </a:solidFill>
                <a:latin typeface="宋体"/>
                <a:ea typeface="宋体"/>
                <a:cs typeface="宋体"/>
              </a:rPr>
              <a:t>活动定位与核心目标</a:t>
            </a:r>
            <a:endParaRPr lang="en-US" sz="1600"/>
          </a:p>
        </p:txBody>
      </p:sp>
      <p:sp>
        <p:nvSpPr>
          <p:cNvPr id="1962170668" name="Shape 5"/>
          <p:cNvSpPr/>
          <p:nvPr/>
        </p:nvSpPr>
        <p:spPr bwMode="auto">
          <a:xfrm flipH="0" flipV="0">
            <a:off x="321610" y="1214680"/>
            <a:ext cx="7636278" cy="5448043"/>
          </a:xfrm>
          <a:custGeom>
            <a:avLst/>
            <a:gdLst/>
            <a:ahLst/>
            <a:cxnLst/>
            <a:rect l="l" t="t" r="r" b="b"/>
            <a:pathLst>
              <a:path w="7636280" h="6161120" fill="norm" stroke="1" extrusionOk="0">
                <a:moveTo>
                  <a:pt x="127597" y="0"/>
                </a:moveTo>
                <a:lnTo>
                  <a:pt x="7508683" y="0"/>
                </a:lnTo>
                <a:cubicBezTo>
                  <a:pt x="7579153" y="0"/>
                  <a:pt x="7636280" y="57127"/>
                  <a:pt x="7636280" y="127597"/>
                </a:cubicBezTo>
                <a:lnTo>
                  <a:pt x="7636280" y="6033523"/>
                </a:lnTo>
                <a:cubicBezTo>
                  <a:pt x="7636280" y="6103993"/>
                  <a:pt x="7579153" y="6161120"/>
                  <a:pt x="7508683" y="6161120"/>
                </a:cubicBezTo>
                <a:lnTo>
                  <a:pt x="127597" y="6161120"/>
                </a:lnTo>
                <a:cubicBezTo>
                  <a:pt x="57127" y="6161120"/>
                  <a:pt x="0" y="6103993"/>
                  <a:pt x="0" y="6033523"/>
                </a:cubicBezTo>
                <a:lnTo>
                  <a:pt x="0" y="127597"/>
                </a:lnTo>
                <a:cubicBezTo>
                  <a:pt x="0" y="57174"/>
                  <a:pt x="57174" y="0"/>
                  <a:pt x="127597" y="0"/>
                </a:cubicBezTo>
                <a:close/>
              </a:path>
            </a:pathLst>
          </a:custGeom>
          <a:solidFill>
            <a:srgbClr val="4A676B">
              <a:alpha val="40000"/>
            </a:srgbClr>
          </a:solidFill>
          <a:ln w="8467">
            <a:solidFill>
              <a:srgbClr val="C8A876">
                <a:alpha val="30192"/>
              </a:srgbClr>
            </a:solidFill>
            <a:prstDash val="solid"/>
          </a:ln>
        </p:spPr>
      </p:sp>
      <p:sp>
        <p:nvSpPr>
          <p:cNvPr id="999248194" name="Shape 6"/>
          <p:cNvSpPr/>
          <p:nvPr/>
        </p:nvSpPr>
        <p:spPr bwMode="auto">
          <a:xfrm>
            <a:off x="579431" y="1472501"/>
            <a:ext cx="510326" cy="510326"/>
          </a:xfrm>
          <a:custGeom>
            <a:avLst/>
            <a:gdLst/>
            <a:ahLst/>
            <a:cxnLst/>
            <a:rect l="l" t="t" r="r" b="b"/>
            <a:pathLst>
              <a:path w="510326" h="510326" fill="norm" stroke="1" extrusionOk="0">
                <a:moveTo>
                  <a:pt x="95686" y="0"/>
                </a:moveTo>
                <a:lnTo>
                  <a:pt x="414640" y="0"/>
                </a:lnTo>
                <a:cubicBezTo>
                  <a:pt x="467450" y="0"/>
                  <a:pt x="510326" y="42875"/>
                  <a:pt x="510326" y="95686"/>
                </a:cubicBezTo>
                <a:lnTo>
                  <a:pt x="510326" y="414640"/>
                </a:lnTo>
                <a:cubicBezTo>
                  <a:pt x="510326" y="467450"/>
                  <a:pt x="467450" y="510326"/>
                  <a:pt x="414640" y="510326"/>
                </a:cubicBezTo>
                <a:lnTo>
                  <a:pt x="95686" y="510326"/>
                </a:lnTo>
                <a:cubicBezTo>
                  <a:pt x="42875" y="510326"/>
                  <a:pt x="0" y="467450"/>
                  <a:pt x="0" y="414640"/>
                </a:cubicBezTo>
                <a:lnTo>
                  <a:pt x="0" y="95686"/>
                </a:lnTo>
                <a:cubicBezTo>
                  <a:pt x="0" y="42875"/>
                  <a:pt x="42875" y="0"/>
                  <a:pt x="95686" y="0"/>
                </a:cubicBezTo>
                <a:close/>
              </a:path>
            </a:pathLst>
          </a:custGeom>
          <a:noFill/>
          <a:ln w="19049">
            <a:solidFill>
              <a:schemeClr val="bg1"/>
            </a:solidFill>
            <a:prstDash val="solid"/>
          </a:ln>
        </p:spPr>
      </p:sp>
      <p:sp>
        <p:nvSpPr>
          <p:cNvPr id="474410327" name="Shape 7"/>
          <p:cNvSpPr/>
          <p:nvPr/>
        </p:nvSpPr>
        <p:spPr bwMode="auto">
          <a:xfrm>
            <a:off x="687078" y="1608057"/>
            <a:ext cx="299019" cy="239215"/>
          </a:xfrm>
          <a:custGeom>
            <a:avLst/>
            <a:gdLst/>
            <a:ahLst/>
            <a:cxnLst/>
            <a:rect l="l" t="t" r="r" b="b"/>
            <a:pathLst>
              <a:path w="299019" h="239215" fill="norm" stroke="1" extrusionOk="0">
                <a:moveTo>
                  <a:pt x="269117" y="22426"/>
                </a:moveTo>
                <a:cubicBezTo>
                  <a:pt x="269117" y="17240"/>
                  <a:pt x="266454" y="12428"/>
                  <a:pt x="262015" y="9718"/>
                </a:cubicBezTo>
                <a:cubicBezTo>
                  <a:pt x="257577" y="7008"/>
                  <a:pt x="252110" y="6728"/>
                  <a:pt x="247485" y="9064"/>
                </a:cubicBezTo>
                <a:lnTo>
                  <a:pt x="193194" y="36209"/>
                </a:lnTo>
                <a:lnTo>
                  <a:pt x="109376" y="8223"/>
                </a:lnTo>
                <a:cubicBezTo>
                  <a:pt x="105591" y="6962"/>
                  <a:pt x="101526" y="7242"/>
                  <a:pt x="97975" y="9017"/>
                </a:cubicBezTo>
                <a:lnTo>
                  <a:pt x="38172" y="38919"/>
                </a:lnTo>
                <a:cubicBezTo>
                  <a:pt x="33079" y="41489"/>
                  <a:pt x="29902" y="46675"/>
                  <a:pt x="29902" y="52328"/>
                </a:cubicBezTo>
                <a:lnTo>
                  <a:pt x="29902" y="216789"/>
                </a:lnTo>
                <a:cubicBezTo>
                  <a:pt x="29902" y="221975"/>
                  <a:pt x="32565" y="226787"/>
                  <a:pt x="37004" y="229497"/>
                </a:cubicBezTo>
                <a:cubicBezTo>
                  <a:pt x="41442" y="232207"/>
                  <a:pt x="46909" y="232487"/>
                  <a:pt x="51534" y="230151"/>
                </a:cubicBezTo>
                <a:lnTo>
                  <a:pt x="105778" y="203006"/>
                </a:lnTo>
                <a:lnTo>
                  <a:pt x="186747" y="230011"/>
                </a:lnTo>
                <a:cubicBezTo>
                  <a:pt x="184738" y="227021"/>
                  <a:pt x="182775" y="223890"/>
                  <a:pt x="180860" y="220713"/>
                </a:cubicBezTo>
                <a:cubicBezTo>
                  <a:pt x="175720" y="212163"/>
                  <a:pt x="170628" y="202352"/>
                  <a:pt x="166843" y="191839"/>
                </a:cubicBezTo>
                <a:lnTo>
                  <a:pt x="119561" y="176094"/>
                </a:lnTo>
                <a:lnTo>
                  <a:pt x="119561" y="43171"/>
                </a:lnTo>
                <a:lnTo>
                  <a:pt x="179365" y="63121"/>
                </a:lnTo>
                <a:lnTo>
                  <a:pt x="179365" y="109516"/>
                </a:lnTo>
                <a:cubicBezTo>
                  <a:pt x="193848" y="92789"/>
                  <a:pt x="215340" y="82230"/>
                  <a:pt x="239168" y="82230"/>
                </a:cubicBezTo>
                <a:cubicBezTo>
                  <a:pt x="249728" y="82230"/>
                  <a:pt x="259819" y="84286"/>
                  <a:pt x="269070" y="88070"/>
                </a:cubicBezTo>
                <a:lnTo>
                  <a:pt x="269117" y="22426"/>
                </a:lnTo>
                <a:close/>
                <a:moveTo>
                  <a:pt x="239215" y="104657"/>
                </a:moveTo>
                <a:cubicBezTo>
                  <a:pt x="208239" y="104657"/>
                  <a:pt x="183149" y="129326"/>
                  <a:pt x="183149" y="159742"/>
                </a:cubicBezTo>
                <a:cubicBezTo>
                  <a:pt x="183149" y="191933"/>
                  <a:pt x="213098" y="230011"/>
                  <a:pt x="229217" y="248186"/>
                </a:cubicBezTo>
                <a:cubicBezTo>
                  <a:pt x="234636" y="254260"/>
                  <a:pt x="243841" y="254260"/>
                  <a:pt x="249260" y="248186"/>
                </a:cubicBezTo>
                <a:cubicBezTo>
                  <a:pt x="265379" y="230011"/>
                  <a:pt x="295328" y="191933"/>
                  <a:pt x="295328" y="159742"/>
                </a:cubicBezTo>
                <a:cubicBezTo>
                  <a:pt x="295328" y="129326"/>
                  <a:pt x="270238" y="104657"/>
                  <a:pt x="239262" y="104657"/>
                </a:cubicBezTo>
                <a:close/>
                <a:moveTo>
                  <a:pt x="220526" y="160723"/>
                </a:moveTo>
                <a:cubicBezTo>
                  <a:pt x="220526" y="150408"/>
                  <a:pt x="228901" y="142034"/>
                  <a:pt x="239215" y="142034"/>
                </a:cubicBezTo>
                <a:cubicBezTo>
                  <a:pt x="249530" y="142034"/>
                  <a:pt x="257904" y="150408"/>
                  <a:pt x="257904" y="160723"/>
                </a:cubicBezTo>
                <a:cubicBezTo>
                  <a:pt x="257904" y="171037"/>
                  <a:pt x="249530" y="179411"/>
                  <a:pt x="239215" y="179411"/>
                </a:cubicBezTo>
                <a:cubicBezTo>
                  <a:pt x="228901" y="179411"/>
                  <a:pt x="220526" y="171037"/>
                  <a:pt x="220526" y="160723"/>
                </a:cubicBezTo>
                <a:close/>
              </a:path>
            </a:pathLst>
          </a:custGeom>
          <a:solidFill>
            <a:srgbClr val="EAE3D9"/>
          </a:solidFill>
          <a:ln/>
        </p:spPr>
      </p:sp>
      <p:sp>
        <p:nvSpPr>
          <p:cNvPr id="1999522650" name="Text 8"/>
          <p:cNvSpPr/>
          <p:nvPr/>
        </p:nvSpPr>
        <p:spPr bwMode="auto">
          <a:xfrm>
            <a:off x="1217338" y="1584136"/>
            <a:ext cx="1554899" cy="2870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  <a:defRPr/>
            </a:pPr>
            <a:r>
              <a:rPr lang="en-US" sz="1900" b="1">
                <a:solidFill>
                  <a:srgbClr val="EAE3D9"/>
                </a:solidFill>
                <a:latin typeface="黑体"/>
                <a:ea typeface="黑体"/>
                <a:cs typeface="黑体"/>
              </a:rPr>
              <a:t>活动战略定位</a:t>
            </a:r>
            <a:endParaRPr lang="en-US" sz="1600"/>
          </a:p>
        </p:txBody>
      </p:sp>
      <p:sp>
        <p:nvSpPr>
          <p:cNvPr id="359065722" name="Shape 9"/>
          <p:cNvSpPr/>
          <p:nvPr/>
        </p:nvSpPr>
        <p:spPr bwMode="auto">
          <a:xfrm>
            <a:off x="595379" y="2483884"/>
            <a:ext cx="31895" cy="701698"/>
          </a:xfrm>
          <a:custGeom>
            <a:avLst/>
            <a:gdLst/>
            <a:ahLst/>
            <a:cxnLst/>
            <a:rect l="l" t="t" r="r" b="b"/>
            <a:pathLst>
              <a:path w="31895" h="701698" fill="norm" stroke="1" extrusionOk="0">
                <a:moveTo>
                  <a:pt x="0" y="0"/>
                </a:moveTo>
                <a:lnTo>
                  <a:pt x="31895" y="0"/>
                </a:lnTo>
                <a:lnTo>
                  <a:pt x="31895" y="701698"/>
                </a:lnTo>
                <a:lnTo>
                  <a:pt x="0" y="701698"/>
                </a:lnTo>
                <a:lnTo>
                  <a:pt x="0" y="0"/>
                </a:lnTo>
                <a:close/>
              </a:path>
            </a:pathLst>
          </a:custGeom>
          <a:solidFill>
            <a:srgbClr val="A42A28"/>
          </a:solidFill>
          <a:ln/>
        </p:spPr>
      </p:sp>
      <p:sp>
        <p:nvSpPr>
          <p:cNvPr id="1401701420" name="Shape 10"/>
          <p:cNvSpPr/>
          <p:nvPr/>
        </p:nvSpPr>
        <p:spPr bwMode="auto">
          <a:xfrm>
            <a:off x="770803" y="2563624"/>
            <a:ext cx="63791" cy="63791"/>
          </a:xfrm>
          <a:custGeom>
            <a:avLst/>
            <a:gdLst/>
            <a:ahLst/>
            <a:cxnLst/>
            <a:rect l="l" t="t" r="r" b="b"/>
            <a:pathLst>
              <a:path w="63791" h="63791" fill="norm" stroke="1" extrusionOk="0">
                <a:moveTo>
                  <a:pt x="31895" y="0"/>
                </a:moveTo>
                <a:lnTo>
                  <a:pt x="31895" y="0"/>
                </a:lnTo>
                <a:cubicBezTo>
                  <a:pt x="49511" y="0"/>
                  <a:pt x="63791" y="14280"/>
                  <a:pt x="63791" y="31895"/>
                </a:cubicBezTo>
                <a:lnTo>
                  <a:pt x="63791" y="31895"/>
                </a:lnTo>
                <a:cubicBezTo>
                  <a:pt x="63791" y="49511"/>
                  <a:pt x="49511" y="63791"/>
                  <a:pt x="31895" y="63791"/>
                </a:cubicBezTo>
                <a:lnTo>
                  <a:pt x="31895" y="63791"/>
                </a:lnTo>
                <a:cubicBezTo>
                  <a:pt x="14280" y="63791"/>
                  <a:pt x="0" y="49511"/>
                  <a:pt x="0" y="31895"/>
                </a:cubicBez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C8A876"/>
          </a:solidFill>
          <a:ln/>
        </p:spPr>
      </p:sp>
      <p:sp>
        <p:nvSpPr>
          <p:cNvPr id="65848420" name="Text 11"/>
          <p:cNvSpPr/>
          <p:nvPr/>
        </p:nvSpPr>
        <p:spPr bwMode="auto">
          <a:xfrm flipH="0" flipV="0">
            <a:off x="930280" y="2483884"/>
            <a:ext cx="1196075" cy="2232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400" b="1">
                <a:solidFill>
                  <a:srgbClr val="C8A876"/>
                </a:solidFill>
                <a:latin typeface="黑体"/>
                <a:ea typeface="黑体"/>
                <a:cs typeface="黑体"/>
              </a:rPr>
              <a:t>企业文化建设</a:t>
            </a:r>
            <a:endParaRPr lang="en-US" sz="1600"/>
          </a:p>
        </p:txBody>
      </p:sp>
      <p:sp>
        <p:nvSpPr>
          <p:cNvPr id="1913931051" name="Text 12"/>
          <p:cNvSpPr/>
          <p:nvPr/>
        </p:nvSpPr>
        <p:spPr bwMode="auto">
          <a:xfrm flipH="0" flipV="0">
            <a:off x="770803" y="2770943"/>
            <a:ext cx="6993056" cy="53748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rgbClr val="EAE3D9">
                    <a:alpha val="90000"/>
                  </a:srgbClr>
                </a:solidFill>
                <a:latin typeface="黑体"/>
                <a:ea typeface="黑体"/>
                <a:cs typeface="黑体"/>
              </a:rPr>
              <a:t>通过精心策划的新年活动，强化企业文化的传播与认同。在欢乐祥和的氛围中，传递企业价值观，增强员工对企业文化的理解与认同，让文化从墙上的标语变成心中的信念。</a:t>
            </a:r>
            <a:endParaRPr lang="en-US" sz="1600"/>
          </a:p>
        </p:txBody>
      </p:sp>
      <p:sp>
        <p:nvSpPr>
          <p:cNvPr id="959542176" name="Shape 13"/>
          <p:cNvSpPr/>
          <p:nvPr/>
        </p:nvSpPr>
        <p:spPr bwMode="auto">
          <a:xfrm>
            <a:off x="595379" y="3932535"/>
            <a:ext cx="31895" cy="701698"/>
          </a:xfrm>
          <a:custGeom>
            <a:avLst/>
            <a:gdLst/>
            <a:ahLst/>
            <a:cxnLst/>
            <a:rect l="l" t="t" r="r" b="b"/>
            <a:pathLst>
              <a:path w="31895" h="701698" fill="norm" stroke="1" extrusionOk="0">
                <a:moveTo>
                  <a:pt x="0" y="0"/>
                </a:moveTo>
                <a:lnTo>
                  <a:pt x="31895" y="0"/>
                </a:lnTo>
                <a:lnTo>
                  <a:pt x="31895" y="701698"/>
                </a:lnTo>
                <a:lnTo>
                  <a:pt x="0" y="701698"/>
                </a:lnTo>
                <a:lnTo>
                  <a:pt x="0" y="0"/>
                </a:lnTo>
                <a:close/>
              </a:path>
            </a:pathLst>
          </a:custGeom>
          <a:solidFill>
            <a:srgbClr val="C8A876"/>
          </a:solidFill>
          <a:ln/>
        </p:spPr>
      </p:sp>
      <p:sp>
        <p:nvSpPr>
          <p:cNvPr id="1348498319" name="Shape 14"/>
          <p:cNvSpPr/>
          <p:nvPr/>
        </p:nvSpPr>
        <p:spPr bwMode="auto">
          <a:xfrm>
            <a:off x="770803" y="4012274"/>
            <a:ext cx="63791" cy="63791"/>
          </a:xfrm>
          <a:custGeom>
            <a:avLst/>
            <a:gdLst/>
            <a:ahLst/>
            <a:cxnLst/>
            <a:rect l="l" t="t" r="r" b="b"/>
            <a:pathLst>
              <a:path w="63791" h="63791" fill="norm" stroke="1" extrusionOk="0">
                <a:moveTo>
                  <a:pt x="31895" y="0"/>
                </a:moveTo>
                <a:lnTo>
                  <a:pt x="31895" y="0"/>
                </a:lnTo>
                <a:cubicBezTo>
                  <a:pt x="49511" y="0"/>
                  <a:pt x="63791" y="14280"/>
                  <a:pt x="63791" y="31895"/>
                </a:cubicBezTo>
                <a:lnTo>
                  <a:pt x="63791" y="31895"/>
                </a:lnTo>
                <a:cubicBezTo>
                  <a:pt x="63791" y="49511"/>
                  <a:pt x="49511" y="63791"/>
                  <a:pt x="31895" y="63791"/>
                </a:cubicBezTo>
                <a:lnTo>
                  <a:pt x="31895" y="63791"/>
                </a:lnTo>
                <a:cubicBezTo>
                  <a:pt x="14280" y="63791"/>
                  <a:pt x="0" y="49511"/>
                  <a:pt x="0" y="31895"/>
                </a:cubicBez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A42A28"/>
          </a:solidFill>
          <a:ln/>
        </p:spPr>
      </p:sp>
      <p:sp>
        <p:nvSpPr>
          <p:cNvPr id="1948496776" name="Text 15"/>
          <p:cNvSpPr/>
          <p:nvPr/>
        </p:nvSpPr>
        <p:spPr bwMode="auto">
          <a:xfrm flipH="0" flipV="0">
            <a:off x="930280" y="3932535"/>
            <a:ext cx="1337661" cy="2232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400" b="1">
                <a:solidFill>
                  <a:srgbClr val="C8A876"/>
                </a:solidFill>
                <a:latin typeface="黑体"/>
                <a:ea typeface="黑体"/>
                <a:cs typeface="黑体"/>
              </a:rPr>
              <a:t>员工凝聚力提升</a:t>
            </a:r>
            <a:endParaRPr lang="en-US" sz="1600"/>
          </a:p>
        </p:txBody>
      </p:sp>
      <p:sp>
        <p:nvSpPr>
          <p:cNvPr id="1480666477" name="Text 16"/>
          <p:cNvSpPr/>
          <p:nvPr/>
        </p:nvSpPr>
        <p:spPr bwMode="auto">
          <a:xfrm flipH="0" flipV="0">
            <a:off x="770803" y="4279878"/>
            <a:ext cx="6993056" cy="4484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rgbClr val="EAE3D9">
                    <a:alpha val="90000"/>
                  </a:srgbClr>
                </a:solidFill>
                <a:latin typeface="黑体"/>
                <a:ea typeface="黑体"/>
                <a:cs typeface="黑体"/>
              </a:rPr>
              <a:t>打破部门壁垒，促进跨团队协作与交流。通过互动游戏和体验环节，让员工在轻松愉快的氛围中增进了解，建立更深厚的情感连接，形成更强的团队战斗力。</a:t>
            </a:r>
            <a:endParaRPr lang="en-US" sz="1600"/>
          </a:p>
        </p:txBody>
      </p:sp>
      <p:sp>
        <p:nvSpPr>
          <p:cNvPr id="470290093" name="Shape 17"/>
          <p:cNvSpPr/>
          <p:nvPr/>
        </p:nvSpPr>
        <p:spPr bwMode="auto">
          <a:xfrm>
            <a:off x="595379" y="5381185"/>
            <a:ext cx="31895" cy="701698"/>
          </a:xfrm>
          <a:custGeom>
            <a:avLst/>
            <a:gdLst/>
            <a:ahLst/>
            <a:cxnLst/>
            <a:rect l="l" t="t" r="r" b="b"/>
            <a:pathLst>
              <a:path w="31895" h="701698" fill="norm" stroke="1" extrusionOk="0">
                <a:moveTo>
                  <a:pt x="0" y="0"/>
                </a:moveTo>
                <a:lnTo>
                  <a:pt x="31895" y="0"/>
                </a:lnTo>
                <a:lnTo>
                  <a:pt x="31895" y="701698"/>
                </a:lnTo>
                <a:lnTo>
                  <a:pt x="0" y="701698"/>
                </a:lnTo>
                <a:lnTo>
                  <a:pt x="0" y="0"/>
                </a:lnTo>
                <a:close/>
              </a:path>
            </a:pathLst>
          </a:custGeom>
          <a:solidFill>
            <a:srgbClr val="A42A28"/>
          </a:solidFill>
          <a:ln/>
        </p:spPr>
      </p:sp>
      <p:sp>
        <p:nvSpPr>
          <p:cNvPr id="1400002494" name="Shape 18"/>
          <p:cNvSpPr/>
          <p:nvPr/>
        </p:nvSpPr>
        <p:spPr bwMode="auto">
          <a:xfrm>
            <a:off x="770803" y="5460924"/>
            <a:ext cx="63791" cy="63791"/>
          </a:xfrm>
          <a:custGeom>
            <a:avLst/>
            <a:gdLst/>
            <a:ahLst/>
            <a:cxnLst/>
            <a:rect l="l" t="t" r="r" b="b"/>
            <a:pathLst>
              <a:path w="63791" h="63791" fill="norm" stroke="1" extrusionOk="0">
                <a:moveTo>
                  <a:pt x="31895" y="0"/>
                </a:moveTo>
                <a:lnTo>
                  <a:pt x="31895" y="0"/>
                </a:lnTo>
                <a:cubicBezTo>
                  <a:pt x="49511" y="0"/>
                  <a:pt x="63791" y="14280"/>
                  <a:pt x="63791" y="31895"/>
                </a:cubicBezTo>
                <a:lnTo>
                  <a:pt x="63791" y="31895"/>
                </a:lnTo>
                <a:cubicBezTo>
                  <a:pt x="63791" y="49511"/>
                  <a:pt x="49511" y="63791"/>
                  <a:pt x="31895" y="63791"/>
                </a:cubicBezTo>
                <a:lnTo>
                  <a:pt x="31895" y="63791"/>
                </a:lnTo>
                <a:cubicBezTo>
                  <a:pt x="14280" y="63791"/>
                  <a:pt x="0" y="49511"/>
                  <a:pt x="0" y="31895"/>
                </a:cubicBezTo>
                <a:lnTo>
                  <a:pt x="0" y="31895"/>
                </a:lnTo>
                <a:cubicBezTo>
                  <a:pt x="0" y="14280"/>
                  <a:pt x="14280" y="0"/>
                  <a:pt x="31895" y="0"/>
                </a:cubicBezTo>
                <a:close/>
              </a:path>
            </a:pathLst>
          </a:custGeom>
          <a:solidFill>
            <a:srgbClr val="C8A876"/>
          </a:solidFill>
          <a:ln/>
        </p:spPr>
      </p:sp>
      <p:sp>
        <p:nvSpPr>
          <p:cNvPr id="540359034" name="Text 19"/>
          <p:cNvSpPr/>
          <p:nvPr/>
        </p:nvSpPr>
        <p:spPr bwMode="auto">
          <a:xfrm flipH="0" flipV="0">
            <a:off x="930280" y="5381185"/>
            <a:ext cx="1144750" cy="2232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400" b="1">
                <a:solidFill>
                  <a:srgbClr val="C8A876"/>
                </a:solidFill>
                <a:latin typeface="黑体"/>
                <a:ea typeface="黑体"/>
                <a:cs typeface="黑体"/>
              </a:rPr>
              <a:t>品牌形象塑造</a:t>
            </a:r>
            <a:endParaRPr lang="en-US" sz="1600"/>
          </a:p>
        </p:txBody>
      </p:sp>
      <p:sp>
        <p:nvSpPr>
          <p:cNvPr id="385996605" name="Text 20"/>
          <p:cNvSpPr/>
          <p:nvPr/>
        </p:nvSpPr>
        <p:spPr bwMode="auto">
          <a:xfrm flipH="0" flipV="0">
            <a:off x="770803" y="5668245"/>
            <a:ext cx="6993056" cy="4592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rgbClr val="EAE3D9">
                    <a:alpha val="90000"/>
                  </a:srgbClr>
                </a:solidFill>
                <a:latin typeface="黑体"/>
                <a:ea typeface="黑体"/>
                <a:cs typeface="黑体"/>
              </a:rPr>
              <a:t>对外展现企业的人文关怀和文化底蕴，提升品牌美誉度。通过社交媒体传播，让外界看到企业对传统文化的重视和对员工的关爱，塑造有温度、有责任感的品牌形象。</a:t>
            </a:r>
            <a:endParaRPr lang="en-US" sz="1600"/>
          </a:p>
        </p:txBody>
      </p:sp>
      <p:sp>
        <p:nvSpPr>
          <p:cNvPr id="1518343674" name="Shape 21"/>
          <p:cNvSpPr/>
          <p:nvPr/>
        </p:nvSpPr>
        <p:spPr bwMode="auto">
          <a:xfrm>
            <a:off x="8127335" y="466437"/>
            <a:ext cx="3721125" cy="1919037"/>
          </a:xfrm>
          <a:custGeom>
            <a:avLst/>
            <a:gdLst/>
            <a:ahLst/>
            <a:cxnLst/>
            <a:rect l="l" t="t" r="r" b="b"/>
            <a:pathLst>
              <a:path w="3721125" h="1919037" fill="norm" stroke="1" extrusionOk="0">
                <a:moveTo>
                  <a:pt x="127578" y="0"/>
                </a:moveTo>
                <a:lnTo>
                  <a:pt x="3593547" y="0"/>
                </a:lnTo>
                <a:cubicBezTo>
                  <a:pt x="3663959" y="0"/>
                  <a:pt x="3721125" y="57166"/>
                  <a:pt x="3721125" y="127578"/>
                </a:cubicBezTo>
                <a:lnTo>
                  <a:pt x="3721125" y="1791460"/>
                </a:lnTo>
                <a:cubicBezTo>
                  <a:pt x="3721125" y="1861919"/>
                  <a:pt x="3664006" y="1919037"/>
                  <a:pt x="3593547" y="1919037"/>
                </a:cubicBezTo>
                <a:lnTo>
                  <a:pt x="127578" y="1919037"/>
                </a:lnTo>
                <a:cubicBezTo>
                  <a:pt x="57166" y="1919037"/>
                  <a:pt x="0" y="1861872"/>
                  <a:pt x="0" y="1791460"/>
                </a:cubicBezTo>
                <a:lnTo>
                  <a:pt x="0" y="127578"/>
                </a:lnTo>
                <a:cubicBezTo>
                  <a:pt x="0" y="57166"/>
                  <a:pt x="57166" y="0"/>
                  <a:pt x="127578" y="0"/>
                </a:cubicBezTo>
                <a:close/>
              </a:path>
            </a:pathLst>
          </a:custGeom>
          <a:solidFill>
            <a:srgbClr val="BFBFBF">
              <a:alpha val="15000"/>
            </a:srgbClr>
          </a:solidFill>
          <a:ln w="8467">
            <a:solidFill>
              <a:srgbClr val="C8A876">
                <a:alpha val="30192"/>
              </a:srgbClr>
            </a:solidFill>
            <a:prstDash val="solid"/>
          </a:ln>
        </p:spPr>
      </p:sp>
      <p:sp>
        <p:nvSpPr>
          <p:cNvPr id="1101952539" name="Shape 22"/>
          <p:cNvSpPr/>
          <p:nvPr/>
        </p:nvSpPr>
        <p:spPr bwMode="auto">
          <a:xfrm>
            <a:off x="8321365" y="816042"/>
            <a:ext cx="318954" cy="318954"/>
          </a:xfrm>
          <a:custGeom>
            <a:avLst/>
            <a:gdLst/>
            <a:ahLst/>
            <a:cxnLst/>
            <a:rect l="l" t="t" r="r" b="b"/>
            <a:pathLst>
              <a:path w="318954" h="318954" fill="norm" stroke="1" extrusionOk="0">
                <a:moveTo>
                  <a:pt x="63791" y="0"/>
                </a:moveTo>
                <a:lnTo>
                  <a:pt x="255163" y="0"/>
                </a:lnTo>
                <a:cubicBezTo>
                  <a:pt x="290393" y="0"/>
                  <a:pt x="318954" y="28560"/>
                  <a:pt x="318954" y="63791"/>
                </a:cubicBezTo>
                <a:lnTo>
                  <a:pt x="318954" y="255163"/>
                </a:lnTo>
                <a:cubicBezTo>
                  <a:pt x="318954" y="290393"/>
                  <a:pt x="290393" y="318954"/>
                  <a:pt x="255163" y="318954"/>
                </a:cubicBezTo>
                <a:lnTo>
                  <a:pt x="63791" y="318954"/>
                </a:lnTo>
                <a:cubicBezTo>
                  <a:pt x="28560" y="318954"/>
                  <a:pt x="0" y="290393"/>
                  <a:pt x="0" y="255163"/>
                </a:cubicBezTo>
                <a:lnTo>
                  <a:pt x="0" y="63791"/>
                </a:lnTo>
                <a:cubicBezTo>
                  <a:pt x="0" y="28560"/>
                  <a:pt x="28560" y="0"/>
                  <a:pt x="63791" y="0"/>
                </a:cubicBezTo>
                <a:close/>
              </a:path>
            </a:pathLst>
          </a:custGeom>
          <a:solidFill>
            <a:srgbClr val="A42A28"/>
          </a:solidFill>
          <a:ln/>
        </p:spPr>
      </p:sp>
      <p:sp>
        <p:nvSpPr>
          <p:cNvPr id="808962062" name="Shape 23"/>
          <p:cNvSpPr/>
          <p:nvPr/>
        </p:nvSpPr>
        <p:spPr bwMode="auto">
          <a:xfrm>
            <a:off x="8411071" y="903754"/>
            <a:ext cx="143529" cy="143529"/>
          </a:xfrm>
          <a:custGeom>
            <a:avLst/>
            <a:gdLst/>
            <a:ahLst/>
            <a:cxnLst/>
            <a:rect l="l" t="t" r="r" b="b"/>
            <a:pathLst>
              <a:path w="143529" h="143529" fill="norm" stroke="1" extrusionOk="0">
                <a:moveTo>
                  <a:pt x="67560" y="24417"/>
                </a:moveTo>
                <a:lnTo>
                  <a:pt x="71765" y="30220"/>
                </a:lnTo>
                <a:lnTo>
                  <a:pt x="75970" y="24417"/>
                </a:lnTo>
                <a:cubicBezTo>
                  <a:pt x="82978" y="14717"/>
                  <a:pt x="94247" y="8971"/>
                  <a:pt x="106217" y="8971"/>
                </a:cubicBezTo>
                <a:cubicBezTo>
                  <a:pt x="126821" y="8971"/>
                  <a:pt x="143529" y="25678"/>
                  <a:pt x="143529" y="46283"/>
                </a:cubicBezTo>
                <a:lnTo>
                  <a:pt x="143529" y="47011"/>
                </a:lnTo>
                <a:cubicBezTo>
                  <a:pt x="143529" y="78464"/>
                  <a:pt x="104311" y="114991"/>
                  <a:pt x="83847" y="130606"/>
                </a:cubicBezTo>
                <a:cubicBezTo>
                  <a:pt x="80371" y="133241"/>
                  <a:pt x="76110" y="134559"/>
                  <a:pt x="71765" y="134559"/>
                </a:cubicBezTo>
                <a:cubicBezTo>
                  <a:pt x="67419" y="134559"/>
                  <a:pt x="63130" y="133269"/>
                  <a:pt x="59682" y="130606"/>
                </a:cubicBezTo>
                <a:cubicBezTo>
                  <a:pt x="39218" y="114991"/>
                  <a:pt x="0" y="78464"/>
                  <a:pt x="0" y="47011"/>
                </a:cubicBezTo>
                <a:lnTo>
                  <a:pt x="0" y="46283"/>
                </a:lnTo>
                <a:cubicBezTo>
                  <a:pt x="0" y="25678"/>
                  <a:pt x="16708" y="8971"/>
                  <a:pt x="37312" y="8971"/>
                </a:cubicBezTo>
                <a:cubicBezTo>
                  <a:pt x="49282" y="8971"/>
                  <a:pt x="60551" y="14717"/>
                  <a:pt x="67560" y="24417"/>
                </a:cubicBezTo>
                <a:close/>
              </a:path>
            </a:pathLst>
          </a:custGeom>
          <a:solidFill>
            <a:srgbClr val="EAE3D9"/>
          </a:solidFill>
          <a:ln/>
        </p:spPr>
      </p:sp>
      <p:sp>
        <p:nvSpPr>
          <p:cNvPr id="1231393079" name="Text 24"/>
          <p:cNvSpPr/>
          <p:nvPr/>
        </p:nvSpPr>
        <p:spPr bwMode="auto">
          <a:xfrm>
            <a:off x="8736005" y="863885"/>
            <a:ext cx="1355553" cy="22326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250" b="1">
                <a:solidFill>
                  <a:srgbClr val="EAE3D9"/>
                </a:solidFill>
                <a:latin typeface="宋体"/>
                <a:ea typeface="宋体"/>
                <a:cs typeface="宋体"/>
              </a:rPr>
              <a:t>营造浓厚节庆氛围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1100662741" name="Text 25"/>
          <p:cNvSpPr/>
          <p:nvPr/>
        </p:nvSpPr>
        <p:spPr bwMode="auto">
          <a:xfrm>
            <a:off x="8321365" y="1262577"/>
            <a:ext cx="3396855" cy="414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rgbClr val="EAE3D9">
                    <a:alpha val="80000"/>
                  </a:srgbClr>
                </a:solidFill>
                <a:latin typeface="宋体"/>
                <a:ea typeface="宋体"/>
                <a:cs typeface="宋体"/>
              </a:rPr>
              <a:t>通过精心布置的场景、丰富多彩的互动环节，让参与者从视觉、听觉、味觉等多维度感受浓浓年味。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289503877" name="Shape 26"/>
          <p:cNvSpPr/>
          <p:nvPr/>
        </p:nvSpPr>
        <p:spPr bwMode="auto">
          <a:xfrm flipH="0" flipV="0">
            <a:off x="8324022" y="1807454"/>
            <a:ext cx="899152" cy="282601"/>
          </a:xfrm>
          <a:custGeom>
            <a:avLst/>
            <a:gdLst/>
            <a:ahLst/>
            <a:cxnLst/>
            <a:rect l="l" t="t" r="r" b="b"/>
            <a:pathLst>
              <a:path w="643223" h="228583" fill="norm" stroke="1" extrusionOk="0">
                <a:moveTo>
                  <a:pt x="114292" y="0"/>
                </a:moveTo>
                <a:lnTo>
                  <a:pt x="528931" y="0"/>
                </a:lnTo>
                <a:cubicBezTo>
                  <a:pt x="592053" y="0"/>
                  <a:pt x="643223" y="51170"/>
                  <a:pt x="643223" y="114292"/>
                </a:cubicBezTo>
                <a:lnTo>
                  <a:pt x="643223" y="114292"/>
                </a:lnTo>
                <a:cubicBezTo>
                  <a:pt x="643223" y="177413"/>
                  <a:pt x="592053" y="228583"/>
                  <a:pt x="528931" y="228583"/>
                </a:cubicBezTo>
                <a:lnTo>
                  <a:pt x="114292" y="228583"/>
                </a:lnTo>
                <a:cubicBezTo>
                  <a:pt x="51170" y="228583"/>
                  <a:pt x="0" y="177413"/>
                  <a:pt x="0" y="114292"/>
                </a:cubicBezTo>
                <a:lnTo>
                  <a:pt x="0" y="114292"/>
                </a:lnTo>
                <a:cubicBezTo>
                  <a:pt x="0" y="51170"/>
                  <a:pt x="51170" y="0"/>
                  <a:pt x="114292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8467">
            <a:solidFill>
              <a:srgbClr val="C8A876">
                <a:alpha val="40000"/>
              </a:srgbClr>
            </a:solidFill>
            <a:prstDash val="solid"/>
          </a:ln>
        </p:spPr>
      </p:sp>
      <p:sp>
        <p:nvSpPr>
          <p:cNvPr id="1270131497" name="Text 27"/>
          <p:cNvSpPr/>
          <p:nvPr/>
        </p:nvSpPr>
        <p:spPr bwMode="auto">
          <a:xfrm flipH="0" flipV="0">
            <a:off x="8362631" y="1837122"/>
            <a:ext cx="821936" cy="223266"/>
          </a:xfrm>
          <a:prstGeom prst="rect">
            <a:avLst/>
          </a:prstGeom>
          <a:noFill/>
          <a:ln/>
        </p:spPr>
        <p:txBody>
          <a:bodyPr wrap="square" lIns="95685" tIns="31894" rIns="95685" bIns="31894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200">
                <a:solidFill>
                  <a:srgbClr val="C8A876"/>
                </a:solidFill>
                <a:latin typeface="MiSans"/>
                <a:ea typeface="MiSans"/>
                <a:cs typeface="MiSans"/>
              </a:rPr>
              <a:t>视觉盛宴</a:t>
            </a:r>
            <a:endParaRPr sz="1200"/>
          </a:p>
        </p:txBody>
      </p:sp>
      <p:sp>
        <p:nvSpPr>
          <p:cNvPr id="1949616664" name="Shape 28"/>
          <p:cNvSpPr/>
          <p:nvPr/>
        </p:nvSpPr>
        <p:spPr bwMode="auto">
          <a:xfrm flipH="0" flipV="0">
            <a:off x="9334042" y="1807454"/>
            <a:ext cx="1055205" cy="282601"/>
          </a:xfrm>
          <a:custGeom>
            <a:avLst/>
            <a:gdLst/>
            <a:ahLst/>
            <a:cxnLst/>
            <a:rect l="l" t="t" r="r" b="b"/>
            <a:pathLst>
              <a:path w="754857" h="228583" fill="norm" stroke="1" extrusionOk="0">
                <a:moveTo>
                  <a:pt x="114292" y="0"/>
                </a:moveTo>
                <a:lnTo>
                  <a:pt x="640565" y="0"/>
                </a:lnTo>
                <a:cubicBezTo>
                  <a:pt x="703687" y="0"/>
                  <a:pt x="754857" y="51170"/>
                  <a:pt x="754857" y="114292"/>
                </a:cubicBezTo>
                <a:lnTo>
                  <a:pt x="754857" y="114292"/>
                </a:lnTo>
                <a:cubicBezTo>
                  <a:pt x="754857" y="177413"/>
                  <a:pt x="703687" y="228583"/>
                  <a:pt x="640565" y="228583"/>
                </a:cubicBezTo>
                <a:lnTo>
                  <a:pt x="114292" y="228583"/>
                </a:lnTo>
                <a:cubicBezTo>
                  <a:pt x="51170" y="228583"/>
                  <a:pt x="0" y="177413"/>
                  <a:pt x="0" y="114292"/>
                </a:cubicBezTo>
                <a:lnTo>
                  <a:pt x="0" y="114292"/>
                </a:lnTo>
                <a:cubicBezTo>
                  <a:pt x="0" y="51170"/>
                  <a:pt x="51170" y="0"/>
                  <a:pt x="114292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8467">
            <a:solidFill>
              <a:srgbClr val="C8A876">
                <a:alpha val="40000"/>
              </a:srgbClr>
            </a:solidFill>
            <a:prstDash val="solid"/>
          </a:ln>
        </p:spPr>
      </p:sp>
      <p:sp>
        <p:nvSpPr>
          <p:cNvPr id="1520760100" name="Text 29"/>
          <p:cNvSpPr/>
          <p:nvPr/>
        </p:nvSpPr>
        <p:spPr bwMode="auto">
          <a:xfrm flipH="0" flipV="0">
            <a:off x="9372651" y="1837122"/>
            <a:ext cx="954202" cy="223266"/>
          </a:xfrm>
          <a:prstGeom prst="rect">
            <a:avLst/>
          </a:prstGeom>
          <a:noFill/>
          <a:ln/>
        </p:spPr>
        <p:txBody>
          <a:bodyPr wrap="square" lIns="95685" tIns="31894" rIns="95685" bIns="31894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200">
                <a:solidFill>
                  <a:srgbClr val="C8A876"/>
                </a:solidFill>
                <a:latin typeface="MiSans"/>
                <a:ea typeface="MiSans"/>
                <a:cs typeface="MiSans"/>
              </a:rPr>
              <a:t>沉浸式体验</a:t>
            </a:r>
            <a:endParaRPr sz="1200"/>
          </a:p>
        </p:txBody>
      </p:sp>
      <p:sp>
        <p:nvSpPr>
          <p:cNvPr id="942329769" name="Shape 30"/>
          <p:cNvSpPr/>
          <p:nvPr/>
        </p:nvSpPr>
        <p:spPr bwMode="auto">
          <a:xfrm>
            <a:off x="8127335" y="2585071"/>
            <a:ext cx="3721125" cy="1919037"/>
          </a:xfrm>
          <a:custGeom>
            <a:avLst/>
            <a:gdLst/>
            <a:ahLst/>
            <a:cxnLst/>
            <a:rect l="l" t="t" r="r" b="b"/>
            <a:pathLst>
              <a:path w="3721125" h="1919037" fill="norm" stroke="1" extrusionOk="0">
                <a:moveTo>
                  <a:pt x="127578" y="0"/>
                </a:moveTo>
                <a:lnTo>
                  <a:pt x="3593547" y="0"/>
                </a:lnTo>
                <a:cubicBezTo>
                  <a:pt x="3663959" y="0"/>
                  <a:pt x="3721125" y="57166"/>
                  <a:pt x="3721125" y="127578"/>
                </a:cubicBezTo>
                <a:lnTo>
                  <a:pt x="3721125" y="1791460"/>
                </a:lnTo>
                <a:cubicBezTo>
                  <a:pt x="3721125" y="1861919"/>
                  <a:pt x="3664006" y="1919037"/>
                  <a:pt x="3593547" y="1919037"/>
                </a:cubicBezTo>
                <a:lnTo>
                  <a:pt x="127578" y="1919037"/>
                </a:lnTo>
                <a:cubicBezTo>
                  <a:pt x="57166" y="1919037"/>
                  <a:pt x="0" y="1861872"/>
                  <a:pt x="0" y="1791460"/>
                </a:cubicBezTo>
                <a:lnTo>
                  <a:pt x="0" y="127578"/>
                </a:lnTo>
                <a:cubicBezTo>
                  <a:pt x="0" y="57166"/>
                  <a:pt x="57166" y="0"/>
                  <a:pt x="127578" y="0"/>
                </a:cubicBezTo>
                <a:close/>
              </a:path>
            </a:pathLst>
          </a:custGeom>
          <a:solidFill>
            <a:srgbClr val="BFBFBF">
              <a:alpha val="15000"/>
            </a:srgbClr>
          </a:solidFill>
          <a:ln w="8467">
            <a:solidFill>
              <a:srgbClr val="C8A876">
                <a:alpha val="30192"/>
              </a:srgbClr>
            </a:solidFill>
            <a:prstDash val="solid"/>
          </a:ln>
        </p:spPr>
      </p:sp>
      <p:sp>
        <p:nvSpPr>
          <p:cNvPr id="1038444982" name="Shape 31"/>
          <p:cNvSpPr/>
          <p:nvPr/>
        </p:nvSpPr>
        <p:spPr bwMode="auto">
          <a:xfrm>
            <a:off x="8321365" y="2934673"/>
            <a:ext cx="318954" cy="318954"/>
          </a:xfrm>
          <a:custGeom>
            <a:avLst/>
            <a:gdLst/>
            <a:ahLst/>
            <a:cxnLst/>
            <a:rect l="l" t="t" r="r" b="b"/>
            <a:pathLst>
              <a:path w="318954" h="318954" fill="norm" stroke="1" extrusionOk="0">
                <a:moveTo>
                  <a:pt x="63791" y="0"/>
                </a:moveTo>
                <a:lnTo>
                  <a:pt x="255163" y="0"/>
                </a:lnTo>
                <a:cubicBezTo>
                  <a:pt x="290393" y="0"/>
                  <a:pt x="318954" y="28560"/>
                  <a:pt x="318954" y="63791"/>
                </a:cubicBezTo>
                <a:lnTo>
                  <a:pt x="318954" y="255163"/>
                </a:lnTo>
                <a:cubicBezTo>
                  <a:pt x="318954" y="290393"/>
                  <a:pt x="290393" y="318954"/>
                  <a:pt x="255163" y="318954"/>
                </a:cubicBezTo>
                <a:lnTo>
                  <a:pt x="63791" y="318954"/>
                </a:lnTo>
                <a:cubicBezTo>
                  <a:pt x="28560" y="318954"/>
                  <a:pt x="0" y="290393"/>
                  <a:pt x="0" y="255163"/>
                </a:cubicBezTo>
                <a:lnTo>
                  <a:pt x="0" y="63791"/>
                </a:lnTo>
                <a:cubicBezTo>
                  <a:pt x="0" y="28560"/>
                  <a:pt x="28560" y="0"/>
                  <a:pt x="63791" y="0"/>
                </a:cubicBezTo>
                <a:close/>
              </a:path>
            </a:pathLst>
          </a:custGeom>
          <a:solidFill>
            <a:srgbClr val="A42A28"/>
          </a:solidFill>
          <a:ln/>
        </p:spPr>
      </p:sp>
      <p:sp>
        <p:nvSpPr>
          <p:cNvPr id="881453798" name="Shape 32"/>
          <p:cNvSpPr/>
          <p:nvPr/>
        </p:nvSpPr>
        <p:spPr bwMode="auto">
          <a:xfrm>
            <a:off x="8393130" y="3022384"/>
            <a:ext cx="179411" cy="143529"/>
          </a:xfrm>
          <a:custGeom>
            <a:avLst/>
            <a:gdLst/>
            <a:ahLst/>
            <a:cxnLst/>
            <a:rect l="l" t="t" r="r" b="b"/>
            <a:pathLst>
              <a:path w="179411" h="143529" fill="norm" stroke="1" extrusionOk="0">
                <a:moveTo>
                  <a:pt x="89706" y="4485"/>
                </a:moveTo>
                <a:cubicBezTo>
                  <a:pt x="105796" y="4485"/>
                  <a:pt x="118860" y="17549"/>
                  <a:pt x="118860" y="33640"/>
                </a:cubicBezTo>
                <a:cubicBezTo>
                  <a:pt x="118860" y="49730"/>
                  <a:pt x="105796" y="62794"/>
                  <a:pt x="89706" y="62794"/>
                </a:cubicBezTo>
                <a:cubicBezTo>
                  <a:pt x="73615" y="62794"/>
                  <a:pt x="60551" y="49730"/>
                  <a:pt x="60551" y="33640"/>
                </a:cubicBezTo>
                <a:cubicBezTo>
                  <a:pt x="60551" y="17549"/>
                  <a:pt x="73615" y="4485"/>
                  <a:pt x="89706" y="4485"/>
                </a:cubicBezTo>
                <a:close/>
                <a:moveTo>
                  <a:pt x="26912" y="24669"/>
                </a:moveTo>
                <a:cubicBezTo>
                  <a:pt x="38051" y="24669"/>
                  <a:pt x="47095" y="33713"/>
                  <a:pt x="47095" y="44853"/>
                </a:cubicBezTo>
                <a:cubicBezTo>
                  <a:pt x="47095" y="55993"/>
                  <a:pt x="38051" y="65037"/>
                  <a:pt x="26912" y="65037"/>
                </a:cubicBezTo>
                <a:cubicBezTo>
                  <a:pt x="15772" y="65037"/>
                  <a:pt x="6728" y="55993"/>
                  <a:pt x="6728" y="44853"/>
                </a:cubicBezTo>
                <a:cubicBezTo>
                  <a:pt x="6728" y="33713"/>
                  <a:pt x="15772" y="24669"/>
                  <a:pt x="26912" y="24669"/>
                </a:cubicBezTo>
                <a:close/>
                <a:moveTo>
                  <a:pt x="0" y="116617"/>
                </a:moveTo>
                <a:cubicBezTo>
                  <a:pt x="0" y="96798"/>
                  <a:pt x="16063" y="80735"/>
                  <a:pt x="35882" y="80735"/>
                </a:cubicBezTo>
                <a:cubicBezTo>
                  <a:pt x="39471" y="80735"/>
                  <a:pt x="42947" y="81268"/>
                  <a:pt x="46226" y="82249"/>
                </a:cubicBezTo>
                <a:cubicBezTo>
                  <a:pt x="37004" y="92565"/>
                  <a:pt x="31397" y="106189"/>
                  <a:pt x="31397" y="121103"/>
                </a:cubicBezTo>
                <a:lnTo>
                  <a:pt x="31397" y="125588"/>
                </a:lnTo>
                <a:cubicBezTo>
                  <a:pt x="31397" y="128784"/>
                  <a:pt x="32070" y="131811"/>
                  <a:pt x="33275" y="134559"/>
                </a:cubicBezTo>
                <a:lnTo>
                  <a:pt x="8971" y="134559"/>
                </a:lnTo>
                <a:cubicBezTo>
                  <a:pt x="4009" y="134559"/>
                  <a:pt x="0" y="130550"/>
                  <a:pt x="0" y="125588"/>
                </a:cubicBezTo>
                <a:lnTo>
                  <a:pt x="0" y="116617"/>
                </a:lnTo>
                <a:close/>
                <a:moveTo>
                  <a:pt x="146136" y="134559"/>
                </a:moveTo>
                <a:cubicBezTo>
                  <a:pt x="147342" y="131811"/>
                  <a:pt x="148014" y="128784"/>
                  <a:pt x="148014" y="125588"/>
                </a:cubicBezTo>
                <a:lnTo>
                  <a:pt x="148014" y="121103"/>
                </a:lnTo>
                <a:cubicBezTo>
                  <a:pt x="148014" y="106189"/>
                  <a:pt x="142408" y="92565"/>
                  <a:pt x="133185" y="82249"/>
                </a:cubicBezTo>
                <a:cubicBezTo>
                  <a:pt x="136465" y="81268"/>
                  <a:pt x="139941" y="80735"/>
                  <a:pt x="143529" y="80735"/>
                </a:cubicBezTo>
                <a:cubicBezTo>
                  <a:pt x="163348" y="80735"/>
                  <a:pt x="179411" y="96798"/>
                  <a:pt x="179411" y="116617"/>
                </a:cubicBezTo>
                <a:lnTo>
                  <a:pt x="179411" y="125588"/>
                </a:lnTo>
                <a:cubicBezTo>
                  <a:pt x="179411" y="130550"/>
                  <a:pt x="175403" y="134559"/>
                  <a:pt x="170441" y="134559"/>
                </a:cubicBezTo>
                <a:lnTo>
                  <a:pt x="146136" y="134559"/>
                </a:lnTo>
                <a:close/>
                <a:moveTo>
                  <a:pt x="132316" y="44853"/>
                </a:moveTo>
                <a:cubicBezTo>
                  <a:pt x="132316" y="33713"/>
                  <a:pt x="141360" y="24669"/>
                  <a:pt x="152500" y="24669"/>
                </a:cubicBezTo>
                <a:cubicBezTo>
                  <a:pt x="163639" y="24669"/>
                  <a:pt x="172683" y="33713"/>
                  <a:pt x="172683" y="44853"/>
                </a:cubicBezTo>
                <a:cubicBezTo>
                  <a:pt x="172683" y="55993"/>
                  <a:pt x="163639" y="65037"/>
                  <a:pt x="152500" y="65037"/>
                </a:cubicBezTo>
                <a:cubicBezTo>
                  <a:pt x="141360" y="65037"/>
                  <a:pt x="132316" y="55993"/>
                  <a:pt x="132316" y="44853"/>
                </a:cubicBezTo>
                <a:close/>
                <a:moveTo>
                  <a:pt x="44853" y="121103"/>
                </a:moveTo>
                <a:cubicBezTo>
                  <a:pt x="44853" y="96321"/>
                  <a:pt x="64924" y="76250"/>
                  <a:pt x="89706" y="76250"/>
                </a:cubicBezTo>
                <a:cubicBezTo>
                  <a:pt x="114487" y="76250"/>
                  <a:pt x="134559" y="96321"/>
                  <a:pt x="134559" y="121103"/>
                </a:cubicBezTo>
                <a:lnTo>
                  <a:pt x="134559" y="125588"/>
                </a:lnTo>
                <a:cubicBezTo>
                  <a:pt x="134559" y="130550"/>
                  <a:pt x="130550" y="134559"/>
                  <a:pt x="125588" y="134559"/>
                </a:cubicBezTo>
                <a:lnTo>
                  <a:pt x="53823" y="134559"/>
                </a:lnTo>
                <a:cubicBezTo>
                  <a:pt x="48862" y="134559"/>
                  <a:pt x="44853" y="130550"/>
                  <a:pt x="44853" y="125588"/>
                </a:cubicBezTo>
                <a:lnTo>
                  <a:pt x="44853" y="121103"/>
                </a:lnTo>
                <a:close/>
              </a:path>
            </a:pathLst>
          </a:custGeom>
          <a:solidFill>
            <a:srgbClr val="EAE3D9"/>
          </a:solidFill>
          <a:ln/>
        </p:spPr>
      </p:sp>
      <p:sp>
        <p:nvSpPr>
          <p:cNvPr id="1687513829" name="Text 33"/>
          <p:cNvSpPr/>
          <p:nvPr/>
        </p:nvSpPr>
        <p:spPr bwMode="auto">
          <a:xfrm>
            <a:off x="8736005" y="2982516"/>
            <a:ext cx="1196076" cy="22326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250" b="1">
                <a:solidFill>
                  <a:srgbClr val="EAE3D9"/>
                </a:solidFill>
                <a:latin typeface="宋体"/>
                <a:ea typeface="宋体"/>
                <a:cs typeface="宋体"/>
              </a:rPr>
              <a:t>增强员工归属感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2062496338" name="Text 34"/>
          <p:cNvSpPr/>
          <p:nvPr/>
        </p:nvSpPr>
        <p:spPr bwMode="auto">
          <a:xfrm>
            <a:off x="8321364" y="3374187"/>
            <a:ext cx="3396855" cy="414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rgbClr val="EAE3D9">
                    <a:alpha val="80000"/>
                  </a:srgbClr>
                </a:solidFill>
                <a:latin typeface="宋体"/>
                <a:ea typeface="宋体"/>
                <a:cs typeface="宋体"/>
              </a:rPr>
              <a:t>让每一位员工都感受到被重视、被关爱，在欢声笑语中建立更深厚的情感联结，提升团队凝聚力。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554234965" name="Shape 35"/>
          <p:cNvSpPr/>
          <p:nvPr/>
        </p:nvSpPr>
        <p:spPr bwMode="auto">
          <a:xfrm flipH="0" flipV="0">
            <a:off x="8324022" y="3926086"/>
            <a:ext cx="899152" cy="282601"/>
          </a:xfrm>
          <a:custGeom>
            <a:avLst/>
            <a:gdLst/>
            <a:ahLst/>
            <a:cxnLst/>
            <a:rect l="l" t="t" r="r" b="b"/>
            <a:pathLst>
              <a:path w="643223" h="228583" fill="norm" stroke="1" extrusionOk="0">
                <a:moveTo>
                  <a:pt x="114292" y="0"/>
                </a:moveTo>
                <a:lnTo>
                  <a:pt x="528931" y="0"/>
                </a:lnTo>
                <a:cubicBezTo>
                  <a:pt x="592053" y="0"/>
                  <a:pt x="643223" y="51170"/>
                  <a:pt x="643223" y="114292"/>
                </a:cubicBezTo>
                <a:lnTo>
                  <a:pt x="643223" y="114292"/>
                </a:lnTo>
                <a:cubicBezTo>
                  <a:pt x="643223" y="177413"/>
                  <a:pt x="592053" y="228583"/>
                  <a:pt x="528931" y="228583"/>
                </a:cubicBezTo>
                <a:lnTo>
                  <a:pt x="114292" y="228583"/>
                </a:lnTo>
                <a:cubicBezTo>
                  <a:pt x="51170" y="228583"/>
                  <a:pt x="0" y="177413"/>
                  <a:pt x="0" y="114292"/>
                </a:cubicBezTo>
                <a:lnTo>
                  <a:pt x="0" y="114292"/>
                </a:lnTo>
                <a:cubicBezTo>
                  <a:pt x="0" y="51170"/>
                  <a:pt x="51170" y="0"/>
                  <a:pt x="114292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8467">
            <a:solidFill>
              <a:srgbClr val="C8A876">
                <a:alpha val="40000"/>
              </a:srgbClr>
            </a:solidFill>
            <a:prstDash val="solid"/>
          </a:ln>
        </p:spPr>
      </p:sp>
      <p:sp>
        <p:nvSpPr>
          <p:cNvPr id="1729146089" name="Text 36"/>
          <p:cNvSpPr/>
          <p:nvPr/>
        </p:nvSpPr>
        <p:spPr bwMode="auto">
          <a:xfrm flipH="0" flipV="0">
            <a:off x="8362631" y="3955753"/>
            <a:ext cx="821936" cy="223266"/>
          </a:xfrm>
          <a:prstGeom prst="rect">
            <a:avLst/>
          </a:prstGeom>
          <a:noFill/>
          <a:ln/>
        </p:spPr>
        <p:txBody>
          <a:bodyPr wrap="square" lIns="95685" tIns="31894" rIns="95685" bIns="31894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200">
                <a:solidFill>
                  <a:srgbClr val="C8A876"/>
                </a:solidFill>
                <a:latin typeface="MiSans"/>
                <a:ea typeface="MiSans"/>
                <a:cs typeface="MiSans"/>
              </a:rPr>
              <a:t>情感联结</a:t>
            </a:r>
            <a:endParaRPr sz="1200"/>
          </a:p>
        </p:txBody>
      </p:sp>
      <p:sp>
        <p:nvSpPr>
          <p:cNvPr id="675015801" name="Shape 37"/>
          <p:cNvSpPr/>
          <p:nvPr/>
        </p:nvSpPr>
        <p:spPr bwMode="auto">
          <a:xfrm flipH="0" flipV="0">
            <a:off x="9334042" y="3926086"/>
            <a:ext cx="899152" cy="282601"/>
          </a:xfrm>
          <a:custGeom>
            <a:avLst/>
            <a:gdLst/>
            <a:ahLst/>
            <a:cxnLst/>
            <a:rect l="l" t="t" r="r" b="b"/>
            <a:pathLst>
              <a:path w="643223" h="228583" fill="norm" stroke="1" extrusionOk="0">
                <a:moveTo>
                  <a:pt x="114292" y="0"/>
                </a:moveTo>
                <a:lnTo>
                  <a:pt x="528931" y="0"/>
                </a:lnTo>
                <a:cubicBezTo>
                  <a:pt x="592053" y="0"/>
                  <a:pt x="643223" y="51170"/>
                  <a:pt x="643223" y="114292"/>
                </a:cubicBezTo>
                <a:lnTo>
                  <a:pt x="643223" y="114292"/>
                </a:lnTo>
                <a:cubicBezTo>
                  <a:pt x="643223" y="177413"/>
                  <a:pt x="592053" y="228583"/>
                  <a:pt x="528931" y="228583"/>
                </a:cubicBezTo>
                <a:lnTo>
                  <a:pt x="114292" y="228583"/>
                </a:lnTo>
                <a:cubicBezTo>
                  <a:pt x="51170" y="228583"/>
                  <a:pt x="0" y="177413"/>
                  <a:pt x="0" y="114292"/>
                </a:cubicBezTo>
                <a:lnTo>
                  <a:pt x="0" y="114292"/>
                </a:lnTo>
                <a:cubicBezTo>
                  <a:pt x="0" y="51170"/>
                  <a:pt x="51170" y="0"/>
                  <a:pt x="114292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8467">
            <a:solidFill>
              <a:srgbClr val="C8A876">
                <a:alpha val="40000"/>
              </a:srgbClr>
            </a:solidFill>
            <a:prstDash val="solid"/>
          </a:ln>
        </p:spPr>
      </p:sp>
      <p:sp>
        <p:nvSpPr>
          <p:cNvPr id="203615724" name="Text 38"/>
          <p:cNvSpPr/>
          <p:nvPr/>
        </p:nvSpPr>
        <p:spPr bwMode="auto">
          <a:xfrm flipH="0" flipV="0">
            <a:off x="9372651" y="3955753"/>
            <a:ext cx="821936" cy="223266"/>
          </a:xfrm>
          <a:prstGeom prst="rect">
            <a:avLst/>
          </a:prstGeom>
          <a:noFill/>
          <a:ln/>
        </p:spPr>
        <p:txBody>
          <a:bodyPr wrap="square" lIns="95685" tIns="31894" rIns="95685" bIns="31894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200">
                <a:solidFill>
                  <a:srgbClr val="C8A876"/>
                </a:solidFill>
                <a:latin typeface="MiSans"/>
                <a:ea typeface="MiSans"/>
                <a:cs typeface="MiSans"/>
              </a:rPr>
              <a:t>团队凝聚</a:t>
            </a:r>
            <a:endParaRPr sz="1200"/>
          </a:p>
        </p:txBody>
      </p:sp>
      <p:sp>
        <p:nvSpPr>
          <p:cNvPr id="258170654" name="Shape 39"/>
          <p:cNvSpPr/>
          <p:nvPr/>
        </p:nvSpPr>
        <p:spPr bwMode="auto">
          <a:xfrm>
            <a:off x="8127335" y="4703704"/>
            <a:ext cx="3721125" cy="1919037"/>
          </a:xfrm>
          <a:custGeom>
            <a:avLst/>
            <a:gdLst/>
            <a:ahLst/>
            <a:cxnLst/>
            <a:rect l="l" t="t" r="r" b="b"/>
            <a:pathLst>
              <a:path w="3721125" h="1919037" fill="norm" stroke="1" extrusionOk="0">
                <a:moveTo>
                  <a:pt x="127578" y="0"/>
                </a:moveTo>
                <a:lnTo>
                  <a:pt x="3593547" y="0"/>
                </a:lnTo>
                <a:cubicBezTo>
                  <a:pt x="3663959" y="0"/>
                  <a:pt x="3721125" y="57166"/>
                  <a:pt x="3721125" y="127578"/>
                </a:cubicBezTo>
                <a:lnTo>
                  <a:pt x="3721125" y="1791460"/>
                </a:lnTo>
                <a:cubicBezTo>
                  <a:pt x="3721125" y="1861919"/>
                  <a:pt x="3664006" y="1919037"/>
                  <a:pt x="3593547" y="1919037"/>
                </a:cubicBezTo>
                <a:lnTo>
                  <a:pt x="127578" y="1919037"/>
                </a:lnTo>
                <a:cubicBezTo>
                  <a:pt x="57166" y="1919037"/>
                  <a:pt x="0" y="1861872"/>
                  <a:pt x="0" y="1791460"/>
                </a:cubicBezTo>
                <a:lnTo>
                  <a:pt x="0" y="127578"/>
                </a:lnTo>
                <a:cubicBezTo>
                  <a:pt x="0" y="57166"/>
                  <a:pt x="57166" y="0"/>
                  <a:pt x="127578" y="0"/>
                </a:cubicBezTo>
                <a:close/>
              </a:path>
            </a:pathLst>
          </a:custGeom>
          <a:solidFill>
            <a:srgbClr val="BFBFBF">
              <a:alpha val="15000"/>
            </a:srgbClr>
          </a:solidFill>
          <a:ln w="8467">
            <a:solidFill>
              <a:srgbClr val="C8A876">
                <a:alpha val="30192"/>
              </a:srgbClr>
            </a:solidFill>
            <a:prstDash val="solid"/>
          </a:ln>
        </p:spPr>
        <p:txBody>
          <a:bodyPr anchor="ctr"/>
          <a:p>
            <a:pPr algn="ctr">
              <a:defRPr/>
            </a:pPr>
            <a:endParaRPr/>
          </a:p>
        </p:txBody>
      </p:sp>
      <p:sp>
        <p:nvSpPr>
          <p:cNvPr id="315724229" name="Shape 40"/>
          <p:cNvSpPr/>
          <p:nvPr/>
        </p:nvSpPr>
        <p:spPr bwMode="auto">
          <a:xfrm>
            <a:off x="8321365" y="5053305"/>
            <a:ext cx="318954" cy="318954"/>
          </a:xfrm>
          <a:custGeom>
            <a:avLst/>
            <a:gdLst/>
            <a:ahLst/>
            <a:cxnLst/>
            <a:rect l="l" t="t" r="r" b="b"/>
            <a:pathLst>
              <a:path w="318954" h="318954" fill="norm" stroke="1" extrusionOk="0">
                <a:moveTo>
                  <a:pt x="63791" y="0"/>
                </a:moveTo>
                <a:lnTo>
                  <a:pt x="255163" y="0"/>
                </a:lnTo>
                <a:cubicBezTo>
                  <a:pt x="290393" y="0"/>
                  <a:pt x="318954" y="28560"/>
                  <a:pt x="318954" y="63791"/>
                </a:cubicBezTo>
                <a:lnTo>
                  <a:pt x="318954" y="255163"/>
                </a:lnTo>
                <a:cubicBezTo>
                  <a:pt x="318954" y="290393"/>
                  <a:pt x="290393" y="318954"/>
                  <a:pt x="255163" y="318954"/>
                </a:cubicBezTo>
                <a:lnTo>
                  <a:pt x="63791" y="318954"/>
                </a:lnTo>
                <a:cubicBezTo>
                  <a:pt x="28560" y="318954"/>
                  <a:pt x="0" y="290393"/>
                  <a:pt x="0" y="255163"/>
                </a:cubicBezTo>
                <a:lnTo>
                  <a:pt x="0" y="63791"/>
                </a:lnTo>
                <a:cubicBezTo>
                  <a:pt x="0" y="28560"/>
                  <a:pt x="28560" y="0"/>
                  <a:pt x="63791" y="0"/>
                </a:cubicBezTo>
                <a:close/>
              </a:path>
            </a:pathLst>
          </a:custGeom>
          <a:solidFill>
            <a:srgbClr val="A42A28"/>
          </a:solidFill>
          <a:ln/>
        </p:spPr>
      </p:sp>
      <p:sp>
        <p:nvSpPr>
          <p:cNvPr id="821374584" name="Shape 41"/>
          <p:cNvSpPr/>
          <p:nvPr/>
        </p:nvSpPr>
        <p:spPr bwMode="auto">
          <a:xfrm>
            <a:off x="8411071" y="5141018"/>
            <a:ext cx="143529" cy="143529"/>
          </a:xfrm>
          <a:custGeom>
            <a:avLst/>
            <a:gdLst/>
            <a:ahLst/>
            <a:cxnLst/>
            <a:rect l="l" t="t" r="r" b="b"/>
            <a:pathLst>
              <a:path w="143529" h="143529" fill="norm" stroke="1" extrusionOk="0">
                <a:moveTo>
                  <a:pt x="66915" y="1430"/>
                </a:moveTo>
                <a:cubicBezTo>
                  <a:pt x="69858" y="-477"/>
                  <a:pt x="73671" y="-477"/>
                  <a:pt x="76614" y="1430"/>
                </a:cubicBezTo>
                <a:lnTo>
                  <a:pt x="139408" y="41797"/>
                </a:lnTo>
                <a:cubicBezTo>
                  <a:pt x="142744" y="43956"/>
                  <a:pt x="144286" y="48049"/>
                  <a:pt x="143165" y="51861"/>
                </a:cubicBezTo>
                <a:cubicBezTo>
                  <a:pt x="142043" y="55674"/>
                  <a:pt x="138539" y="58309"/>
                  <a:pt x="134559" y="58309"/>
                </a:cubicBezTo>
                <a:lnTo>
                  <a:pt x="125588" y="58309"/>
                </a:lnTo>
                <a:lnTo>
                  <a:pt x="125588" y="116617"/>
                </a:lnTo>
                <a:lnTo>
                  <a:pt x="139941" y="127382"/>
                </a:lnTo>
                <a:cubicBezTo>
                  <a:pt x="142212" y="129064"/>
                  <a:pt x="143529" y="131727"/>
                  <a:pt x="143529" y="134559"/>
                </a:cubicBezTo>
                <a:cubicBezTo>
                  <a:pt x="143529" y="139520"/>
                  <a:pt x="139520" y="143529"/>
                  <a:pt x="134559" y="143529"/>
                </a:cubicBezTo>
                <a:lnTo>
                  <a:pt x="8971" y="143529"/>
                </a:lnTo>
                <a:cubicBezTo>
                  <a:pt x="4009" y="143529"/>
                  <a:pt x="0" y="139520"/>
                  <a:pt x="0" y="134559"/>
                </a:cubicBezTo>
                <a:cubicBezTo>
                  <a:pt x="0" y="131727"/>
                  <a:pt x="1318" y="129064"/>
                  <a:pt x="3588" y="127382"/>
                </a:cubicBezTo>
                <a:lnTo>
                  <a:pt x="17941" y="116617"/>
                </a:lnTo>
                <a:lnTo>
                  <a:pt x="17941" y="116617"/>
                </a:lnTo>
                <a:lnTo>
                  <a:pt x="17941" y="58309"/>
                </a:lnTo>
                <a:lnTo>
                  <a:pt x="8971" y="58309"/>
                </a:lnTo>
                <a:cubicBezTo>
                  <a:pt x="4990" y="58309"/>
                  <a:pt x="1486" y="55674"/>
                  <a:pt x="364" y="51861"/>
                </a:cubicBezTo>
                <a:cubicBezTo>
                  <a:pt x="-757" y="48049"/>
                  <a:pt x="785" y="43928"/>
                  <a:pt x="4121" y="41797"/>
                </a:cubicBezTo>
                <a:lnTo>
                  <a:pt x="66915" y="1430"/>
                </a:lnTo>
                <a:close/>
                <a:moveTo>
                  <a:pt x="94191" y="58309"/>
                </a:moveTo>
                <a:lnTo>
                  <a:pt x="94191" y="116617"/>
                </a:lnTo>
                <a:lnTo>
                  <a:pt x="112132" y="116617"/>
                </a:lnTo>
                <a:lnTo>
                  <a:pt x="112132" y="58309"/>
                </a:lnTo>
                <a:lnTo>
                  <a:pt x="94191" y="58309"/>
                </a:lnTo>
                <a:close/>
                <a:moveTo>
                  <a:pt x="62794" y="116617"/>
                </a:moveTo>
                <a:lnTo>
                  <a:pt x="80735" y="116617"/>
                </a:lnTo>
                <a:lnTo>
                  <a:pt x="80735" y="58309"/>
                </a:lnTo>
                <a:lnTo>
                  <a:pt x="62794" y="58309"/>
                </a:lnTo>
                <a:lnTo>
                  <a:pt x="62794" y="116617"/>
                </a:lnTo>
                <a:close/>
                <a:moveTo>
                  <a:pt x="31397" y="58309"/>
                </a:moveTo>
                <a:lnTo>
                  <a:pt x="31397" y="116617"/>
                </a:lnTo>
                <a:lnTo>
                  <a:pt x="49338" y="116617"/>
                </a:lnTo>
                <a:lnTo>
                  <a:pt x="49338" y="58309"/>
                </a:lnTo>
                <a:lnTo>
                  <a:pt x="31397" y="58309"/>
                </a:lnTo>
                <a:close/>
              </a:path>
            </a:pathLst>
          </a:custGeom>
          <a:solidFill>
            <a:srgbClr val="EAE3D9"/>
          </a:solidFill>
          <a:ln/>
        </p:spPr>
      </p:sp>
      <p:sp>
        <p:nvSpPr>
          <p:cNvPr id="587136054" name="Text 42"/>
          <p:cNvSpPr/>
          <p:nvPr/>
        </p:nvSpPr>
        <p:spPr bwMode="auto">
          <a:xfrm>
            <a:off x="8736005" y="5101149"/>
            <a:ext cx="1036599" cy="22326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250" b="1">
                <a:solidFill>
                  <a:srgbClr val="EAE3D9"/>
                </a:solidFill>
                <a:latin typeface="宋体"/>
                <a:ea typeface="宋体"/>
                <a:cs typeface="宋体"/>
              </a:rPr>
              <a:t>展现文化自信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1727275184" name="Text 43"/>
          <p:cNvSpPr/>
          <p:nvPr/>
        </p:nvSpPr>
        <p:spPr bwMode="auto">
          <a:xfrm>
            <a:off x="8321364" y="5492819"/>
            <a:ext cx="3396855" cy="414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rgbClr val="EAE3D9">
                    <a:alpha val="80000"/>
                  </a:srgbClr>
                </a:solidFill>
                <a:latin typeface="宋体"/>
                <a:ea typeface="宋体"/>
                <a:cs typeface="宋体"/>
              </a:rPr>
              <a:t>通过传统与现代融合的设计，展现企业对中华优秀传统文化的重视与传承，彰显文化自信。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1619542997" name="Shape 44"/>
          <p:cNvSpPr/>
          <p:nvPr/>
        </p:nvSpPr>
        <p:spPr bwMode="auto">
          <a:xfrm flipH="0" flipV="0">
            <a:off x="8324022" y="6044719"/>
            <a:ext cx="899152" cy="282601"/>
          </a:xfrm>
          <a:custGeom>
            <a:avLst/>
            <a:gdLst/>
            <a:ahLst/>
            <a:cxnLst/>
            <a:rect l="l" t="t" r="r" b="b"/>
            <a:pathLst>
              <a:path w="643223" h="228583" fill="norm" stroke="1" extrusionOk="0">
                <a:moveTo>
                  <a:pt x="114292" y="0"/>
                </a:moveTo>
                <a:lnTo>
                  <a:pt x="528931" y="0"/>
                </a:lnTo>
                <a:cubicBezTo>
                  <a:pt x="592053" y="0"/>
                  <a:pt x="643223" y="51170"/>
                  <a:pt x="643223" y="114292"/>
                </a:cubicBezTo>
                <a:lnTo>
                  <a:pt x="643223" y="114292"/>
                </a:lnTo>
                <a:cubicBezTo>
                  <a:pt x="643223" y="177413"/>
                  <a:pt x="592053" y="228583"/>
                  <a:pt x="528931" y="228583"/>
                </a:cubicBezTo>
                <a:lnTo>
                  <a:pt x="114292" y="228583"/>
                </a:lnTo>
                <a:cubicBezTo>
                  <a:pt x="51170" y="228583"/>
                  <a:pt x="0" y="177413"/>
                  <a:pt x="0" y="114292"/>
                </a:cubicBezTo>
                <a:lnTo>
                  <a:pt x="0" y="114292"/>
                </a:lnTo>
                <a:cubicBezTo>
                  <a:pt x="0" y="51170"/>
                  <a:pt x="51170" y="0"/>
                  <a:pt x="114292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8467">
            <a:solidFill>
              <a:srgbClr val="C8A876">
                <a:alpha val="40000"/>
              </a:srgbClr>
            </a:solidFill>
            <a:prstDash val="solid"/>
          </a:ln>
        </p:spPr>
      </p:sp>
      <p:sp>
        <p:nvSpPr>
          <p:cNvPr id="743583389" name="Text 45"/>
          <p:cNvSpPr/>
          <p:nvPr/>
        </p:nvSpPr>
        <p:spPr bwMode="auto">
          <a:xfrm flipH="0" flipV="0">
            <a:off x="8362631" y="6074386"/>
            <a:ext cx="821936" cy="223266"/>
          </a:xfrm>
          <a:prstGeom prst="rect">
            <a:avLst/>
          </a:prstGeom>
          <a:noFill/>
          <a:ln/>
        </p:spPr>
        <p:txBody>
          <a:bodyPr wrap="square" lIns="95685" tIns="31894" rIns="95685" bIns="31894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200">
                <a:solidFill>
                  <a:srgbClr val="C8A876"/>
                </a:solidFill>
                <a:latin typeface="MiSans"/>
                <a:ea typeface="MiSans"/>
                <a:cs typeface="MiSans"/>
              </a:rPr>
              <a:t>传统创新</a:t>
            </a:r>
            <a:endParaRPr sz="1200"/>
          </a:p>
        </p:txBody>
      </p:sp>
      <p:sp>
        <p:nvSpPr>
          <p:cNvPr id="12696399" name="Shape 46"/>
          <p:cNvSpPr/>
          <p:nvPr/>
        </p:nvSpPr>
        <p:spPr bwMode="auto">
          <a:xfrm flipH="0" flipV="0">
            <a:off x="9334042" y="6044719"/>
            <a:ext cx="899152" cy="282601"/>
          </a:xfrm>
          <a:custGeom>
            <a:avLst/>
            <a:gdLst/>
            <a:ahLst/>
            <a:cxnLst/>
            <a:rect l="l" t="t" r="r" b="b"/>
            <a:pathLst>
              <a:path w="643223" h="228583" fill="norm" stroke="1" extrusionOk="0">
                <a:moveTo>
                  <a:pt x="114292" y="0"/>
                </a:moveTo>
                <a:lnTo>
                  <a:pt x="528931" y="0"/>
                </a:lnTo>
                <a:cubicBezTo>
                  <a:pt x="592053" y="0"/>
                  <a:pt x="643223" y="51170"/>
                  <a:pt x="643223" y="114292"/>
                </a:cubicBezTo>
                <a:lnTo>
                  <a:pt x="643223" y="114292"/>
                </a:lnTo>
                <a:cubicBezTo>
                  <a:pt x="643223" y="177413"/>
                  <a:pt x="592053" y="228583"/>
                  <a:pt x="528931" y="228583"/>
                </a:cubicBezTo>
                <a:lnTo>
                  <a:pt x="114292" y="228583"/>
                </a:lnTo>
                <a:cubicBezTo>
                  <a:pt x="51170" y="228583"/>
                  <a:pt x="0" y="177413"/>
                  <a:pt x="0" y="114292"/>
                </a:cubicBezTo>
                <a:lnTo>
                  <a:pt x="0" y="114292"/>
                </a:lnTo>
                <a:cubicBezTo>
                  <a:pt x="0" y="51170"/>
                  <a:pt x="51170" y="0"/>
                  <a:pt x="114292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8467">
            <a:solidFill>
              <a:srgbClr val="C8A876">
                <a:alpha val="40000"/>
              </a:srgbClr>
            </a:solidFill>
            <a:prstDash val="solid"/>
          </a:ln>
        </p:spPr>
      </p:sp>
      <p:sp>
        <p:nvSpPr>
          <p:cNvPr id="1329195697" name="Text 47"/>
          <p:cNvSpPr/>
          <p:nvPr/>
        </p:nvSpPr>
        <p:spPr bwMode="auto">
          <a:xfrm flipH="0" flipV="0">
            <a:off x="9372651" y="6074386"/>
            <a:ext cx="821936" cy="223266"/>
          </a:xfrm>
          <a:prstGeom prst="rect">
            <a:avLst/>
          </a:prstGeom>
          <a:noFill/>
          <a:ln/>
        </p:spPr>
        <p:txBody>
          <a:bodyPr wrap="square" lIns="95685" tIns="31894" rIns="95685" bIns="31894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200">
                <a:solidFill>
                  <a:srgbClr val="C8A876"/>
                </a:solidFill>
                <a:latin typeface="MiSans"/>
                <a:ea typeface="MiSans"/>
                <a:cs typeface="MiSans"/>
              </a:rPr>
              <a:t>文化自信</a:t>
            </a:r>
            <a:endParaRPr sz="1200"/>
          </a:p>
        </p:txBody>
      </p:sp>
      <p:pic>
        <p:nvPicPr>
          <p:cNvPr id="83222882" name=""/>
          <p:cNvPicPr>
            <a:picLocks noChangeAspect="1"/>
          </p:cNvPicPr>
          <p:nvPr/>
        </p:nvPicPr>
        <p:blipFill rotWithShape="1">
          <a:blip r:embed="rId4"/>
          <a:srcRect l="0" t="0" r="0" b="38651"/>
          <a:stretch/>
        </p:blipFill>
        <p:spPr bwMode="auto">
          <a:xfrm flipH="0" flipV="0">
            <a:off x="5713" y="5914479"/>
            <a:ext cx="1574361" cy="9435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Slide 5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19414569" name="Shape 0"/>
          <p:cNvSpPr/>
          <p:nvPr/>
        </p:nvSpPr>
        <p:spPr bwMode="auto">
          <a:xfrm flipH="0" flipV="0">
            <a:off x="421810" y="455612"/>
            <a:ext cx="407987" cy="407987"/>
          </a:xfrm>
          <a:custGeom>
            <a:avLst/>
            <a:gdLst/>
            <a:ahLst/>
            <a:cxnLst/>
            <a:rect l="l" t="t" r="r" b="b"/>
            <a:pathLst>
              <a:path w="424685" h="424685" fill="norm" stroke="1" extrusionOk="0">
                <a:moveTo>
                  <a:pt x="212343" y="0"/>
                </a:moveTo>
                <a:lnTo>
                  <a:pt x="212343" y="0"/>
                </a:lnTo>
                <a:cubicBezTo>
                  <a:pt x="329616" y="0"/>
                  <a:pt x="424685" y="95069"/>
                  <a:pt x="424685" y="212343"/>
                </a:cubicBezTo>
                <a:lnTo>
                  <a:pt x="424685" y="212343"/>
                </a:lnTo>
                <a:cubicBezTo>
                  <a:pt x="424685" y="329616"/>
                  <a:pt x="329616" y="424685"/>
                  <a:pt x="212343" y="424685"/>
                </a:cubicBezTo>
                <a:lnTo>
                  <a:pt x="212343" y="424685"/>
                </a:lnTo>
                <a:cubicBezTo>
                  <a:pt x="95069" y="424685"/>
                  <a:pt x="0" y="329616"/>
                  <a:pt x="0" y="212343"/>
                </a:cubicBezTo>
                <a:lnTo>
                  <a:pt x="0" y="212343"/>
                </a:lnTo>
                <a:cubicBezTo>
                  <a:pt x="0" y="95069"/>
                  <a:pt x="95069" y="0"/>
                  <a:pt x="212343" y="0"/>
                </a:cubicBezTo>
                <a:close/>
              </a:path>
            </a:pathLst>
          </a:custGeom>
          <a:solidFill>
            <a:srgbClr val="A42A28"/>
          </a:solidFill>
          <a:ln/>
        </p:spPr>
      </p:sp>
      <p:sp>
        <p:nvSpPr>
          <p:cNvPr id="2079196635" name="Shape 1"/>
          <p:cNvSpPr/>
          <p:nvPr/>
        </p:nvSpPr>
        <p:spPr bwMode="auto">
          <a:xfrm flipH="0" flipV="0">
            <a:off x="541131" y="546708"/>
            <a:ext cx="169345" cy="225794"/>
          </a:xfrm>
          <a:custGeom>
            <a:avLst/>
            <a:gdLst/>
            <a:ahLst/>
            <a:cxnLst/>
            <a:rect l="l" t="t" r="r" b="b"/>
            <a:pathLst>
              <a:path w="132714" h="176952" fill="norm" stroke="1" extrusionOk="0">
                <a:moveTo>
                  <a:pt x="101229" y="132714"/>
                </a:moveTo>
                <a:cubicBezTo>
                  <a:pt x="103752" y="125007"/>
                  <a:pt x="108798" y="118026"/>
                  <a:pt x="114500" y="112012"/>
                </a:cubicBezTo>
                <a:cubicBezTo>
                  <a:pt x="125802" y="100123"/>
                  <a:pt x="132714" y="84052"/>
                  <a:pt x="132714" y="66357"/>
                </a:cubicBezTo>
                <a:cubicBezTo>
                  <a:pt x="132714" y="29722"/>
                  <a:pt x="102992" y="0"/>
                  <a:pt x="66357" y="0"/>
                </a:cubicBezTo>
                <a:cubicBezTo>
                  <a:pt x="29722" y="0"/>
                  <a:pt x="0" y="29722"/>
                  <a:pt x="0" y="66357"/>
                </a:cubicBezTo>
                <a:cubicBezTo>
                  <a:pt x="0" y="84052"/>
                  <a:pt x="6912" y="100123"/>
                  <a:pt x="18214" y="112012"/>
                </a:cubicBezTo>
                <a:cubicBezTo>
                  <a:pt x="23916" y="118026"/>
                  <a:pt x="28997" y="125007"/>
                  <a:pt x="31485" y="132714"/>
                </a:cubicBezTo>
                <a:lnTo>
                  <a:pt x="101194" y="132714"/>
                </a:lnTo>
                <a:close/>
                <a:moveTo>
                  <a:pt x="99536" y="149303"/>
                </a:moveTo>
                <a:lnTo>
                  <a:pt x="33179" y="149303"/>
                </a:lnTo>
                <a:lnTo>
                  <a:pt x="33179" y="154833"/>
                </a:lnTo>
                <a:cubicBezTo>
                  <a:pt x="33179" y="170109"/>
                  <a:pt x="45551" y="182482"/>
                  <a:pt x="60827" y="182482"/>
                </a:cubicBezTo>
                <a:lnTo>
                  <a:pt x="71887" y="182482"/>
                </a:lnTo>
                <a:cubicBezTo>
                  <a:pt x="87163" y="182482"/>
                  <a:pt x="99536" y="170109"/>
                  <a:pt x="99536" y="154833"/>
                </a:cubicBezTo>
                <a:lnTo>
                  <a:pt x="99536" y="149303"/>
                </a:lnTo>
                <a:close/>
                <a:moveTo>
                  <a:pt x="63592" y="38708"/>
                </a:moveTo>
                <a:cubicBezTo>
                  <a:pt x="49837" y="38708"/>
                  <a:pt x="38708" y="49837"/>
                  <a:pt x="38708" y="63592"/>
                </a:cubicBezTo>
                <a:cubicBezTo>
                  <a:pt x="38708" y="68189"/>
                  <a:pt x="35010" y="71887"/>
                  <a:pt x="30414" y="71887"/>
                </a:cubicBezTo>
                <a:cubicBezTo>
                  <a:pt x="25817" y="71887"/>
                  <a:pt x="22119" y="68189"/>
                  <a:pt x="22119" y="63592"/>
                </a:cubicBezTo>
                <a:cubicBezTo>
                  <a:pt x="22119" y="40678"/>
                  <a:pt x="40678" y="22119"/>
                  <a:pt x="63592" y="22119"/>
                </a:cubicBezTo>
                <a:cubicBezTo>
                  <a:pt x="68189" y="22119"/>
                  <a:pt x="71887" y="25817"/>
                  <a:pt x="71887" y="30414"/>
                </a:cubicBezTo>
                <a:cubicBezTo>
                  <a:pt x="71887" y="35010"/>
                  <a:pt x="68189" y="38708"/>
                  <a:pt x="63592" y="38708"/>
                </a:cubicBezTo>
                <a:close/>
              </a:path>
            </a:pathLst>
          </a:custGeom>
          <a:solidFill>
            <a:srgbClr val="EAE3D9"/>
          </a:solidFill>
          <a:ln/>
        </p:spPr>
      </p:sp>
      <p:sp>
        <p:nvSpPr>
          <p:cNvPr id="1998885694" name="Text 2"/>
          <p:cNvSpPr/>
          <p:nvPr/>
        </p:nvSpPr>
        <p:spPr bwMode="auto">
          <a:xfrm>
            <a:off x="939799" y="329633"/>
            <a:ext cx="2937405" cy="2123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100" spc="56">
                <a:solidFill>
                  <a:srgbClr val="C8A876"/>
                </a:solidFill>
                <a:latin typeface="MiSans"/>
                <a:ea typeface="MiSans"/>
                <a:cs typeface="MiSans"/>
              </a:rPr>
              <a:t>THEME &amp; VALUE</a:t>
            </a:r>
            <a:endParaRPr lang="en-US" sz="1600"/>
          </a:p>
        </p:txBody>
      </p:sp>
      <p:sp>
        <p:nvSpPr>
          <p:cNvPr id="1118150671" name="Text 3"/>
          <p:cNvSpPr/>
          <p:nvPr/>
        </p:nvSpPr>
        <p:spPr bwMode="auto">
          <a:xfrm>
            <a:off x="939799" y="578738"/>
            <a:ext cx="3025881" cy="3539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  <a:defRPr/>
            </a:pPr>
            <a:r>
              <a:rPr lang="en-US" sz="2200" b="1">
                <a:solidFill>
                  <a:srgbClr val="EAE3D9"/>
                </a:solidFill>
                <a:latin typeface="宋体"/>
                <a:ea typeface="宋体"/>
                <a:cs typeface="宋体"/>
              </a:rPr>
              <a:t>活动主题与价值主张</a:t>
            </a:r>
            <a:endParaRPr sz="2200"/>
          </a:p>
        </p:txBody>
      </p:sp>
      <p:sp>
        <p:nvSpPr>
          <p:cNvPr id="570632034" name="Shape 5"/>
          <p:cNvSpPr/>
          <p:nvPr/>
        </p:nvSpPr>
        <p:spPr bwMode="auto">
          <a:xfrm>
            <a:off x="356853" y="1277004"/>
            <a:ext cx="7544058" cy="4889776"/>
          </a:xfrm>
          <a:custGeom>
            <a:avLst/>
            <a:gdLst/>
            <a:ahLst/>
            <a:cxnLst/>
            <a:rect l="l" t="t" r="r" b="b"/>
            <a:pathLst>
              <a:path w="7544058" h="4889776" fill="norm" stroke="1" extrusionOk="0">
                <a:moveTo>
                  <a:pt x="141559" y="0"/>
                </a:moveTo>
                <a:lnTo>
                  <a:pt x="7402499" y="0"/>
                </a:lnTo>
                <a:cubicBezTo>
                  <a:pt x="7480680" y="0"/>
                  <a:pt x="7544058" y="63378"/>
                  <a:pt x="7544058" y="141559"/>
                </a:cubicBezTo>
                <a:lnTo>
                  <a:pt x="7544058" y="4748217"/>
                </a:lnTo>
                <a:cubicBezTo>
                  <a:pt x="7544058" y="4826398"/>
                  <a:pt x="7480680" y="4889776"/>
                  <a:pt x="7402499" y="4889776"/>
                </a:cubicBezTo>
                <a:lnTo>
                  <a:pt x="141559" y="4889776"/>
                </a:lnTo>
                <a:cubicBezTo>
                  <a:pt x="63378" y="4889776"/>
                  <a:pt x="0" y="4826398"/>
                  <a:pt x="0" y="4748217"/>
                </a:cubicBezTo>
                <a:lnTo>
                  <a:pt x="0" y="141559"/>
                </a:lnTo>
                <a:cubicBezTo>
                  <a:pt x="0" y="63378"/>
                  <a:pt x="63378" y="0"/>
                  <a:pt x="141559" y="0"/>
                </a:cubicBezTo>
                <a:close/>
              </a:path>
            </a:pathLst>
          </a:custGeom>
          <a:solidFill>
            <a:srgbClr val="4A676B">
              <a:alpha val="40000"/>
            </a:srgbClr>
          </a:solidFill>
          <a:ln w="8467">
            <a:solidFill>
              <a:srgbClr val="C8A876">
                <a:alpha val="30192"/>
              </a:srgbClr>
            </a:solidFill>
            <a:prstDash val="solid"/>
          </a:ln>
        </p:spPr>
      </p:sp>
      <p:sp>
        <p:nvSpPr>
          <p:cNvPr id="578328251" name="Shape 6"/>
          <p:cNvSpPr/>
          <p:nvPr/>
        </p:nvSpPr>
        <p:spPr bwMode="auto">
          <a:xfrm>
            <a:off x="642926" y="1563078"/>
            <a:ext cx="566247" cy="566247"/>
          </a:xfrm>
          <a:custGeom>
            <a:avLst/>
            <a:gdLst/>
            <a:ahLst/>
            <a:cxnLst/>
            <a:rect l="l" t="t" r="r" b="b"/>
            <a:pathLst>
              <a:path w="566247" h="566247" fill="norm" stroke="1" extrusionOk="0">
                <a:moveTo>
                  <a:pt x="106171" y="0"/>
                </a:moveTo>
                <a:lnTo>
                  <a:pt x="460075" y="0"/>
                </a:lnTo>
                <a:cubicBezTo>
                  <a:pt x="518712" y="0"/>
                  <a:pt x="566247" y="47534"/>
                  <a:pt x="566247" y="106171"/>
                </a:cubicBezTo>
                <a:lnTo>
                  <a:pt x="566247" y="460075"/>
                </a:lnTo>
                <a:cubicBezTo>
                  <a:pt x="566247" y="518712"/>
                  <a:pt x="518712" y="566247"/>
                  <a:pt x="460075" y="566247"/>
                </a:cubicBezTo>
                <a:lnTo>
                  <a:pt x="106171" y="566247"/>
                </a:lnTo>
                <a:cubicBezTo>
                  <a:pt x="47534" y="566247"/>
                  <a:pt x="0" y="518712"/>
                  <a:pt x="0" y="460075"/>
                </a:cubicBezTo>
                <a:lnTo>
                  <a:pt x="0" y="106171"/>
                </a:lnTo>
                <a:cubicBezTo>
                  <a:pt x="0" y="47534"/>
                  <a:pt x="47534" y="0"/>
                  <a:pt x="106171" y="0"/>
                </a:cubicBezTo>
                <a:close/>
              </a:path>
            </a:pathLst>
          </a:custGeom>
          <a:noFill/>
          <a:ln w="19049">
            <a:solidFill>
              <a:schemeClr val="bg1"/>
            </a:solidFill>
            <a:prstDash val="solid"/>
          </a:ln>
        </p:spPr>
      </p:sp>
      <p:sp>
        <p:nvSpPr>
          <p:cNvPr id="1836647208" name="Shape 7"/>
          <p:cNvSpPr/>
          <p:nvPr/>
        </p:nvSpPr>
        <p:spPr bwMode="auto">
          <a:xfrm>
            <a:off x="778958" y="1713487"/>
            <a:ext cx="298607" cy="265428"/>
          </a:xfrm>
          <a:custGeom>
            <a:avLst/>
            <a:gdLst/>
            <a:ahLst/>
            <a:cxnLst/>
            <a:rect l="l" t="t" r="r" b="b"/>
            <a:pathLst>
              <a:path w="298607" h="265428" fill="norm" stroke="1" extrusionOk="0">
                <a:moveTo>
                  <a:pt x="124005" y="-4147"/>
                </a:moveTo>
                <a:cubicBezTo>
                  <a:pt x="120842" y="-7361"/>
                  <a:pt x="116229" y="-8658"/>
                  <a:pt x="111874" y="-7465"/>
                </a:cubicBezTo>
                <a:cubicBezTo>
                  <a:pt x="107519" y="-6273"/>
                  <a:pt x="104149" y="-2903"/>
                  <a:pt x="103061" y="1452"/>
                </a:cubicBezTo>
                <a:lnTo>
                  <a:pt x="95129" y="32660"/>
                </a:lnTo>
                <a:cubicBezTo>
                  <a:pt x="94559" y="34941"/>
                  <a:pt x="92226" y="36289"/>
                  <a:pt x="89997" y="35615"/>
                </a:cubicBezTo>
                <a:lnTo>
                  <a:pt x="58996" y="26906"/>
                </a:lnTo>
                <a:cubicBezTo>
                  <a:pt x="54641" y="25662"/>
                  <a:pt x="49975" y="26906"/>
                  <a:pt x="46813" y="30068"/>
                </a:cubicBezTo>
                <a:cubicBezTo>
                  <a:pt x="43650" y="33230"/>
                  <a:pt x="42406" y="37896"/>
                  <a:pt x="43650" y="42251"/>
                </a:cubicBezTo>
                <a:lnTo>
                  <a:pt x="52412" y="73252"/>
                </a:lnTo>
                <a:cubicBezTo>
                  <a:pt x="53034" y="75481"/>
                  <a:pt x="51686" y="77814"/>
                  <a:pt x="49457" y="78384"/>
                </a:cubicBezTo>
                <a:lnTo>
                  <a:pt x="18196" y="86316"/>
                </a:lnTo>
                <a:cubicBezTo>
                  <a:pt x="13842" y="87405"/>
                  <a:pt x="10420" y="90826"/>
                  <a:pt x="9228" y="95181"/>
                </a:cubicBezTo>
                <a:cubicBezTo>
                  <a:pt x="8035" y="99536"/>
                  <a:pt x="9331" y="104149"/>
                  <a:pt x="12546" y="107312"/>
                </a:cubicBezTo>
                <a:lnTo>
                  <a:pt x="35615" y="129759"/>
                </a:lnTo>
                <a:cubicBezTo>
                  <a:pt x="37274" y="131366"/>
                  <a:pt x="37274" y="134062"/>
                  <a:pt x="35615" y="135721"/>
                </a:cubicBezTo>
                <a:lnTo>
                  <a:pt x="12597" y="158168"/>
                </a:lnTo>
                <a:cubicBezTo>
                  <a:pt x="9383" y="161331"/>
                  <a:pt x="8087" y="165944"/>
                  <a:pt x="9280" y="170299"/>
                </a:cubicBezTo>
                <a:cubicBezTo>
                  <a:pt x="10472" y="174654"/>
                  <a:pt x="13894" y="178023"/>
                  <a:pt x="18248" y="179164"/>
                </a:cubicBezTo>
                <a:lnTo>
                  <a:pt x="49457" y="187096"/>
                </a:lnTo>
                <a:cubicBezTo>
                  <a:pt x="51738" y="187666"/>
                  <a:pt x="53086" y="189999"/>
                  <a:pt x="52412" y="192228"/>
                </a:cubicBezTo>
                <a:lnTo>
                  <a:pt x="43650" y="223177"/>
                </a:lnTo>
                <a:cubicBezTo>
                  <a:pt x="42406" y="227532"/>
                  <a:pt x="43650" y="232198"/>
                  <a:pt x="46813" y="235360"/>
                </a:cubicBezTo>
                <a:cubicBezTo>
                  <a:pt x="49975" y="238522"/>
                  <a:pt x="54641" y="239767"/>
                  <a:pt x="58996" y="238522"/>
                </a:cubicBezTo>
                <a:lnTo>
                  <a:pt x="89997" y="229761"/>
                </a:lnTo>
                <a:cubicBezTo>
                  <a:pt x="92226" y="229139"/>
                  <a:pt x="94559" y="230487"/>
                  <a:pt x="95129" y="232716"/>
                </a:cubicBezTo>
                <a:lnTo>
                  <a:pt x="103061" y="263925"/>
                </a:lnTo>
                <a:cubicBezTo>
                  <a:pt x="104149" y="268279"/>
                  <a:pt x="107571" y="271701"/>
                  <a:pt x="111926" y="272893"/>
                </a:cubicBezTo>
                <a:cubicBezTo>
                  <a:pt x="116280" y="274086"/>
                  <a:pt x="120894" y="272790"/>
                  <a:pt x="124057" y="269575"/>
                </a:cubicBezTo>
                <a:lnTo>
                  <a:pt x="146504" y="246506"/>
                </a:lnTo>
                <a:cubicBezTo>
                  <a:pt x="148111" y="244847"/>
                  <a:pt x="150807" y="244847"/>
                  <a:pt x="152466" y="246506"/>
                </a:cubicBezTo>
                <a:lnTo>
                  <a:pt x="174861" y="269575"/>
                </a:lnTo>
                <a:cubicBezTo>
                  <a:pt x="178023" y="272790"/>
                  <a:pt x="182637" y="274086"/>
                  <a:pt x="186992" y="272893"/>
                </a:cubicBezTo>
                <a:cubicBezTo>
                  <a:pt x="191347" y="271701"/>
                  <a:pt x="194716" y="268279"/>
                  <a:pt x="195857" y="263925"/>
                </a:cubicBezTo>
                <a:lnTo>
                  <a:pt x="203789" y="232768"/>
                </a:lnTo>
                <a:cubicBezTo>
                  <a:pt x="204359" y="230487"/>
                  <a:pt x="206692" y="229139"/>
                  <a:pt x="208921" y="229813"/>
                </a:cubicBezTo>
                <a:lnTo>
                  <a:pt x="239922" y="238574"/>
                </a:lnTo>
                <a:cubicBezTo>
                  <a:pt x="244277" y="239818"/>
                  <a:pt x="248943" y="238574"/>
                  <a:pt x="252105" y="235412"/>
                </a:cubicBezTo>
                <a:cubicBezTo>
                  <a:pt x="255267" y="232250"/>
                  <a:pt x="256511" y="227584"/>
                  <a:pt x="255267" y="223229"/>
                </a:cubicBezTo>
                <a:lnTo>
                  <a:pt x="246506" y="192228"/>
                </a:lnTo>
                <a:cubicBezTo>
                  <a:pt x="245884" y="189999"/>
                  <a:pt x="247232" y="187666"/>
                  <a:pt x="249461" y="187096"/>
                </a:cubicBezTo>
                <a:lnTo>
                  <a:pt x="280670" y="179164"/>
                </a:lnTo>
                <a:cubicBezTo>
                  <a:pt x="285024" y="178075"/>
                  <a:pt x="288446" y="174654"/>
                  <a:pt x="289638" y="170299"/>
                </a:cubicBezTo>
                <a:cubicBezTo>
                  <a:pt x="290830" y="165944"/>
                  <a:pt x="289534" y="161279"/>
                  <a:pt x="286320" y="158168"/>
                </a:cubicBezTo>
                <a:lnTo>
                  <a:pt x="263251" y="135721"/>
                </a:lnTo>
                <a:cubicBezTo>
                  <a:pt x="261592" y="134114"/>
                  <a:pt x="261592" y="131418"/>
                  <a:pt x="263251" y="129759"/>
                </a:cubicBezTo>
                <a:lnTo>
                  <a:pt x="286320" y="107312"/>
                </a:lnTo>
                <a:cubicBezTo>
                  <a:pt x="289534" y="104149"/>
                  <a:pt x="290830" y="99536"/>
                  <a:pt x="289638" y="95181"/>
                </a:cubicBezTo>
                <a:cubicBezTo>
                  <a:pt x="288446" y="90826"/>
                  <a:pt x="285024" y="87457"/>
                  <a:pt x="280670" y="86316"/>
                </a:cubicBezTo>
                <a:lnTo>
                  <a:pt x="249461" y="78384"/>
                </a:lnTo>
                <a:cubicBezTo>
                  <a:pt x="247180" y="77814"/>
                  <a:pt x="245832" y="75481"/>
                  <a:pt x="246506" y="73252"/>
                </a:cubicBezTo>
                <a:lnTo>
                  <a:pt x="255267" y="42251"/>
                </a:lnTo>
                <a:cubicBezTo>
                  <a:pt x="256511" y="37896"/>
                  <a:pt x="255267" y="33230"/>
                  <a:pt x="252105" y="30068"/>
                </a:cubicBezTo>
                <a:cubicBezTo>
                  <a:pt x="248943" y="26906"/>
                  <a:pt x="244277" y="25662"/>
                  <a:pt x="239922" y="26906"/>
                </a:cubicBezTo>
                <a:lnTo>
                  <a:pt x="208921" y="35667"/>
                </a:lnTo>
                <a:cubicBezTo>
                  <a:pt x="206692" y="36289"/>
                  <a:pt x="204359" y="34941"/>
                  <a:pt x="203789" y="32712"/>
                </a:cubicBezTo>
                <a:lnTo>
                  <a:pt x="195857" y="1452"/>
                </a:lnTo>
                <a:cubicBezTo>
                  <a:pt x="194768" y="-2903"/>
                  <a:pt x="191347" y="-6325"/>
                  <a:pt x="186992" y="-7517"/>
                </a:cubicBezTo>
                <a:cubicBezTo>
                  <a:pt x="182637" y="-8709"/>
                  <a:pt x="178023" y="-7413"/>
                  <a:pt x="174861" y="-4199"/>
                </a:cubicBezTo>
                <a:lnTo>
                  <a:pt x="152414" y="18922"/>
                </a:lnTo>
                <a:cubicBezTo>
                  <a:pt x="150807" y="20581"/>
                  <a:pt x="148111" y="20581"/>
                  <a:pt x="146452" y="18922"/>
                </a:cubicBezTo>
                <a:lnTo>
                  <a:pt x="124005" y="-4147"/>
                </a:lnTo>
                <a:close/>
              </a:path>
            </a:pathLst>
          </a:custGeom>
          <a:solidFill>
            <a:srgbClr val="EAE3D9"/>
          </a:solidFill>
          <a:ln/>
        </p:spPr>
      </p:sp>
      <p:sp>
        <p:nvSpPr>
          <p:cNvPr id="1375852587" name="Text 8"/>
          <p:cNvSpPr/>
          <p:nvPr/>
        </p:nvSpPr>
        <p:spPr bwMode="auto">
          <a:xfrm>
            <a:off x="1350734" y="1563078"/>
            <a:ext cx="2574653" cy="31851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  <a:defRPr/>
            </a:pPr>
            <a:r>
              <a:rPr lang="en-US" sz="2100" b="1">
                <a:solidFill>
                  <a:srgbClr val="EAE3D9"/>
                </a:solidFill>
                <a:latin typeface="思源宋体"/>
                <a:ea typeface="思源宋体"/>
                <a:cs typeface="思源宋体"/>
              </a:rPr>
              <a:t>"新岁流金"主题诠释</a:t>
            </a:r>
            <a:endParaRPr lang="en-US" sz="1600"/>
          </a:p>
        </p:txBody>
      </p:sp>
      <p:sp>
        <p:nvSpPr>
          <p:cNvPr id="610277705" name="Text 9"/>
          <p:cNvSpPr/>
          <p:nvPr/>
        </p:nvSpPr>
        <p:spPr bwMode="auto">
          <a:xfrm flipH="0" flipV="0">
            <a:off x="1350733" y="1916982"/>
            <a:ext cx="3243677" cy="42468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100">
                <a:solidFill>
                  <a:srgbClr val="C8A876"/>
                </a:solidFill>
                <a:latin typeface="MiSans"/>
                <a:ea typeface="MiSans"/>
                <a:cs typeface="MiSans"/>
              </a:rPr>
              <a:t>NEW YEAR THEME INTERPRETATION</a:t>
            </a:r>
            <a:endParaRPr lang="en-US" sz="1600"/>
          </a:p>
        </p:txBody>
      </p:sp>
      <p:sp>
        <p:nvSpPr>
          <p:cNvPr id="682897551" name="Shape 10"/>
          <p:cNvSpPr/>
          <p:nvPr/>
        </p:nvSpPr>
        <p:spPr bwMode="auto">
          <a:xfrm>
            <a:off x="642926" y="2341666"/>
            <a:ext cx="353904" cy="353904"/>
          </a:xfrm>
          <a:custGeom>
            <a:avLst/>
            <a:gdLst/>
            <a:ahLst/>
            <a:cxnLst/>
            <a:rect l="l" t="t" r="r" b="b"/>
            <a:pathLst>
              <a:path w="353904" h="353904" fill="norm" stroke="1" extrusionOk="0">
                <a:moveTo>
                  <a:pt x="70781" y="0"/>
                </a:moveTo>
                <a:lnTo>
                  <a:pt x="283123" y="0"/>
                </a:lnTo>
                <a:cubicBezTo>
                  <a:pt x="322188" y="0"/>
                  <a:pt x="353904" y="31716"/>
                  <a:pt x="353904" y="70781"/>
                </a:cubicBezTo>
                <a:lnTo>
                  <a:pt x="353904" y="283123"/>
                </a:lnTo>
                <a:cubicBezTo>
                  <a:pt x="353904" y="322188"/>
                  <a:pt x="322188" y="353904"/>
                  <a:pt x="283123" y="353904"/>
                </a:cubicBezTo>
                <a:lnTo>
                  <a:pt x="70781" y="353904"/>
                </a:lnTo>
                <a:cubicBezTo>
                  <a:pt x="31716" y="353904"/>
                  <a:pt x="0" y="322188"/>
                  <a:pt x="0" y="283123"/>
                </a:cubicBezTo>
                <a:lnTo>
                  <a:pt x="0" y="70781"/>
                </a:lnTo>
                <a:cubicBezTo>
                  <a:pt x="0" y="31716"/>
                  <a:pt x="31716" y="0"/>
                  <a:pt x="70781" y="0"/>
                </a:cubicBezTo>
                <a:close/>
              </a:path>
            </a:pathLst>
          </a:custGeom>
          <a:noFill/>
          <a:ln w="12699">
            <a:solidFill>
              <a:srgbClr val="A42A28"/>
            </a:solidFill>
            <a:prstDash val="solid"/>
          </a:ln>
        </p:spPr>
      </p:sp>
      <p:sp>
        <p:nvSpPr>
          <p:cNvPr id="1184905376" name="Text 11"/>
          <p:cNvSpPr/>
          <p:nvPr/>
        </p:nvSpPr>
        <p:spPr bwMode="auto">
          <a:xfrm>
            <a:off x="731402" y="2394753"/>
            <a:ext cx="265428" cy="2477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400" b="1">
                <a:solidFill>
                  <a:srgbClr val="A42A28"/>
                </a:solidFill>
                <a:latin typeface="思源宋体"/>
                <a:ea typeface="思源宋体"/>
                <a:cs typeface="思源宋体"/>
              </a:rPr>
              <a:t>新</a:t>
            </a:r>
            <a:endParaRPr lang="en-US" sz="1600"/>
          </a:p>
        </p:txBody>
      </p:sp>
      <p:sp>
        <p:nvSpPr>
          <p:cNvPr id="1508329256" name="Text 12"/>
          <p:cNvSpPr/>
          <p:nvPr/>
        </p:nvSpPr>
        <p:spPr bwMode="auto">
          <a:xfrm>
            <a:off x="1138392" y="2341666"/>
            <a:ext cx="6564923" cy="2477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400" b="1">
                <a:solidFill>
                  <a:srgbClr val="C8A876"/>
                </a:solidFill>
                <a:latin typeface="思源宋体"/>
                <a:ea typeface="思源宋体"/>
                <a:cs typeface="思源宋体"/>
              </a:rPr>
              <a:t>辞旧迎新,开启新程</a:t>
            </a:r>
            <a:endParaRPr lang="en-US" sz="1600"/>
          </a:p>
        </p:txBody>
      </p:sp>
      <p:sp>
        <p:nvSpPr>
          <p:cNvPr id="48925445" name="Text 13"/>
          <p:cNvSpPr/>
          <p:nvPr/>
        </p:nvSpPr>
        <p:spPr bwMode="auto">
          <a:xfrm>
            <a:off x="1138392" y="2660181"/>
            <a:ext cx="6547227" cy="460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100">
                <a:solidFill>
                  <a:srgbClr val="EAE3D9">
                    <a:alpha val="90000"/>
                  </a:srgbClr>
                </a:solidFill>
                <a:latin typeface="MiSans"/>
                <a:ea typeface="MiSans"/>
                <a:cs typeface="MiSans"/>
              </a:rPr>
              <a:t>"新"寓意着新的开始、新的希望、新的目标。在新年伊始，通过精心策划的活动，让员工感受到企业对未来的信心与期待，激发团队迎接新挑战的热情与动力。</a:t>
            </a:r>
            <a:endParaRPr lang="en-US" sz="1600"/>
          </a:p>
        </p:txBody>
      </p:sp>
      <p:sp>
        <p:nvSpPr>
          <p:cNvPr id="1373652321" name="Shape 14"/>
          <p:cNvSpPr/>
          <p:nvPr/>
        </p:nvSpPr>
        <p:spPr bwMode="auto">
          <a:xfrm>
            <a:off x="642926" y="3261818"/>
            <a:ext cx="353904" cy="353904"/>
          </a:xfrm>
          <a:custGeom>
            <a:avLst/>
            <a:gdLst/>
            <a:ahLst/>
            <a:cxnLst/>
            <a:rect l="l" t="t" r="r" b="b"/>
            <a:pathLst>
              <a:path w="353904" h="353904" fill="norm" stroke="1" extrusionOk="0">
                <a:moveTo>
                  <a:pt x="70781" y="0"/>
                </a:moveTo>
                <a:lnTo>
                  <a:pt x="283123" y="0"/>
                </a:lnTo>
                <a:cubicBezTo>
                  <a:pt x="322188" y="0"/>
                  <a:pt x="353904" y="31716"/>
                  <a:pt x="353904" y="70781"/>
                </a:cubicBezTo>
                <a:lnTo>
                  <a:pt x="353904" y="283123"/>
                </a:lnTo>
                <a:cubicBezTo>
                  <a:pt x="353904" y="322188"/>
                  <a:pt x="322188" y="353904"/>
                  <a:pt x="283123" y="353904"/>
                </a:cubicBezTo>
                <a:lnTo>
                  <a:pt x="70781" y="353904"/>
                </a:lnTo>
                <a:cubicBezTo>
                  <a:pt x="31716" y="353904"/>
                  <a:pt x="0" y="322188"/>
                  <a:pt x="0" y="283123"/>
                </a:cubicBezTo>
                <a:lnTo>
                  <a:pt x="0" y="70781"/>
                </a:lnTo>
                <a:cubicBezTo>
                  <a:pt x="0" y="31716"/>
                  <a:pt x="31716" y="0"/>
                  <a:pt x="70781" y="0"/>
                </a:cubicBezTo>
                <a:close/>
              </a:path>
            </a:pathLst>
          </a:custGeom>
          <a:noFill/>
          <a:ln w="12699">
            <a:solidFill>
              <a:srgbClr val="C8A876"/>
            </a:solidFill>
            <a:prstDash val="solid"/>
          </a:ln>
        </p:spPr>
      </p:sp>
      <p:sp>
        <p:nvSpPr>
          <p:cNvPr id="2057079212" name="Text 15"/>
          <p:cNvSpPr/>
          <p:nvPr/>
        </p:nvSpPr>
        <p:spPr bwMode="auto">
          <a:xfrm>
            <a:off x="731402" y="3314903"/>
            <a:ext cx="265428" cy="2477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400" b="1">
                <a:solidFill>
                  <a:srgbClr val="C8A876"/>
                </a:solidFill>
                <a:latin typeface="思源宋体"/>
                <a:ea typeface="思源宋体"/>
                <a:cs typeface="思源宋体"/>
              </a:rPr>
              <a:t>岁</a:t>
            </a:r>
            <a:endParaRPr lang="en-US" sz="1600"/>
          </a:p>
        </p:txBody>
      </p:sp>
      <p:sp>
        <p:nvSpPr>
          <p:cNvPr id="1976996113" name="Text 16"/>
          <p:cNvSpPr/>
          <p:nvPr/>
        </p:nvSpPr>
        <p:spPr bwMode="auto">
          <a:xfrm>
            <a:off x="1138392" y="3261818"/>
            <a:ext cx="6564923" cy="2477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400" b="1">
                <a:solidFill>
                  <a:srgbClr val="C8A876"/>
                </a:solidFill>
                <a:latin typeface="思源宋体"/>
                <a:ea typeface="思源宋体"/>
                <a:cs typeface="思源宋体"/>
              </a:rPr>
              <a:t>岁月更迭,时光珍贵</a:t>
            </a:r>
            <a:endParaRPr lang="en-US" sz="1600"/>
          </a:p>
        </p:txBody>
      </p:sp>
      <p:sp>
        <p:nvSpPr>
          <p:cNvPr id="178019442" name="Text 17"/>
          <p:cNvSpPr/>
          <p:nvPr/>
        </p:nvSpPr>
        <p:spPr bwMode="auto">
          <a:xfrm>
            <a:off x="1138392" y="3580332"/>
            <a:ext cx="6547227" cy="460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100">
                <a:solidFill>
                  <a:srgbClr val="EAE3D9">
                    <a:alpha val="90000"/>
                  </a:srgbClr>
                </a:solidFill>
                <a:latin typeface="MiSans"/>
                <a:ea typeface="MiSans"/>
                <a:cs typeface="MiSans"/>
              </a:rPr>
              <a:t>"岁"代表着时间的流转与岁月的沉淀。在过去一年中，每一位员工的付出都值得被铭记与感恩。活动设计中融入回顾与致谢环节，让员工感受到被重视与关爱。</a:t>
            </a:r>
            <a:endParaRPr lang="en-US" sz="1600"/>
          </a:p>
        </p:txBody>
      </p:sp>
      <p:sp>
        <p:nvSpPr>
          <p:cNvPr id="291575386" name="Shape 18"/>
          <p:cNvSpPr/>
          <p:nvPr/>
        </p:nvSpPr>
        <p:spPr bwMode="auto">
          <a:xfrm>
            <a:off x="642926" y="4181969"/>
            <a:ext cx="353904" cy="353904"/>
          </a:xfrm>
          <a:custGeom>
            <a:avLst/>
            <a:gdLst/>
            <a:ahLst/>
            <a:cxnLst/>
            <a:rect l="l" t="t" r="r" b="b"/>
            <a:pathLst>
              <a:path w="353904" h="353904" fill="norm" stroke="1" extrusionOk="0">
                <a:moveTo>
                  <a:pt x="70781" y="0"/>
                </a:moveTo>
                <a:lnTo>
                  <a:pt x="283123" y="0"/>
                </a:lnTo>
                <a:cubicBezTo>
                  <a:pt x="322188" y="0"/>
                  <a:pt x="353904" y="31716"/>
                  <a:pt x="353904" y="70781"/>
                </a:cubicBezTo>
                <a:lnTo>
                  <a:pt x="353904" y="283123"/>
                </a:lnTo>
                <a:cubicBezTo>
                  <a:pt x="353904" y="322188"/>
                  <a:pt x="322188" y="353904"/>
                  <a:pt x="283123" y="353904"/>
                </a:cubicBezTo>
                <a:lnTo>
                  <a:pt x="70781" y="353904"/>
                </a:lnTo>
                <a:cubicBezTo>
                  <a:pt x="31716" y="353904"/>
                  <a:pt x="0" y="322188"/>
                  <a:pt x="0" y="283123"/>
                </a:cubicBezTo>
                <a:lnTo>
                  <a:pt x="0" y="70781"/>
                </a:lnTo>
                <a:cubicBezTo>
                  <a:pt x="0" y="31716"/>
                  <a:pt x="31716" y="0"/>
                  <a:pt x="70781" y="0"/>
                </a:cubicBezTo>
                <a:close/>
              </a:path>
            </a:pathLst>
          </a:custGeom>
          <a:noFill/>
          <a:ln w="12699">
            <a:solidFill>
              <a:srgbClr val="A42A28"/>
            </a:solidFill>
            <a:prstDash val="solid"/>
          </a:ln>
        </p:spPr>
      </p:sp>
      <p:sp>
        <p:nvSpPr>
          <p:cNvPr id="217469641" name="Text 19"/>
          <p:cNvSpPr/>
          <p:nvPr/>
        </p:nvSpPr>
        <p:spPr bwMode="auto">
          <a:xfrm>
            <a:off x="731402" y="4235054"/>
            <a:ext cx="265428" cy="2477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400" b="1">
                <a:solidFill>
                  <a:srgbClr val="A42A28"/>
                </a:solidFill>
                <a:latin typeface="思源宋体"/>
                <a:ea typeface="思源宋体"/>
                <a:cs typeface="思源宋体"/>
              </a:rPr>
              <a:t>流</a:t>
            </a:r>
            <a:endParaRPr lang="en-US" sz="1600"/>
          </a:p>
        </p:txBody>
      </p:sp>
      <p:sp>
        <p:nvSpPr>
          <p:cNvPr id="1365528324" name="Text 20"/>
          <p:cNvSpPr/>
          <p:nvPr/>
        </p:nvSpPr>
        <p:spPr bwMode="auto">
          <a:xfrm>
            <a:off x="1138392" y="4181969"/>
            <a:ext cx="6564923" cy="2477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400" b="1">
                <a:solidFill>
                  <a:srgbClr val="C8A876"/>
                </a:solidFill>
                <a:latin typeface="思源宋体"/>
                <a:ea typeface="思源宋体"/>
                <a:cs typeface="思源宋体"/>
              </a:rPr>
              <a:t>流光溢彩,精彩纷呈</a:t>
            </a:r>
            <a:endParaRPr lang="en-US" sz="1600"/>
          </a:p>
        </p:txBody>
      </p:sp>
      <p:sp>
        <p:nvSpPr>
          <p:cNvPr id="1874832505" name="Text 21"/>
          <p:cNvSpPr/>
          <p:nvPr/>
        </p:nvSpPr>
        <p:spPr bwMode="auto">
          <a:xfrm>
            <a:off x="1138392" y="4500483"/>
            <a:ext cx="6547227" cy="460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100">
                <a:solidFill>
                  <a:srgbClr val="EAE3D9">
                    <a:alpha val="90000"/>
                  </a:srgbClr>
                </a:solidFill>
                <a:latin typeface="MiSans"/>
                <a:ea typeface="MiSans"/>
                <a:cs typeface="MiSans"/>
              </a:rPr>
              <a:t>"流"象征着流动的光影与美好的瞬间。通过灯光秀、舞台表演、互动体验等形式，打造流光溢彩的视觉盛宴，让每一位参与者都沉浸在温暖而美好的氛围中。</a:t>
            </a:r>
            <a:endParaRPr lang="en-US" sz="1600"/>
          </a:p>
        </p:txBody>
      </p:sp>
      <p:sp>
        <p:nvSpPr>
          <p:cNvPr id="1593050031" name="Shape 22"/>
          <p:cNvSpPr/>
          <p:nvPr/>
        </p:nvSpPr>
        <p:spPr bwMode="auto">
          <a:xfrm>
            <a:off x="642926" y="5102120"/>
            <a:ext cx="353904" cy="353904"/>
          </a:xfrm>
          <a:custGeom>
            <a:avLst/>
            <a:gdLst/>
            <a:ahLst/>
            <a:cxnLst/>
            <a:rect l="l" t="t" r="r" b="b"/>
            <a:pathLst>
              <a:path w="353904" h="353904" fill="norm" stroke="1" extrusionOk="0">
                <a:moveTo>
                  <a:pt x="70781" y="0"/>
                </a:moveTo>
                <a:lnTo>
                  <a:pt x="283123" y="0"/>
                </a:lnTo>
                <a:cubicBezTo>
                  <a:pt x="322188" y="0"/>
                  <a:pt x="353904" y="31716"/>
                  <a:pt x="353904" y="70781"/>
                </a:cubicBezTo>
                <a:lnTo>
                  <a:pt x="353904" y="283123"/>
                </a:lnTo>
                <a:cubicBezTo>
                  <a:pt x="353904" y="322188"/>
                  <a:pt x="322188" y="353904"/>
                  <a:pt x="283123" y="353904"/>
                </a:cubicBezTo>
                <a:lnTo>
                  <a:pt x="70781" y="353904"/>
                </a:lnTo>
                <a:cubicBezTo>
                  <a:pt x="31716" y="353904"/>
                  <a:pt x="0" y="322188"/>
                  <a:pt x="0" y="283123"/>
                </a:cubicBezTo>
                <a:lnTo>
                  <a:pt x="0" y="70781"/>
                </a:lnTo>
                <a:cubicBezTo>
                  <a:pt x="0" y="31716"/>
                  <a:pt x="31716" y="0"/>
                  <a:pt x="70781" y="0"/>
                </a:cubicBezTo>
                <a:close/>
              </a:path>
            </a:pathLst>
          </a:custGeom>
          <a:noFill/>
          <a:ln w="12699">
            <a:solidFill>
              <a:srgbClr val="C8A876"/>
            </a:solidFill>
            <a:prstDash val="solid"/>
          </a:ln>
        </p:spPr>
      </p:sp>
      <p:sp>
        <p:nvSpPr>
          <p:cNvPr id="2143086812" name="Text 23"/>
          <p:cNvSpPr/>
          <p:nvPr/>
        </p:nvSpPr>
        <p:spPr bwMode="auto">
          <a:xfrm>
            <a:off x="731402" y="5155205"/>
            <a:ext cx="265428" cy="2477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400" b="1">
                <a:solidFill>
                  <a:srgbClr val="C8A876"/>
                </a:solidFill>
                <a:latin typeface="思源宋体"/>
                <a:ea typeface="思源宋体"/>
                <a:cs typeface="思源宋体"/>
              </a:rPr>
              <a:t>金</a:t>
            </a:r>
            <a:endParaRPr lang="en-US" sz="1600"/>
          </a:p>
        </p:txBody>
      </p:sp>
      <p:sp>
        <p:nvSpPr>
          <p:cNvPr id="279665620" name="Text 24"/>
          <p:cNvSpPr/>
          <p:nvPr/>
        </p:nvSpPr>
        <p:spPr bwMode="auto">
          <a:xfrm>
            <a:off x="1138392" y="5102120"/>
            <a:ext cx="6564923" cy="2477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400" b="1">
                <a:solidFill>
                  <a:srgbClr val="C8A876"/>
                </a:solidFill>
                <a:latin typeface="思源宋体"/>
                <a:ea typeface="思源宋体"/>
                <a:cs typeface="思源宋体"/>
              </a:rPr>
              <a:t>金玉满堂,丰收喜悦</a:t>
            </a:r>
            <a:endParaRPr lang="en-US" sz="1600"/>
          </a:p>
        </p:txBody>
      </p:sp>
      <p:sp>
        <p:nvSpPr>
          <p:cNvPr id="667451211" name="Text 25"/>
          <p:cNvSpPr/>
          <p:nvPr/>
        </p:nvSpPr>
        <p:spPr bwMode="auto">
          <a:xfrm>
            <a:off x="1138392" y="5420634"/>
            <a:ext cx="6547227" cy="460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100">
                <a:solidFill>
                  <a:srgbClr val="EAE3D9">
                    <a:alpha val="90000"/>
                  </a:srgbClr>
                </a:solidFill>
                <a:latin typeface="MiSans"/>
                <a:ea typeface="MiSans"/>
                <a:cs typeface="MiSans"/>
              </a:rPr>
              <a:t>"金"寓意着丰收、富足与珍贵。在过去一年中取得的每一份成绩都值得被庆祝。通过表彰、奖励等环节，让员工共享企业发展的成果，增强成就感与归属感。</a:t>
            </a:r>
            <a:endParaRPr lang="en-US" sz="1600"/>
          </a:p>
        </p:txBody>
      </p:sp>
      <p:sp>
        <p:nvSpPr>
          <p:cNvPr id="345116894" name="Shape 26"/>
          <p:cNvSpPr/>
          <p:nvPr/>
        </p:nvSpPr>
        <p:spPr bwMode="auto">
          <a:xfrm>
            <a:off x="8123023" y="115713"/>
            <a:ext cx="3713045" cy="4075797"/>
          </a:xfrm>
          <a:custGeom>
            <a:avLst/>
            <a:gdLst/>
            <a:ahLst/>
            <a:cxnLst/>
            <a:rect l="l" t="t" r="r" b="b"/>
            <a:pathLst>
              <a:path w="3713045" h="4075797" fill="norm" stroke="1" extrusionOk="0">
                <a:moveTo>
                  <a:pt x="141578" y="0"/>
                </a:moveTo>
                <a:lnTo>
                  <a:pt x="3571467" y="0"/>
                </a:lnTo>
                <a:cubicBezTo>
                  <a:pt x="3649658" y="0"/>
                  <a:pt x="3713045" y="63387"/>
                  <a:pt x="3713045" y="141578"/>
                </a:cubicBezTo>
                <a:lnTo>
                  <a:pt x="3713045" y="3934218"/>
                </a:lnTo>
                <a:cubicBezTo>
                  <a:pt x="3713045" y="4012410"/>
                  <a:pt x="3649658" y="4075797"/>
                  <a:pt x="3571467" y="4075797"/>
                </a:cubicBezTo>
                <a:lnTo>
                  <a:pt x="141578" y="4075797"/>
                </a:lnTo>
                <a:cubicBezTo>
                  <a:pt x="63387" y="4075797"/>
                  <a:pt x="0" y="4012410"/>
                  <a:pt x="0" y="3934218"/>
                </a:cubicBezTo>
                <a:lnTo>
                  <a:pt x="0" y="141578"/>
                </a:lnTo>
                <a:cubicBezTo>
                  <a:pt x="0" y="63439"/>
                  <a:pt x="63439" y="0"/>
                  <a:pt x="141578" y="0"/>
                </a:cubicBezTo>
                <a:close/>
              </a:path>
            </a:pathLst>
          </a:custGeom>
          <a:solidFill>
            <a:srgbClr val="BFBFBF">
              <a:alpha val="15000"/>
            </a:srgbClr>
          </a:solidFill>
          <a:ln w="8467">
            <a:solidFill>
              <a:srgbClr val="C8A876">
                <a:alpha val="30192"/>
              </a:srgbClr>
            </a:solidFill>
            <a:prstDash val="solid"/>
          </a:ln>
        </p:spPr>
      </p:sp>
      <p:sp>
        <p:nvSpPr>
          <p:cNvPr id="767637561" name="Shape 27"/>
          <p:cNvSpPr/>
          <p:nvPr/>
        </p:nvSpPr>
        <p:spPr bwMode="auto">
          <a:xfrm>
            <a:off x="8338314" y="331006"/>
            <a:ext cx="424685" cy="424685"/>
          </a:xfrm>
          <a:custGeom>
            <a:avLst/>
            <a:gdLst/>
            <a:ahLst/>
            <a:cxnLst/>
            <a:rect l="l" t="t" r="r" b="b"/>
            <a:pathLst>
              <a:path w="424685" h="424685" fill="norm" stroke="1" extrusionOk="0">
                <a:moveTo>
                  <a:pt x="70782" y="0"/>
                </a:moveTo>
                <a:lnTo>
                  <a:pt x="353903" y="0"/>
                </a:lnTo>
                <a:cubicBezTo>
                  <a:pt x="392969" y="0"/>
                  <a:pt x="424685" y="31716"/>
                  <a:pt x="424685" y="70782"/>
                </a:cubicBezTo>
                <a:lnTo>
                  <a:pt x="424685" y="353903"/>
                </a:lnTo>
                <a:cubicBezTo>
                  <a:pt x="424685" y="392969"/>
                  <a:pt x="392969" y="424685"/>
                  <a:pt x="353903" y="424685"/>
                </a:cubicBezTo>
                <a:lnTo>
                  <a:pt x="70782" y="424685"/>
                </a:lnTo>
                <a:cubicBezTo>
                  <a:pt x="31716" y="424685"/>
                  <a:pt x="0" y="392969"/>
                  <a:pt x="0" y="353903"/>
                </a:cubicBezTo>
                <a:lnTo>
                  <a:pt x="0" y="70782"/>
                </a:lnTo>
                <a:cubicBezTo>
                  <a:pt x="0" y="31690"/>
                  <a:pt x="31690" y="0"/>
                  <a:pt x="70782" y="0"/>
                </a:cubicBezTo>
                <a:close/>
              </a:path>
            </a:pathLst>
          </a:custGeom>
          <a:solidFill>
            <a:srgbClr val="C8A876"/>
          </a:solidFill>
          <a:ln/>
        </p:spPr>
      </p:sp>
      <p:sp>
        <p:nvSpPr>
          <p:cNvPr id="1734693194" name="Shape 28"/>
          <p:cNvSpPr/>
          <p:nvPr/>
        </p:nvSpPr>
        <p:spPr bwMode="auto">
          <a:xfrm>
            <a:off x="8444485" y="437177"/>
            <a:ext cx="212343" cy="212343"/>
          </a:xfrm>
          <a:custGeom>
            <a:avLst/>
            <a:gdLst/>
            <a:ahLst/>
            <a:cxnLst/>
            <a:rect l="l" t="t" r="r" b="b"/>
            <a:pathLst>
              <a:path w="212343" h="212343" fill="norm" stroke="1" extrusionOk="0">
                <a:moveTo>
                  <a:pt x="106171" y="212343"/>
                </a:moveTo>
                <a:cubicBezTo>
                  <a:pt x="164769" y="212343"/>
                  <a:pt x="212343" y="164769"/>
                  <a:pt x="212343" y="106171"/>
                </a:cubicBezTo>
                <a:cubicBezTo>
                  <a:pt x="212343" y="47574"/>
                  <a:pt x="164769" y="0"/>
                  <a:pt x="106171" y="0"/>
                </a:cubicBezTo>
                <a:cubicBezTo>
                  <a:pt x="47574" y="0"/>
                  <a:pt x="0" y="47574"/>
                  <a:pt x="0" y="106171"/>
                </a:cubicBezTo>
                <a:cubicBezTo>
                  <a:pt x="0" y="164769"/>
                  <a:pt x="47574" y="212343"/>
                  <a:pt x="106171" y="212343"/>
                </a:cubicBezTo>
                <a:close/>
                <a:moveTo>
                  <a:pt x="127198" y="134829"/>
                </a:moveTo>
                <a:lnTo>
                  <a:pt x="67352" y="157847"/>
                </a:lnTo>
                <a:cubicBezTo>
                  <a:pt x="59307" y="160957"/>
                  <a:pt x="51385" y="153036"/>
                  <a:pt x="54496" y="144990"/>
                </a:cubicBezTo>
                <a:lnTo>
                  <a:pt x="77513" y="85144"/>
                </a:lnTo>
                <a:cubicBezTo>
                  <a:pt x="78882" y="81619"/>
                  <a:pt x="81619" y="78882"/>
                  <a:pt x="85144" y="77513"/>
                </a:cubicBezTo>
                <a:lnTo>
                  <a:pt x="144990" y="54496"/>
                </a:lnTo>
                <a:cubicBezTo>
                  <a:pt x="153036" y="51385"/>
                  <a:pt x="160957" y="59307"/>
                  <a:pt x="157847" y="67352"/>
                </a:cubicBezTo>
                <a:lnTo>
                  <a:pt x="134829" y="127198"/>
                </a:lnTo>
                <a:cubicBezTo>
                  <a:pt x="133502" y="130723"/>
                  <a:pt x="130723" y="133461"/>
                  <a:pt x="127198" y="134829"/>
                </a:cubicBezTo>
                <a:close/>
                <a:moveTo>
                  <a:pt x="119443" y="106171"/>
                </a:moveTo>
                <a:cubicBezTo>
                  <a:pt x="119443" y="98847"/>
                  <a:pt x="113496" y="92900"/>
                  <a:pt x="106171" y="92900"/>
                </a:cubicBezTo>
                <a:cubicBezTo>
                  <a:pt x="98847" y="92900"/>
                  <a:pt x="92900" y="98847"/>
                  <a:pt x="92900" y="106171"/>
                </a:cubicBezTo>
                <a:cubicBezTo>
                  <a:pt x="92900" y="113496"/>
                  <a:pt x="98847" y="119443"/>
                  <a:pt x="106171" y="119443"/>
                </a:cubicBezTo>
                <a:cubicBezTo>
                  <a:pt x="113496" y="119443"/>
                  <a:pt x="119443" y="113496"/>
                  <a:pt x="119443" y="106171"/>
                </a:cubicBezTo>
                <a:close/>
              </a:path>
            </a:pathLst>
          </a:custGeom>
          <a:solidFill>
            <a:srgbClr val="1A1A1A"/>
          </a:solidFill>
          <a:ln/>
        </p:spPr>
      </p:sp>
      <p:sp>
        <p:nvSpPr>
          <p:cNvPr id="1979040068" name="Text 29"/>
          <p:cNvSpPr/>
          <p:nvPr/>
        </p:nvSpPr>
        <p:spPr bwMode="auto">
          <a:xfrm>
            <a:off x="8869170" y="401787"/>
            <a:ext cx="1380226" cy="28312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  <a:defRPr/>
            </a:pPr>
            <a:r>
              <a:rPr lang="en-US" sz="1650" b="1">
                <a:solidFill>
                  <a:srgbClr val="EAE3D9"/>
                </a:solidFill>
                <a:latin typeface="思源宋体"/>
                <a:ea typeface="思源宋体"/>
                <a:cs typeface="思源宋体"/>
              </a:rPr>
              <a:t>核心价值主张</a:t>
            </a:r>
            <a:endParaRPr lang="en-US" sz="1600"/>
          </a:p>
        </p:txBody>
      </p:sp>
      <p:sp>
        <p:nvSpPr>
          <p:cNvPr id="18212977" name="Shape 30"/>
          <p:cNvSpPr/>
          <p:nvPr/>
        </p:nvSpPr>
        <p:spPr bwMode="auto">
          <a:xfrm>
            <a:off x="8356009" y="961398"/>
            <a:ext cx="35390" cy="884761"/>
          </a:xfrm>
          <a:custGeom>
            <a:avLst/>
            <a:gdLst/>
            <a:ahLst/>
            <a:cxnLst/>
            <a:rect l="l" t="t" r="r" b="b"/>
            <a:pathLst>
              <a:path w="35390" h="884761" fill="norm" stroke="1" extrusionOk="0">
                <a:moveTo>
                  <a:pt x="0" y="0"/>
                </a:moveTo>
                <a:lnTo>
                  <a:pt x="35390" y="0"/>
                </a:lnTo>
                <a:lnTo>
                  <a:pt x="35390" y="884761"/>
                </a:lnTo>
                <a:lnTo>
                  <a:pt x="0" y="884761"/>
                </a:lnTo>
                <a:lnTo>
                  <a:pt x="0" y="0"/>
                </a:lnTo>
                <a:close/>
              </a:path>
            </a:pathLst>
          </a:custGeom>
          <a:solidFill>
            <a:srgbClr val="A42A28"/>
          </a:solidFill>
          <a:ln/>
        </p:spPr>
      </p:sp>
      <p:sp>
        <p:nvSpPr>
          <p:cNvPr id="845261600" name="Text 31"/>
          <p:cNvSpPr/>
          <p:nvPr/>
        </p:nvSpPr>
        <p:spPr bwMode="auto">
          <a:xfrm>
            <a:off x="8515266" y="1032179"/>
            <a:ext cx="3185138" cy="2477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250" b="1">
                <a:solidFill>
                  <a:srgbClr val="C8A876"/>
                </a:solidFill>
                <a:latin typeface="思源宋体"/>
                <a:ea typeface="思源宋体"/>
                <a:cs typeface="思源宋体"/>
              </a:rPr>
              <a:t>节俭不减喜庆</a:t>
            </a:r>
            <a:endParaRPr lang="en-US" sz="1600"/>
          </a:p>
        </p:txBody>
      </p:sp>
      <p:sp>
        <p:nvSpPr>
          <p:cNvPr id="1469887772" name="Text 32"/>
          <p:cNvSpPr/>
          <p:nvPr/>
        </p:nvSpPr>
        <p:spPr bwMode="auto">
          <a:xfrm>
            <a:off x="8515266" y="1315302"/>
            <a:ext cx="3176290" cy="460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100">
                <a:solidFill>
                  <a:srgbClr val="EAE3D9">
                    <a:alpha val="80000"/>
                  </a:srgbClr>
                </a:solidFill>
                <a:latin typeface="MiSans"/>
                <a:ea typeface="MiSans"/>
                <a:cs typeface="MiSans"/>
              </a:rPr>
              <a:t>倡导"经济适用"的办节理念，通过精心设计与创意布置，在控制预算的前提下打造高品质活动。</a:t>
            </a:r>
            <a:endParaRPr lang="en-US" sz="1600"/>
          </a:p>
        </p:txBody>
      </p:sp>
      <p:sp>
        <p:nvSpPr>
          <p:cNvPr id="1674512875" name="Shape 33"/>
          <p:cNvSpPr/>
          <p:nvPr/>
        </p:nvSpPr>
        <p:spPr bwMode="auto">
          <a:xfrm>
            <a:off x="8356009" y="2009930"/>
            <a:ext cx="35390" cy="884761"/>
          </a:xfrm>
          <a:custGeom>
            <a:avLst/>
            <a:gdLst/>
            <a:ahLst/>
            <a:cxnLst/>
            <a:rect l="l" t="t" r="r" b="b"/>
            <a:pathLst>
              <a:path w="35390" h="884761" fill="norm" stroke="1" extrusionOk="0">
                <a:moveTo>
                  <a:pt x="0" y="0"/>
                </a:moveTo>
                <a:lnTo>
                  <a:pt x="35390" y="0"/>
                </a:lnTo>
                <a:lnTo>
                  <a:pt x="35390" y="884761"/>
                </a:lnTo>
                <a:lnTo>
                  <a:pt x="0" y="884761"/>
                </a:lnTo>
                <a:lnTo>
                  <a:pt x="0" y="0"/>
                </a:lnTo>
                <a:close/>
              </a:path>
            </a:pathLst>
          </a:custGeom>
          <a:solidFill>
            <a:srgbClr val="C8A876"/>
          </a:solidFill>
          <a:ln/>
        </p:spPr>
      </p:sp>
      <p:sp>
        <p:nvSpPr>
          <p:cNvPr id="542975565" name="Text 34"/>
          <p:cNvSpPr/>
          <p:nvPr/>
        </p:nvSpPr>
        <p:spPr bwMode="auto">
          <a:xfrm>
            <a:off x="8515266" y="2080711"/>
            <a:ext cx="3185138" cy="2477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250" b="1">
                <a:solidFill>
                  <a:srgbClr val="C8A876"/>
                </a:solidFill>
                <a:latin typeface="思源宋体"/>
                <a:ea typeface="思源宋体"/>
                <a:cs typeface="思源宋体"/>
              </a:rPr>
              <a:t>传统融合创新</a:t>
            </a:r>
            <a:endParaRPr lang="en-US" sz="1600"/>
          </a:p>
        </p:txBody>
      </p:sp>
      <p:sp>
        <p:nvSpPr>
          <p:cNvPr id="1096735702" name="Text 35"/>
          <p:cNvSpPr/>
          <p:nvPr/>
        </p:nvSpPr>
        <p:spPr bwMode="auto">
          <a:xfrm>
            <a:off x="8515266" y="2363834"/>
            <a:ext cx="3176290" cy="460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100">
                <a:solidFill>
                  <a:srgbClr val="EAE3D9">
                    <a:alpha val="80000"/>
                  </a:srgbClr>
                </a:solidFill>
                <a:latin typeface="MiSans"/>
                <a:ea typeface="MiSans"/>
                <a:cs typeface="MiSans"/>
              </a:rPr>
              <a:t>在传承优秀传统文化的基础上，融入现代科技与设计理念，让传统文化焕发新生。</a:t>
            </a:r>
            <a:endParaRPr lang="en-US" sz="1600"/>
          </a:p>
        </p:txBody>
      </p:sp>
      <p:sp>
        <p:nvSpPr>
          <p:cNvPr id="426763397" name="Shape 36"/>
          <p:cNvSpPr/>
          <p:nvPr/>
        </p:nvSpPr>
        <p:spPr bwMode="auto">
          <a:xfrm>
            <a:off x="8356009" y="3058464"/>
            <a:ext cx="35390" cy="884761"/>
          </a:xfrm>
          <a:custGeom>
            <a:avLst/>
            <a:gdLst/>
            <a:ahLst/>
            <a:cxnLst/>
            <a:rect l="l" t="t" r="r" b="b"/>
            <a:pathLst>
              <a:path w="35390" h="884761" fill="norm" stroke="1" extrusionOk="0">
                <a:moveTo>
                  <a:pt x="0" y="0"/>
                </a:moveTo>
                <a:lnTo>
                  <a:pt x="35390" y="0"/>
                </a:lnTo>
                <a:lnTo>
                  <a:pt x="35390" y="884761"/>
                </a:lnTo>
                <a:lnTo>
                  <a:pt x="0" y="884761"/>
                </a:lnTo>
                <a:lnTo>
                  <a:pt x="0" y="0"/>
                </a:lnTo>
                <a:close/>
              </a:path>
            </a:pathLst>
          </a:custGeom>
          <a:solidFill>
            <a:srgbClr val="A42A28"/>
          </a:solidFill>
          <a:ln/>
        </p:spPr>
      </p:sp>
      <p:sp>
        <p:nvSpPr>
          <p:cNvPr id="2085327091" name="Text 37"/>
          <p:cNvSpPr/>
          <p:nvPr/>
        </p:nvSpPr>
        <p:spPr bwMode="auto">
          <a:xfrm>
            <a:off x="8515266" y="3129245"/>
            <a:ext cx="3185138" cy="2477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250" b="1">
                <a:solidFill>
                  <a:srgbClr val="C8A876"/>
                </a:solidFill>
                <a:latin typeface="思源宋体"/>
                <a:ea typeface="思源宋体"/>
                <a:cs typeface="思源宋体"/>
              </a:rPr>
              <a:t>参与感与仪式感平衡</a:t>
            </a:r>
            <a:endParaRPr lang="en-US" sz="1600"/>
          </a:p>
        </p:txBody>
      </p:sp>
      <p:sp>
        <p:nvSpPr>
          <p:cNvPr id="384951592" name="Text 38"/>
          <p:cNvSpPr/>
          <p:nvPr/>
        </p:nvSpPr>
        <p:spPr bwMode="auto">
          <a:xfrm>
            <a:off x="8515266" y="3412368"/>
            <a:ext cx="3176290" cy="4600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100">
                <a:solidFill>
                  <a:srgbClr val="EAE3D9">
                    <a:alpha val="80000"/>
                  </a:srgbClr>
                </a:solidFill>
                <a:latin typeface="MiSans"/>
                <a:ea typeface="MiSans"/>
                <a:cs typeface="MiSans"/>
              </a:rPr>
              <a:t>既有全员参与的互动环节，也有庄重仪式感的表彰时刻，确保活动层次丰富。</a:t>
            </a:r>
            <a:endParaRPr lang="en-US" sz="1600"/>
          </a:p>
        </p:txBody>
      </p:sp>
      <p:sp>
        <p:nvSpPr>
          <p:cNvPr id="1086856878" name="Shape 39"/>
          <p:cNvSpPr/>
          <p:nvPr/>
        </p:nvSpPr>
        <p:spPr bwMode="auto">
          <a:xfrm>
            <a:off x="8123023" y="4370213"/>
            <a:ext cx="3713045" cy="2412447"/>
          </a:xfrm>
          <a:custGeom>
            <a:avLst/>
            <a:gdLst/>
            <a:ahLst/>
            <a:cxnLst/>
            <a:rect l="l" t="t" r="r" b="b"/>
            <a:pathLst>
              <a:path w="3713045" h="2412447" fill="norm" stroke="1" extrusionOk="0">
                <a:moveTo>
                  <a:pt x="141562" y="0"/>
                </a:moveTo>
                <a:lnTo>
                  <a:pt x="3571483" y="0"/>
                </a:lnTo>
                <a:cubicBezTo>
                  <a:pt x="3649665" y="0"/>
                  <a:pt x="3713045" y="63380"/>
                  <a:pt x="3713045" y="141562"/>
                </a:cubicBezTo>
                <a:lnTo>
                  <a:pt x="3713045" y="2270885"/>
                </a:lnTo>
                <a:cubicBezTo>
                  <a:pt x="3713045" y="2349015"/>
                  <a:pt x="3649613" y="2412447"/>
                  <a:pt x="3571483" y="2412447"/>
                </a:cubicBezTo>
                <a:lnTo>
                  <a:pt x="141562" y="2412447"/>
                </a:lnTo>
                <a:cubicBezTo>
                  <a:pt x="63380" y="2412447"/>
                  <a:pt x="0" y="2349067"/>
                  <a:pt x="0" y="2270885"/>
                </a:cubicBezTo>
                <a:lnTo>
                  <a:pt x="0" y="141562"/>
                </a:lnTo>
                <a:cubicBezTo>
                  <a:pt x="0" y="63432"/>
                  <a:pt x="63432" y="0"/>
                  <a:pt x="141562" y="0"/>
                </a:cubicBezTo>
                <a:close/>
              </a:path>
            </a:pathLst>
          </a:custGeom>
          <a:solidFill>
            <a:srgbClr val="4A676B">
              <a:alpha val="40000"/>
            </a:srgbClr>
          </a:solidFill>
          <a:ln w="8467">
            <a:solidFill>
              <a:srgbClr val="C8A876">
                <a:alpha val="30192"/>
              </a:srgbClr>
            </a:solidFill>
            <a:prstDash val="solid"/>
          </a:ln>
        </p:spPr>
      </p:sp>
      <p:sp>
        <p:nvSpPr>
          <p:cNvPr id="2106216903" name="Shape 40"/>
          <p:cNvSpPr/>
          <p:nvPr/>
        </p:nvSpPr>
        <p:spPr bwMode="auto">
          <a:xfrm>
            <a:off x="8338314" y="4585505"/>
            <a:ext cx="353904" cy="353904"/>
          </a:xfrm>
          <a:custGeom>
            <a:avLst/>
            <a:gdLst/>
            <a:ahLst/>
            <a:cxnLst/>
            <a:rect l="l" t="t" r="r" b="b"/>
            <a:pathLst>
              <a:path w="353904" h="353904" fill="norm" stroke="1" extrusionOk="0">
                <a:moveTo>
                  <a:pt x="70781" y="0"/>
                </a:moveTo>
                <a:lnTo>
                  <a:pt x="283123" y="0"/>
                </a:lnTo>
                <a:cubicBezTo>
                  <a:pt x="322188" y="0"/>
                  <a:pt x="353904" y="31716"/>
                  <a:pt x="353904" y="70781"/>
                </a:cubicBezTo>
                <a:lnTo>
                  <a:pt x="353904" y="283123"/>
                </a:lnTo>
                <a:cubicBezTo>
                  <a:pt x="353904" y="322188"/>
                  <a:pt x="322188" y="353904"/>
                  <a:pt x="283123" y="353904"/>
                </a:cubicBezTo>
                <a:lnTo>
                  <a:pt x="70781" y="353904"/>
                </a:lnTo>
                <a:cubicBezTo>
                  <a:pt x="31716" y="353904"/>
                  <a:pt x="0" y="322188"/>
                  <a:pt x="0" y="283123"/>
                </a:cubicBezTo>
                <a:lnTo>
                  <a:pt x="0" y="70781"/>
                </a:lnTo>
                <a:cubicBezTo>
                  <a:pt x="0" y="31716"/>
                  <a:pt x="31716" y="0"/>
                  <a:pt x="70781" y="0"/>
                </a:cubicBezTo>
                <a:close/>
              </a:path>
            </a:pathLst>
          </a:custGeom>
          <a:solidFill>
            <a:srgbClr val="A42A28"/>
          </a:solidFill>
          <a:ln/>
        </p:spPr>
      </p:sp>
      <p:sp>
        <p:nvSpPr>
          <p:cNvPr id="1621561128" name="Shape 41"/>
          <p:cNvSpPr/>
          <p:nvPr/>
        </p:nvSpPr>
        <p:spPr bwMode="auto">
          <a:xfrm>
            <a:off x="8426790" y="4673980"/>
            <a:ext cx="176952" cy="176952"/>
          </a:xfrm>
          <a:custGeom>
            <a:avLst/>
            <a:gdLst/>
            <a:ahLst/>
            <a:cxnLst/>
            <a:rect l="l" t="t" r="r" b="b"/>
            <a:pathLst>
              <a:path w="176952" h="176952" fill="norm" stroke="1" extrusionOk="0">
                <a:moveTo>
                  <a:pt x="40333" y="11682"/>
                </a:moveTo>
                <a:cubicBezTo>
                  <a:pt x="41888" y="9573"/>
                  <a:pt x="44376" y="8295"/>
                  <a:pt x="47003" y="8295"/>
                </a:cubicBezTo>
                <a:lnTo>
                  <a:pt x="129949" y="8295"/>
                </a:lnTo>
                <a:cubicBezTo>
                  <a:pt x="132576" y="8295"/>
                  <a:pt x="135064" y="9539"/>
                  <a:pt x="136619" y="11682"/>
                </a:cubicBezTo>
                <a:lnTo>
                  <a:pt x="175328" y="64214"/>
                </a:lnTo>
                <a:cubicBezTo>
                  <a:pt x="177678" y="67394"/>
                  <a:pt x="177436" y="71783"/>
                  <a:pt x="174809" y="74721"/>
                </a:cubicBezTo>
                <a:lnTo>
                  <a:pt x="94628" y="163197"/>
                </a:lnTo>
                <a:cubicBezTo>
                  <a:pt x="93073" y="164925"/>
                  <a:pt x="90826" y="165927"/>
                  <a:pt x="88476" y="165927"/>
                </a:cubicBezTo>
                <a:cubicBezTo>
                  <a:pt x="86126" y="165927"/>
                  <a:pt x="83914" y="164925"/>
                  <a:pt x="82324" y="163197"/>
                </a:cubicBezTo>
                <a:lnTo>
                  <a:pt x="2143" y="74721"/>
                </a:lnTo>
                <a:cubicBezTo>
                  <a:pt x="-518" y="71783"/>
                  <a:pt x="-726" y="67394"/>
                  <a:pt x="1624" y="64214"/>
                </a:cubicBezTo>
                <a:lnTo>
                  <a:pt x="40333" y="11682"/>
                </a:lnTo>
                <a:close/>
                <a:moveTo>
                  <a:pt x="53639" y="25437"/>
                </a:moveTo>
                <a:cubicBezTo>
                  <a:pt x="52498" y="26301"/>
                  <a:pt x="52187" y="27856"/>
                  <a:pt x="52913" y="29066"/>
                </a:cubicBezTo>
                <a:lnTo>
                  <a:pt x="72751" y="62141"/>
                </a:lnTo>
                <a:lnTo>
                  <a:pt x="21877" y="66357"/>
                </a:lnTo>
                <a:cubicBezTo>
                  <a:pt x="20460" y="66461"/>
                  <a:pt x="19354" y="67670"/>
                  <a:pt x="19354" y="69122"/>
                </a:cubicBezTo>
                <a:cubicBezTo>
                  <a:pt x="19354" y="70573"/>
                  <a:pt x="20460" y="71749"/>
                  <a:pt x="21877" y="71887"/>
                </a:cubicBezTo>
                <a:lnTo>
                  <a:pt x="88234" y="77417"/>
                </a:lnTo>
                <a:cubicBezTo>
                  <a:pt x="88372" y="77417"/>
                  <a:pt x="88545" y="77417"/>
                  <a:pt x="88683" y="77417"/>
                </a:cubicBezTo>
                <a:lnTo>
                  <a:pt x="155040" y="71887"/>
                </a:lnTo>
                <a:cubicBezTo>
                  <a:pt x="156457" y="71783"/>
                  <a:pt x="157563" y="70573"/>
                  <a:pt x="157563" y="69122"/>
                </a:cubicBezTo>
                <a:cubicBezTo>
                  <a:pt x="157563" y="67670"/>
                  <a:pt x="156457" y="66495"/>
                  <a:pt x="155040" y="66357"/>
                </a:cubicBezTo>
                <a:lnTo>
                  <a:pt x="104167" y="62106"/>
                </a:lnTo>
                <a:lnTo>
                  <a:pt x="124005" y="29066"/>
                </a:lnTo>
                <a:cubicBezTo>
                  <a:pt x="124730" y="27856"/>
                  <a:pt x="124419" y="26266"/>
                  <a:pt x="123279" y="25437"/>
                </a:cubicBezTo>
                <a:cubicBezTo>
                  <a:pt x="122138" y="24607"/>
                  <a:pt x="120549" y="24746"/>
                  <a:pt x="119581" y="25782"/>
                </a:cubicBezTo>
                <a:lnTo>
                  <a:pt x="88476" y="59514"/>
                </a:lnTo>
                <a:lnTo>
                  <a:pt x="57337" y="25782"/>
                </a:lnTo>
                <a:cubicBezTo>
                  <a:pt x="56369" y="24746"/>
                  <a:pt x="54779" y="24607"/>
                  <a:pt x="53639" y="25437"/>
                </a:cubicBezTo>
                <a:close/>
              </a:path>
            </a:pathLst>
          </a:custGeom>
          <a:solidFill>
            <a:srgbClr val="EAE3D9"/>
          </a:solidFill>
          <a:ln/>
        </p:spPr>
      </p:sp>
      <p:sp>
        <p:nvSpPr>
          <p:cNvPr id="1295773912" name="Text 42"/>
          <p:cNvSpPr/>
          <p:nvPr/>
        </p:nvSpPr>
        <p:spPr bwMode="auto">
          <a:xfrm>
            <a:off x="8798389" y="4638591"/>
            <a:ext cx="1150189" cy="2477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400" b="1">
                <a:solidFill>
                  <a:srgbClr val="EAE3D9"/>
                </a:solidFill>
                <a:latin typeface="思源宋体"/>
                <a:ea typeface="思源宋体"/>
                <a:cs typeface="思源宋体"/>
              </a:rPr>
              <a:t>活动核心亮点</a:t>
            </a:r>
            <a:endParaRPr lang="en-US" sz="1600"/>
          </a:p>
        </p:txBody>
      </p:sp>
      <p:sp>
        <p:nvSpPr>
          <p:cNvPr id="806723855" name="Shape 43"/>
          <p:cNvSpPr/>
          <p:nvPr/>
        </p:nvSpPr>
        <p:spPr bwMode="auto">
          <a:xfrm>
            <a:off x="8338314" y="5151752"/>
            <a:ext cx="70781" cy="70781"/>
          </a:xfrm>
          <a:custGeom>
            <a:avLst/>
            <a:gdLst/>
            <a:ahLst/>
            <a:cxnLst/>
            <a:rect l="l" t="t" r="r" b="b"/>
            <a:pathLst>
              <a:path w="70781" h="70781" fill="norm" stroke="1" extrusionOk="0">
                <a:moveTo>
                  <a:pt x="35390" y="0"/>
                </a:moveTo>
                <a:lnTo>
                  <a:pt x="35390" y="0"/>
                </a:lnTo>
                <a:cubicBezTo>
                  <a:pt x="54923" y="0"/>
                  <a:pt x="70781" y="15858"/>
                  <a:pt x="70781" y="35390"/>
                </a:cubicBezTo>
                <a:lnTo>
                  <a:pt x="70781" y="35390"/>
                </a:lnTo>
                <a:cubicBezTo>
                  <a:pt x="70781" y="54923"/>
                  <a:pt x="54923" y="70781"/>
                  <a:pt x="35390" y="70781"/>
                </a:cubicBezTo>
                <a:lnTo>
                  <a:pt x="35390" y="70781"/>
                </a:lnTo>
                <a:cubicBezTo>
                  <a:pt x="15858" y="70781"/>
                  <a:pt x="0" y="54923"/>
                  <a:pt x="0" y="35390"/>
                </a:cubicBezTo>
                <a:lnTo>
                  <a:pt x="0" y="35390"/>
                </a:lnTo>
                <a:cubicBezTo>
                  <a:pt x="0" y="15858"/>
                  <a:pt x="15858" y="0"/>
                  <a:pt x="35390" y="0"/>
                </a:cubicBezTo>
                <a:close/>
              </a:path>
            </a:pathLst>
          </a:custGeom>
          <a:solidFill>
            <a:srgbClr val="C8A876"/>
          </a:solidFill>
          <a:ln/>
        </p:spPr>
      </p:sp>
      <p:sp>
        <p:nvSpPr>
          <p:cNvPr id="2086061038" name="Text 44"/>
          <p:cNvSpPr/>
          <p:nvPr/>
        </p:nvSpPr>
        <p:spPr bwMode="auto">
          <a:xfrm>
            <a:off x="8515266" y="5080971"/>
            <a:ext cx="1061713" cy="2123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100">
                <a:solidFill>
                  <a:srgbClr val="EAE3D9">
                    <a:alpha val="90000"/>
                  </a:srgbClr>
                </a:solidFill>
                <a:latin typeface="MiSans"/>
                <a:ea typeface="MiSans"/>
                <a:cs typeface="MiSans"/>
              </a:rPr>
              <a:t>沉浸式国潮体验</a:t>
            </a:r>
            <a:endParaRPr lang="en-US" sz="1600"/>
          </a:p>
        </p:txBody>
      </p:sp>
      <p:sp>
        <p:nvSpPr>
          <p:cNvPr id="571231131" name="Shape 45"/>
          <p:cNvSpPr/>
          <p:nvPr/>
        </p:nvSpPr>
        <p:spPr bwMode="auto">
          <a:xfrm>
            <a:off x="8338314" y="5470266"/>
            <a:ext cx="70781" cy="70781"/>
          </a:xfrm>
          <a:custGeom>
            <a:avLst/>
            <a:gdLst/>
            <a:ahLst/>
            <a:cxnLst/>
            <a:rect l="l" t="t" r="r" b="b"/>
            <a:pathLst>
              <a:path w="70781" h="70781" fill="norm" stroke="1" extrusionOk="0">
                <a:moveTo>
                  <a:pt x="35390" y="0"/>
                </a:moveTo>
                <a:lnTo>
                  <a:pt x="35390" y="0"/>
                </a:lnTo>
                <a:cubicBezTo>
                  <a:pt x="54923" y="0"/>
                  <a:pt x="70781" y="15858"/>
                  <a:pt x="70781" y="35390"/>
                </a:cubicBezTo>
                <a:lnTo>
                  <a:pt x="70781" y="35390"/>
                </a:lnTo>
                <a:cubicBezTo>
                  <a:pt x="70781" y="54923"/>
                  <a:pt x="54923" y="70781"/>
                  <a:pt x="35390" y="70781"/>
                </a:cubicBezTo>
                <a:lnTo>
                  <a:pt x="35390" y="70781"/>
                </a:lnTo>
                <a:cubicBezTo>
                  <a:pt x="15858" y="70781"/>
                  <a:pt x="0" y="54923"/>
                  <a:pt x="0" y="35390"/>
                </a:cubicBezTo>
                <a:lnTo>
                  <a:pt x="0" y="35390"/>
                </a:lnTo>
                <a:cubicBezTo>
                  <a:pt x="0" y="15858"/>
                  <a:pt x="15858" y="0"/>
                  <a:pt x="35390" y="0"/>
                </a:cubicBezTo>
                <a:close/>
              </a:path>
            </a:pathLst>
          </a:custGeom>
          <a:solidFill>
            <a:srgbClr val="C8A876"/>
          </a:solidFill>
          <a:ln/>
        </p:spPr>
      </p:sp>
      <p:sp>
        <p:nvSpPr>
          <p:cNvPr id="253545479" name="Text 46"/>
          <p:cNvSpPr/>
          <p:nvPr/>
        </p:nvSpPr>
        <p:spPr bwMode="auto">
          <a:xfrm>
            <a:off x="8515266" y="5399485"/>
            <a:ext cx="1203274" cy="2123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100">
                <a:solidFill>
                  <a:srgbClr val="EAE3D9">
                    <a:alpha val="90000"/>
                  </a:srgbClr>
                </a:solidFill>
                <a:latin typeface="MiSans"/>
                <a:ea typeface="MiSans"/>
                <a:cs typeface="MiSans"/>
              </a:rPr>
              <a:t>非遗技艺活态展示</a:t>
            </a:r>
            <a:endParaRPr lang="en-US" sz="1600"/>
          </a:p>
        </p:txBody>
      </p:sp>
      <p:sp>
        <p:nvSpPr>
          <p:cNvPr id="1429398173" name="Shape 47"/>
          <p:cNvSpPr/>
          <p:nvPr/>
        </p:nvSpPr>
        <p:spPr bwMode="auto">
          <a:xfrm>
            <a:off x="8338314" y="5788779"/>
            <a:ext cx="70781" cy="70781"/>
          </a:xfrm>
          <a:custGeom>
            <a:avLst/>
            <a:gdLst/>
            <a:ahLst/>
            <a:cxnLst/>
            <a:rect l="l" t="t" r="r" b="b"/>
            <a:pathLst>
              <a:path w="70781" h="70781" fill="norm" stroke="1" extrusionOk="0">
                <a:moveTo>
                  <a:pt x="35390" y="0"/>
                </a:moveTo>
                <a:lnTo>
                  <a:pt x="35390" y="0"/>
                </a:lnTo>
                <a:cubicBezTo>
                  <a:pt x="54923" y="0"/>
                  <a:pt x="70781" y="15858"/>
                  <a:pt x="70781" y="35390"/>
                </a:cubicBezTo>
                <a:lnTo>
                  <a:pt x="70781" y="35390"/>
                </a:lnTo>
                <a:cubicBezTo>
                  <a:pt x="70781" y="54923"/>
                  <a:pt x="54923" y="70781"/>
                  <a:pt x="35390" y="70781"/>
                </a:cubicBezTo>
                <a:lnTo>
                  <a:pt x="35390" y="70781"/>
                </a:lnTo>
                <a:cubicBezTo>
                  <a:pt x="15858" y="70781"/>
                  <a:pt x="0" y="54923"/>
                  <a:pt x="0" y="35390"/>
                </a:cubicBezTo>
                <a:lnTo>
                  <a:pt x="0" y="35390"/>
                </a:lnTo>
                <a:cubicBezTo>
                  <a:pt x="0" y="15858"/>
                  <a:pt x="15858" y="0"/>
                  <a:pt x="35390" y="0"/>
                </a:cubicBezTo>
                <a:close/>
              </a:path>
            </a:pathLst>
          </a:custGeom>
          <a:solidFill>
            <a:srgbClr val="C8A876"/>
          </a:solidFill>
          <a:ln/>
        </p:spPr>
      </p:sp>
      <p:sp>
        <p:nvSpPr>
          <p:cNvPr id="1528780052" name="Text 48"/>
          <p:cNvSpPr/>
          <p:nvPr/>
        </p:nvSpPr>
        <p:spPr bwMode="auto">
          <a:xfrm>
            <a:off x="8515266" y="5717999"/>
            <a:ext cx="1203274" cy="2123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100">
                <a:solidFill>
                  <a:srgbClr val="EAE3D9">
                    <a:alpha val="90000"/>
                  </a:srgbClr>
                </a:solidFill>
                <a:latin typeface="MiSans"/>
                <a:ea typeface="MiSans"/>
                <a:cs typeface="MiSans"/>
              </a:rPr>
              <a:t>全员参与互动游戏</a:t>
            </a:r>
            <a:endParaRPr lang="en-US" sz="1600"/>
          </a:p>
        </p:txBody>
      </p:sp>
      <p:sp>
        <p:nvSpPr>
          <p:cNvPr id="1541155806" name="Shape 49"/>
          <p:cNvSpPr/>
          <p:nvPr/>
        </p:nvSpPr>
        <p:spPr bwMode="auto">
          <a:xfrm>
            <a:off x="8338314" y="6107293"/>
            <a:ext cx="70781" cy="70781"/>
          </a:xfrm>
          <a:custGeom>
            <a:avLst/>
            <a:gdLst/>
            <a:ahLst/>
            <a:cxnLst/>
            <a:rect l="l" t="t" r="r" b="b"/>
            <a:pathLst>
              <a:path w="70781" h="70781" fill="norm" stroke="1" extrusionOk="0">
                <a:moveTo>
                  <a:pt x="35390" y="0"/>
                </a:moveTo>
                <a:lnTo>
                  <a:pt x="35390" y="0"/>
                </a:lnTo>
                <a:cubicBezTo>
                  <a:pt x="54923" y="0"/>
                  <a:pt x="70781" y="15858"/>
                  <a:pt x="70781" y="35390"/>
                </a:cubicBezTo>
                <a:lnTo>
                  <a:pt x="70781" y="35390"/>
                </a:lnTo>
                <a:cubicBezTo>
                  <a:pt x="70781" y="54923"/>
                  <a:pt x="54923" y="70781"/>
                  <a:pt x="35390" y="70781"/>
                </a:cubicBezTo>
                <a:lnTo>
                  <a:pt x="35390" y="70781"/>
                </a:lnTo>
                <a:cubicBezTo>
                  <a:pt x="15858" y="70781"/>
                  <a:pt x="0" y="54923"/>
                  <a:pt x="0" y="35390"/>
                </a:cubicBezTo>
                <a:lnTo>
                  <a:pt x="0" y="35390"/>
                </a:lnTo>
                <a:cubicBezTo>
                  <a:pt x="0" y="15858"/>
                  <a:pt x="15858" y="0"/>
                  <a:pt x="35390" y="0"/>
                </a:cubicBezTo>
                <a:close/>
              </a:path>
            </a:pathLst>
          </a:custGeom>
          <a:solidFill>
            <a:srgbClr val="C8A876"/>
          </a:solidFill>
          <a:ln/>
        </p:spPr>
      </p:sp>
      <p:sp>
        <p:nvSpPr>
          <p:cNvPr id="761258263" name="Text 50"/>
          <p:cNvSpPr/>
          <p:nvPr/>
        </p:nvSpPr>
        <p:spPr bwMode="auto">
          <a:xfrm>
            <a:off x="8515266" y="6036512"/>
            <a:ext cx="1344836" cy="2123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100">
                <a:solidFill>
                  <a:srgbClr val="EAE3D9">
                    <a:alpha val="90000"/>
                  </a:srgbClr>
                </a:solidFill>
                <a:latin typeface="MiSans"/>
                <a:ea typeface="MiSans"/>
                <a:cs typeface="MiSans"/>
              </a:rPr>
              <a:t>温暖感恩的表彰环节</a:t>
            </a:r>
            <a:endParaRPr lang="en-US" sz="1600"/>
          </a:p>
        </p:txBody>
      </p:sp>
      <p:sp>
        <p:nvSpPr>
          <p:cNvPr id="722214774" name="Shape 51"/>
          <p:cNvSpPr/>
          <p:nvPr/>
        </p:nvSpPr>
        <p:spPr bwMode="auto">
          <a:xfrm>
            <a:off x="8338314" y="6425807"/>
            <a:ext cx="70781" cy="70781"/>
          </a:xfrm>
          <a:custGeom>
            <a:avLst/>
            <a:gdLst/>
            <a:ahLst/>
            <a:cxnLst/>
            <a:rect l="l" t="t" r="r" b="b"/>
            <a:pathLst>
              <a:path w="70781" h="70781" fill="norm" stroke="1" extrusionOk="0">
                <a:moveTo>
                  <a:pt x="35390" y="0"/>
                </a:moveTo>
                <a:lnTo>
                  <a:pt x="35390" y="0"/>
                </a:lnTo>
                <a:cubicBezTo>
                  <a:pt x="54923" y="0"/>
                  <a:pt x="70781" y="15858"/>
                  <a:pt x="70781" y="35390"/>
                </a:cubicBezTo>
                <a:lnTo>
                  <a:pt x="70781" y="35390"/>
                </a:lnTo>
                <a:cubicBezTo>
                  <a:pt x="70781" y="54923"/>
                  <a:pt x="54923" y="70781"/>
                  <a:pt x="35390" y="70781"/>
                </a:cubicBezTo>
                <a:lnTo>
                  <a:pt x="35390" y="70781"/>
                </a:lnTo>
                <a:cubicBezTo>
                  <a:pt x="15858" y="70781"/>
                  <a:pt x="0" y="54923"/>
                  <a:pt x="0" y="35390"/>
                </a:cubicBezTo>
                <a:lnTo>
                  <a:pt x="0" y="35390"/>
                </a:lnTo>
                <a:cubicBezTo>
                  <a:pt x="0" y="15858"/>
                  <a:pt x="15858" y="0"/>
                  <a:pt x="35390" y="0"/>
                </a:cubicBezTo>
                <a:close/>
              </a:path>
            </a:pathLst>
          </a:custGeom>
          <a:solidFill>
            <a:srgbClr val="C8A876"/>
          </a:solidFill>
          <a:ln/>
        </p:spPr>
      </p:sp>
      <p:sp>
        <p:nvSpPr>
          <p:cNvPr id="231189187" name="Text 52"/>
          <p:cNvSpPr/>
          <p:nvPr/>
        </p:nvSpPr>
        <p:spPr bwMode="auto">
          <a:xfrm>
            <a:off x="8515266" y="6355026"/>
            <a:ext cx="1344836" cy="2123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100">
                <a:solidFill>
                  <a:srgbClr val="EAE3D9">
                    <a:alpha val="90000"/>
                  </a:srgbClr>
                </a:solidFill>
                <a:latin typeface="MiSans"/>
                <a:ea typeface="MiSans"/>
                <a:cs typeface="MiSans"/>
              </a:rPr>
              <a:t>环保节俭的布置理念</a:t>
            </a:r>
            <a:endParaRPr lang="en-US" sz="1600"/>
          </a:p>
        </p:txBody>
      </p:sp>
      <p:pic>
        <p:nvPicPr>
          <p:cNvPr id="1092038852" name="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 flipH="0" flipV="0">
            <a:off x="10133953" y="-7555"/>
            <a:ext cx="2071379" cy="1477452"/>
          </a:xfrm>
          <a:prstGeom prst="rect">
            <a:avLst/>
          </a:prstGeom>
        </p:spPr>
      </p:pic>
      <p:pic>
        <p:nvPicPr>
          <p:cNvPr id="2075423056" name=""/>
          <p:cNvPicPr>
            <a:picLocks noChangeAspect="1"/>
          </p:cNvPicPr>
          <p:nvPr/>
        </p:nvPicPr>
        <p:blipFill rotWithShape="1">
          <a:blip r:embed="rId4"/>
          <a:srcRect l="0" t="7934" r="0" b="38651"/>
          <a:stretch/>
        </p:blipFill>
        <p:spPr bwMode="auto">
          <a:xfrm flipH="0" flipV="0">
            <a:off x="5713" y="6036511"/>
            <a:ext cx="1574361" cy="8214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Slide 6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47989198" name="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 flipH="0" flipV="1">
            <a:off x="10477" y="5263104"/>
            <a:ext cx="2855422" cy="1588545"/>
          </a:xfrm>
          <a:prstGeom prst="rect">
            <a:avLst/>
          </a:prstGeom>
        </p:spPr>
      </p:pic>
      <p:sp>
        <p:nvSpPr>
          <p:cNvPr id="246495900" name="Shape 0"/>
          <p:cNvSpPr/>
          <p:nvPr/>
        </p:nvSpPr>
        <p:spPr bwMode="auto">
          <a:xfrm flipH="0" flipV="0">
            <a:off x="436518" y="455612"/>
            <a:ext cx="398418" cy="398418"/>
          </a:xfrm>
          <a:custGeom>
            <a:avLst/>
            <a:gdLst/>
            <a:ahLst/>
            <a:cxnLst/>
            <a:rect l="l" t="t" r="r" b="b"/>
            <a:pathLst>
              <a:path w="381000" h="381000" fill="norm" stroke="1" extrusionOk="0">
                <a:moveTo>
                  <a:pt x="190500" y="0"/>
                </a:moveTo>
                <a:lnTo>
                  <a:pt x="190500" y="0"/>
                </a:lnTo>
                <a:cubicBezTo>
                  <a:pt x="295640" y="0"/>
                  <a:pt x="381000" y="85360"/>
                  <a:pt x="381000" y="190500"/>
                </a:cubicBezTo>
                <a:lnTo>
                  <a:pt x="381000" y="190500"/>
                </a:lnTo>
                <a:cubicBezTo>
                  <a:pt x="381000" y="295640"/>
                  <a:pt x="295640" y="381000"/>
                  <a:pt x="190500" y="381000"/>
                </a:cubicBezTo>
                <a:lnTo>
                  <a:pt x="190500" y="381000"/>
                </a:lnTo>
                <a:cubicBezTo>
                  <a:pt x="85360" y="381000"/>
                  <a:pt x="0" y="295640"/>
                  <a:pt x="0" y="190500"/>
                </a:cubicBezTo>
                <a:lnTo>
                  <a:pt x="0" y="190500"/>
                </a:lnTo>
                <a:cubicBezTo>
                  <a:pt x="0" y="85360"/>
                  <a:pt x="85360" y="0"/>
                  <a:pt x="190500" y="0"/>
                </a:cubicBezTo>
                <a:close/>
              </a:path>
            </a:pathLst>
          </a:custGeom>
          <a:solidFill>
            <a:srgbClr val="A42A28"/>
          </a:solidFill>
          <a:ln/>
        </p:spPr>
      </p:sp>
      <p:sp>
        <p:nvSpPr>
          <p:cNvPr id="1102054133" name="Shape 1"/>
          <p:cNvSpPr/>
          <p:nvPr/>
        </p:nvSpPr>
        <p:spPr bwMode="auto">
          <a:xfrm flipH="0" flipV="0">
            <a:off x="542347" y="565163"/>
            <a:ext cx="186758" cy="166007"/>
          </a:xfrm>
          <a:custGeom>
            <a:avLst/>
            <a:gdLst/>
            <a:ahLst/>
            <a:cxnLst/>
            <a:rect l="l" t="t" r="r" b="b"/>
            <a:pathLst>
              <a:path w="178594" h="158750" fill="norm" stroke="1" extrusionOk="0">
                <a:moveTo>
                  <a:pt x="19844" y="39688"/>
                </a:moveTo>
                <a:cubicBezTo>
                  <a:pt x="19844" y="20521"/>
                  <a:pt x="35404" y="4961"/>
                  <a:pt x="54570" y="4961"/>
                </a:cubicBezTo>
                <a:cubicBezTo>
                  <a:pt x="73736" y="4961"/>
                  <a:pt x="89297" y="20521"/>
                  <a:pt x="89297" y="39687"/>
                </a:cubicBezTo>
                <a:cubicBezTo>
                  <a:pt x="89297" y="58854"/>
                  <a:pt x="73736" y="74414"/>
                  <a:pt x="54570" y="74414"/>
                </a:cubicBezTo>
                <a:cubicBezTo>
                  <a:pt x="35404" y="74414"/>
                  <a:pt x="19844" y="58854"/>
                  <a:pt x="19844" y="39688"/>
                </a:cubicBezTo>
                <a:close/>
                <a:moveTo>
                  <a:pt x="0" y="143867"/>
                </a:moveTo>
                <a:cubicBezTo>
                  <a:pt x="0" y="113729"/>
                  <a:pt x="24433" y="89297"/>
                  <a:pt x="54570" y="89297"/>
                </a:cubicBezTo>
                <a:cubicBezTo>
                  <a:pt x="84708" y="89297"/>
                  <a:pt x="109141" y="113729"/>
                  <a:pt x="109141" y="143867"/>
                </a:cubicBezTo>
                <a:lnTo>
                  <a:pt x="109141" y="145728"/>
                </a:lnTo>
                <a:cubicBezTo>
                  <a:pt x="109141" y="152921"/>
                  <a:pt x="103312" y="158750"/>
                  <a:pt x="96118" y="158750"/>
                </a:cubicBezTo>
                <a:lnTo>
                  <a:pt x="13022" y="158750"/>
                </a:lnTo>
                <a:cubicBezTo>
                  <a:pt x="5829" y="158750"/>
                  <a:pt x="0" y="152921"/>
                  <a:pt x="0" y="145728"/>
                </a:cubicBezTo>
                <a:lnTo>
                  <a:pt x="0" y="143867"/>
                </a:lnTo>
                <a:close/>
                <a:moveTo>
                  <a:pt x="133945" y="19844"/>
                </a:moveTo>
                <a:cubicBezTo>
                  <a:pt x="150373" y="19844"/>
                  <a:pt x="163711" y="33181"/>
                  <a:pt x="163711" y="49609"/>
                </a:cubicBezTo>
                <a:cubicBezTo>
                  <a:pt x="163711" y="66037"/>
                  <a:pt x="150373" y="79375"/>
                  <a:pt x="133945" y="79375"/>
                </a:cubicBezTo>
                <a:cubicBezTo>
                  <a:pt x="117517" y="79375"/>
                  <a:pt x="104180" y="66037"/>
                  <a:pt x="104180" y="49609"/>
                </a:cubicBezTo>
                <a:cubicBezTo>
                  <a:pt x="104180" y="33181"/>
                  <a:pt x="117517" y="19844"/>
                  <a:pt x="133945" y="19844"/>
                </a:cubicBezTo>
                <a:close/>
                <a:moveTo>
                  <a:pt x="133945" y="94258"/>
                </a:moveTo>
                <a:cubicBezTo>
                  <a:pt x="158595" y="94258"/>
                  <a:pt x="178594" y="114257"/>
                  <a:pt x="178594" y="138906"/>
                </a:cubicBezTo>
                <a:lnTo>
                  <a:pt x="178594" y="145852"/>
                </a:lnTo>
                <a:cubicBezTo>
                  <a:pt x="178594" y="152983"/>
                  <a:pt x="172827" y="158750"/>
                  <a:pt x="165695" y="158750"/>
                </a:cubicBezTo>
                <a:lnTo>
                  <a:pt x="120799" y="158750"/>
                </a:lnTo>
                <a:cubicBezTo>
                  <a:pt x="122845" y="154874"/>
                  <a:pt x="124023" y="150440"/>
                  <a:pt x="124023" y="145728"/>
                </a:cubicBezTo>
                <a:lnTo>
                  <a:pt x="124023" y="143867"/>
                </a:lnTo>
                <a:cubicBezTo>
                  <a:pt x="124023" y="127899"/>
                  <a:pt x="118628" y="113202"/>
                  <a:pt x="109606" y="101482"/>
                </a:cubicBezTo>
                <a:cubicBezTo>
                  <a:pt x="116613" y="96924"/>
                  <a:pt x="124985" y="94258"/>
                  <a:pt x="133945" y="94258"/>
                </a:cubicBezTo>
                <a:close/>
              </a:path>
            </a:pathLst>
          </a:custGeom>
          <a:solidFill>
            <a:srgbClr val="EAE3D9"/>
          </a:solidFill>
          <a:ln/>
        </p:spPr>
      </p:sp>
      <p:sp>
        <p:nvSpPr>
          <p:cNvPr id="1870694258" name="Text 2"/>
          <p:cNvSpPr/>
          <p:nvPr/>
        </p:nvSpPr>
        <p:spPr bwMode="auto">
          <a:xfrm>
            <a:off x="939799" y="318816"/>
            <a:ext cx="2635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100" spc="50">
                <a:solidFill>
                  <a:srgbClr val="C8A876"/>
                </a:solidFill>
                <a:latin typeface="MiSans"/>
                <a:ea typeface="MiSans"/>
                <a:cs typeface="MiSans"/>
              </a:rPr>
              <a:t>PARTICIPANTS</a:t>
            </a:r>
            <a:endParaRPr lang="en-US" sz="1600"/>
          </a:p>
        </p:txBody>
      </p:sp>
      <p:sp>
        <p:nvSpPr>
          <p:cNvPr id="1480450265" name="Text 3"/>
          <p:cNvSpPr/>
          <p:nvPr/>
        </p:nvSpPr>
        <p:spPr bwMode="auto">
          <a:xfrm>
            <a:off x="905813" y="580343"/>
            <a:ext cx="2714625" cy="317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  <a:defRPr/>
            </a:pPr>
            <a:r>
              <a:rPr lang="en-US" sz="2200" b="1">
                <a:solidFill>
                  <a:srgbClr val="EAE3D9"/>
                </a:solidFill>
                <a:latin typeface="思源宋体"/>
                <a:ea typeface="思源宋体"/>
                <a:cs typeface="思源宋体"/>
              </a:rPr>
              <a:t>目标人群与参与方式</a:t>
            </a:r>
            <a:endParaRPr sz="2200"/>
          </a:p>
        </p:txBody>
      </p:sp>
      <p:sp>
        <p:nvSpPr>
          <p:cNvPr id="1866203495" name="Shape 5"/>
          <p:cNvSpPr/>
          <p:nvPr/>
        </p:nvSpPr>
        <p:spPr bwMode="auto">
          <a:xfrm flipH="0" flipV="0">
            <a:off x="320144" y="1145644"/>
            <a:ext cx="5680602" cy="4699519"/>
          </a:xfrm>
          <a:custGeom>
            <a:avLst/>
            <a:gdLst/>
            <a:ahLst/>
            <a:cxnLst/>
            <a:rect l="l" t="t" r="r" b="b"/>
            <a:pathLst>
              <a:path w="5680604" h="6561667" fill="norm" stroke="1" extrusionOk="0">
                <a:moveTo>
                  <a:pt x="127018" y="0"/>
                </a:moveTo>
                <a:lnTo>
                  <a:pt x="5553586" y="0"/>
                </a:lnTo>
                <a:cubicBezTo>
                  <a:pt x="5623736" y="0"/>
                  <a:pt x="5680604" y="56868"/>
                  <a:pt x="5680604" y="127018"/>
                </a:cubicBezTo>
                <a:lnTo>
                  <a:pt x="5680604" y="6434648"/>
                </a:lnTo>
                <a:cubicBezTo>
                  <a:pt x="5680604" y="6504799"/>
                  <a:pt x="5623736" y="6561667"/>
                  <a:pt x="5553586" y="6561667"/>
                </a:cubicBezTo>
                <a:lnTo>
                  <a:pt x="127018" y="6561667"/>
                </a:lnTo>
                <a:cubicBezTo>
                  <a:pt x="56868" y="6561667"/>
                  <a:pt x="0" y="6504799"/>
                  <a:pt x="0" y="6434648"/>
                </a:cubicBezTo>
                <a:lnTo>
                  <a:pt x="0" y="127018"/>
                </a:lnTo>
                <a:cubicBezTo>
                  <a:pt x="0" y="56915"/>
                  <a:pt x="56915" y="0"/>
                  <a:pt x="127018" y="0"/>
                </a:cubicBezTo>
                <a:close/>
              </a:path>
            </a:pathLst>
          </a:custGeom>
          <a:solidFill>
            <a:srgbClr val="4A676B">
              <a:alpha val="40000"/>
            </a:srgbClr>
          </a:solidFill>
          <a:ln w="8467">
            <a:solidFill>
              <a:srgbClr val="C8A876">
                <a:alpha val="30192"/>
              </a:srgbClr>
            </a:solidFill>
            <a:prstDash val="solid"/>
          </a:ln>
        </p:spPr>
      </p:sp>
      <p:sp>
        <p:nvSpPr>
          <p:cNvPr id="1857801815" name="Shape 6"/>
          <p:cNvSpPr/>
          <p:nvPr/>
        </p:nvSpPr>
        <p:spPr bwMode="auto">
          <a:xfrm>
            <a:off x="513292" y="1338789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 fill="norm" stroke="1" extrusionOk="0">
                <a:moveTo>
                  <a:pt x="63501" y="0"/>
                </a:moveTo>
                <a:lnTo>
                  <a:pt x="317499" y="0"/>
                </a:lnTo>
                <a:cubicBezTo>
                  <a:pt x="352546" y="0"/>
                  <a:pt x="381000" y="28454"/>
                  <a:pt x="381000" y="63501"/>
                </a:cubicBezTo>
                <a:lnTo>
                  <a:pt x="381000" y="317499"/>
                </a:lnTo>
                <a:cubicBezTo>
                  <a:pt x="381000" y="352546"/>
                  <a:pt x="352546" y="381000"/>
                  <a:pt x="317499" y="381000"/>
                </a:cubicBezTo>
                <a:lnTo>
                  <a:pt x="63501" y="381000"/>
                </a:lnTo>
                <a:cubicBezTo>
                  <a:pt x="28454" y="381000"/>
                  <a:pt x="0" y="352546"/>
                  <a:pt x="0" y="317499"/>
                </a:cubicBezTo>
                <a:lnTo>
                  <a:pt x="0" y="63501"/>
                </a:lnTo>
                <a:cubicBezTo>
                  <a:pt x="0" y="28454"/>
                  <a:pt x="28454" y="0"/>
                  <a:pt x="63501" y="0"/>
                </a:cubicBezTo>
                <a:close/>
              </a:path>
            </a:pathLst>
          </a:custGeom>
          <a:noFill/>
          <a:ln w="19049">
            <a:solidFill>
              <a:schemeClr val="bg1"/>
            </a:solidFill>
            <a:prstDash val="solid"/>
          </a:ln>
        </p:spPr>
      </p:sp>
      <p:sp>
        <p:nvSpPr>
          <p:cNvPr id="752572760" name="Shape 7"/>
          <p:cNvSpPr/>
          <p:nvPr/>
        </p:nvSpPr>
        <p:spPr bwMode="auto">
          <a:xfrm>
            <a:off x="584729" y="1434040"/>
            <a:ext cx="238125" cy="190500"/>
          </a:xfrm>
          <a:custGeom>
            <a:avLst/>
            <a:gdLst/>
            <a:ahLst/>
            <a:cxnLst/>
            <a:rect l="l" t="t" r="r" b="b"/>
            <a:pathLst>
              <a:path w="238125" h="190500" fill="norm" stroke="1" extrusionOk="0">
                <a:moveTo>
                  <a:pt x="119063" y="5953"/>
                </a:moveTo>
                <a:cubicBezTo>
                  <a:pt x="140419" y="5953"/>
                  <a:pt x="157758" y="23292"/>
                  <a:pt x="157758" y="44648"/>
                </a:cubicBezTo>
                <a:cubicBezTo>
                  <a:pt x="157758" y="66005"/>
                  <a:pt x="140419" y="83344"/>
                  <a:pt x="119063" y="83344"/>
                </a:cubicBezTo>
                <a:cubicBezTo>
                  <a:pt x="97706" y="83344"/>
                  <a:pt x="80367" y="66005"/>
                  <a:pt x="80367" y="44648"/>
                </a:cubicBezTo>
                <a:cubicBezTo>
                  <a:pt x="80367" y="23292"/>
                  <a:pt x="97706" y="5953"/>
                  <a:pt x="119063" y="5953"/>
                </a:cubicBezTo>
                <a:close/>
                <a:moveTo>
                  <a:pt x="35719" y="32742"/>
                </a:moveTo>
                <a:cubicBezTo>
                  <a:pt x="50504" y="32742"/>
                  <a:pt x="62508" y="44746"/>
                  <a:pt x="62508" y="59531"/>
                </a:cubicBezTo>
                <a:cubicBezTo>
                  <a:pt x="62508" y="74317"/>
                  <a:pt x="50504" y="86320"/>
                  <a:pt x="35719" y="86320"/>
                </a:cubicBezTo>
                <a:cubicBezTo>
                  <a:pt x="20933" y="86320"/>
                  <a:pt x="8930" y="74317"/>
                  <a:pt x="8930" y="59531"/>
                </a:cubicBezTo>
                <a:cubicBezTo>
                  <a:pt x="8930" y="44746"/>
                  <a:pt x="20933" y="32742"/>
                  <a:pt x="35719" y="32742"/>
                </a:cubicBezTo>
                <a:close/>
                <a:moveTo>
                  <a:pt x="0" y="154781"/>
                </a:moveTo>
                <a:cubicBezTo>
                  <a:pt x="0" y="128476"/>
                  <a:pt x="21320" y="107156"/>
                  <a:pt x="47625" y="107156"/>
                </a:cubicBezTo>
                <a:cubicBezTo>
                  <a:pt x="52388" y="107156"/>
                  <a:pt x="57001" y="107863"/>
                  <a:pt x="61354" y="109165"/>
                </a:cubicBezTo>
                <a:cubicBezTo>
                  <a:pt x="49113" y="122858"/>
                  <a:pt x="41672" y="140940"/>
                  <a:pt x="41672" y="160734"/>
                </a:cubicBezTo>
                <a:lnTo>
                  <a:pt x="41672" y="166688"/>
                </a:lnTo>
                <a:cubicBezTo>
                  <a:pt x="41672" y="170929"/>
                  <a:pt x="42565" y="174947"/>
                  <a:pt x="44165" y="178594"/>
                </a:cubicBezTo>
                <a:lnTo>
                  <a:pt x="11906" y="178594"/>
                </a:lnTo>
                <a:cubicBezTo>
                  <a:pt x="5321" y="178594"/>
                  <a:pt x="0" y="173273"/>
                  <a:pt x="0" y="166688"/>
                </a:cubicBezTo>
                <a:lnTo>
                  <a:pt x="0" y="154781"/>
                </a:lnTo>
                <a:close/>
                <a:moveTo>
                  <a:pt x="193960" y="178594"/>
                </a:moveTo>
                <a:cubicBezTo>
                  <a:pt x="195560" y="174947"/>
                  <a:pt x="196453" y="170929"/>
                  <a:pt x="196453" y="166688"/>
                </a:cubicBezTo>
                <a:lnTo>
                  <a:pt x="196453" y="160734"/>
                </a:lnTo>
                <a:cubicBezTo>
                  <a:pt x="196453" y="140940"/>
                  <a:pt x="189012" y="122858"/>
                  <a:pt x="176771" y="109165"/>
                </a:cubicBezTo>
                <a:cubicBezTo>
                  <a:pt x="181124" y="107863"/>
                  <a:pt x="185738" y="107156"/>
                  <a:pt x="190500" y="107156"/>
                </a:cubicBezTo>
                <a:cubicBezTo>
                  <a:pt x="216805" y="107156"/>
                  <a:pt x="238125" y="128476"/>
                  <a:pt x="238125" y="154781"/>
                </a:cubicBezTo>
                <a:lnTo>
                  <a:pt x="238125" y="166688"/>
                </a:lnTo>
                <a:cubicBezTo>
                  <a:pt x="238125" y="173273"/>
                  <a:pt x="232804" y="178594"/>
                  <a:pt x="226219" y="178594"/>
                </a:cubicBezTo>
                <a:lnTo>
                  <a:pt x="193960" y="178594"/>
                </a:lnTo>
                <a:close/>
                <a:moveTo>
                  <a:pt x="175617" y="59531"/>
                </a:moveTo>
                <a:cubicBezTo>
                  <a:pt x="175617" y="44746"/>
                  <a:pt x="187621" y="32742"/>
                  <a:pt x="202406" y="32742"/>
                </a:cubicBezTo>
                <a:cubicBezTo>
                  <a:pt x="217192" y="32742"/>
                  <a:pt x="229195" y="44746"/>
                  <a:pt x="229195" y="59531"/>
                </a:cubicBezTo>
                <a:cubicBezTo>
                  <a:pt x="229195" y="74317"/>
                  <a:pt x="217192" y="86320"/>
                  <a:pt x="202406" y="86320"/>
                </a:cubicBezTo>
                <a:cubicBezTo>
                  <a:pt x="187621" y="86320"/>
                  <a:pt x="175617" y="74317"/>
                  <a:pt x="175617" y="59531"/>
                </a:cubicBezTo>
                <a:close/>
                <a:moveTo>
                  <a:pt x="59531" y="160734"/>
                </a:moveTo>
                <a:cubicBezTo>
                  <a:pt x="59531" y="127843"/>
                  <a:pt x="86171" y="101203"/>
                  <a:pt x="119063" y="101203"/>
                </a:cubicBezTo>
                <a:cubicBezTo>
                  <a:pt x="151954" y="101203"/>
                  <a:pt x="178594" y="127843"/>
                  <a:pt x="178594" y="160734"/>
                </a:cubicBezTo>
                <a:lnTo>
                  <a:pt x="178594" y="166688"/>
                </a:lnTo>
                <a:cubicBezTo>
                  <a:pt x="178594" y="173273"/>
                  <a:pt x="173273" y="178594"/>
                  <a:pt x="166688" y="178594"/>
                </a:cubicBezTo>
                <a:lnTo>
                  <a:pt x="71438" y="178594"/>
                </a:lnTo>
                <a:cubicBezTo>
                  <a:pt x="64852" y="178594"/>
                  <a:pt x="59531" y="173273"/>
                  <a:pt x="59531" y="166688"/>
                </a:cubicBezTo>
                <a:lnTo>
                  <a:pt x="59531" y="160734"/>
                </a:lnTo>
                <a:close/>
              </a:path>
            </a:pathLst>
          </a:custGeom>
          <a:solidFill>
            <a:srgbClr val="EAE3D9"/>
          </a:solidFill>
          <a:ln/>
        </p:spPr>
      </p:sp>
      <p:sp>
        <p:nvSpPr>
          <p:cNvPr id="541578375" name="Text 8"/>
          <p:cNvSpPr/>
          <p:nvPr/>
        </p:nvSpPr>
        <p:spPr bwMode="auto">
          <a:xfrm>
            <a:off x="989542" y="1402290"/>
            <a:ext cx="123825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  <a:defRPr/>
            </a:pPr>
            <a:r>
              <a:rPr lang="en-US" sz="1500" b="1">
                <a:solidFill>
                  <a:srgbClr val="EAE3D9"/>
                </a:solidFill>
                <a:latin typeface="思源宋体"/>
                <a:ea typeface="思源宋体"/>
                <a:cs typeface="思源宋体"/>
              </a:rPr>
              <a:t>核心目标人群</a:t>
            </a:r>
            <a:endParaRPr lang="en-US" sz="1600"/>
          </a:p>
        </p:txBody>
      </p:sp>
      <p:sp>
        <p:nvSpPr>
          <p:cNvPr id="1626493146" name="Shape 9"/>
          <p:cNvSpPr/>
          <p:nvPr/>
        </p:nvSpPr>
        <p:spPr bwMode="auto">
          <a:xfrm>
            <a:off x="513292" y="1910289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 fill="norm" stroke="1" extrusionOk="0">
                <a:moveTo>
                  <a:pt x="95250" y="0"/>
                </a:moveTo>
                <a:lnTo>
                  <a:pt x="285750" y="0"/>
                </a:lnTo>
                <a:cubicBezTo>
                  <a:pt x="338320" y="0"/>
                  <a:pt x="381000" y="42680"/>
                  <a:pt x="381000" y="95250"/>
                </a:cubicBezTo>
                <a:lnTo>
                  <a:pt x="381000" y="285750"/>
                </a:lnTo>
                <a:cubicBezTo>
                  <a:pt x="381000" y="338320"/>
                  <a:pt x="338320" y="381000"/>
                  <a:pt x="285750" y="381000"/>
                </a:cubicBezTo>
                <a:lnTo>
                  <a:pt x="95250" y="381000"/>
                </a:lnTo>
                <a:cubicBezTo>
                  <a:pt x="42680" y="381000"/>
                  <a:pt x="0" y="338320"/>
                  <a:pt x="0" y="285750"/>
                </a:cubicBezTo>
                <a:lnTo>
                  <a:pt x="0" y="95250"/>
                </a:lnTo>
                <a:cubicBezTo>
                  <a:pt x="0" y="42680"/>
                  <a:pt x="42680" y="0"/>
                  <a:pt x="95250" y="0"/>
                </a:cubicBezTo>
                <a:close/>
              </a:path>
            </a:pathLst>
          </a:custGeom>
          <a:solidFill>
            <a:srgbClr val="C8A876"/>
          </a:solidFill>
          <a:ln/>
        </p:spPr>
      </p:sp>
      <p:sp>
        <p:nvSpPr>
          <p:cNvPr id="35989825" name="Shape 10"/>
          <p:cNvSpPr/>
          <p:nvPr/>
        </p:nvSpPr>
        <p:spPr bwMode="auto">
          <a:xfrm>
            <a:off x="624417" y="2021415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158750" h="158750" fill="norm" stroke="1" extrusionOk="0">
                <a:moveTo>
                  <a:pt x="62012" y="14883"/>
                </a:moveTo>
                <a:lnTo>
                  <a:pt x="96738" y="14883"/>
                </a:lnTo>
                <a:cubicBezTo>
                  <a:pt x="98103" y="14883"/>
                  <a:pt x="99219" y="15999"/>
                  <a:pt x="99219" y="17363"/>
                </a:cubicBezTo>
                <a:lnTo>
                  <a:pt x="99219" y="29766"/>
                </a:lnTo>
                <a:lnTo>
                  <a:pt x="59531" y="29766"/>
                </a:lnTo>
                <a:lnTo>
                  <a:pt x="59531" y="17363"/>
                </a:lnTo>
                <a:cubicBezTo>
                  <a:pt x="59531" y="15999"/>
                  <a:pt x="60647" y="14883"/>
                  <a:pt x="62012" y="14883"/>
                </a:cubicBezTo>
                <a:close/>
                <a:moveTo>
                  <a:pt x="44648" y="17363"/>
                </a:moveTo>
                <a:lnTo>
                  <a:pt x="44648" y="29766"/>
                </a:lnTo>
                <a:lnTo>
                  <a:pt x="19844" y="29766"/>
                </a:lnTo>
                <a:cubicBezTo>
                  <a:pt x="8899" y="29766"/>
                  <a:pt x="0" y="38664"/>
                  <a:pt x="0" y="49609"/>
                </a:cubicBezTo>
                <a:lnTo>
                  <a:pt x="0" y="79375"/>
                </a:lnTo>
                <a:lnTo>
                  <a:pt x="158750" y="79375"/>
                </a:lnTo>
                <a:lnTo>
                  <a:pt x="158750" y="49609"/>
                </a:lnTo>
                <a:cubicBezTo>
                  <a:pt x="158750" y="38664"/>
                  <a:pt x="149851" y="29766"/>
                  <a:pt x="138906" y="29766"/>
                </a:cubicBezTo>
                <a:lnTo>
                  <a:pt x="114102" y="29766"/>
                </a:lnTo>
                <a:lnTo>
                  <a:pt x="114102" y="17363"/>
                </a:lnTo>
                <a:cubicBezTo>
                  <a:pt x="114102" y="7782"/>
                  <a:pt x="106319" y="0"/>
                  <a:pt x="96738" y="0"/>
                </a:cubicBezTo>
                <a:lnTo>
                  <a:pt x="62012" y="0"/>
                </a:lnTo>
                <a:cubicBezTo>
                  <a:pt x="52431" y="0"/>
                  <a:pt x="44648" y="7782"/>
                  <a:pt x="44648" y="17363"/>
                </a:cubicBezTo>
                <a:close/>
                <a:moveTo>
                  <a:pt x="158750" y="94258"/>
                </a:moveTo>
                <a:lnTo>
                  <a:pt x="99219" y="94258"/>
                </a:lnTo>
                <a:lnTo>
                  <a:pt x="99219" y="99219"/>
                </a:lnTo>
                <a:cubicBezTo>
                  <a:pt x="99219" y="104707"/>
                  <a:pt x="94785" y="109141"/>
                  <a:pt x="89297" y="109141"/>
                </a:cubicBezTo>
                <a:lnTo>
                  <a:pt x="69453" y="109141"/>
                </a:lnTo>
                <a:cubicBezTo>
                  <a:pt x="63965" y="109141"/>
                  <a:pt x="59531" y="104707"/>
                  <a:pt x="59531" y="99219"/>
                </a:cubicBezTo>
                <a:lnTo>
                  <a:pt x="59531" y="94258"/>
                </a:lnTo>
                <a:lnTo>
                  <a:pt x="0" y="94258"/>
                </a:lnTo>
                <a:lnTo>
                  <a:pt x="0" y="128984"/>
                </a:lnTo>
                <a:cubicBezTo>
                  <a:pt x="0" y="139929"/>
                  <a:pt x="8899" y="148828"/>
                  <a:pt x="19844" y="148828"/>
                </a:cubicBezTo>
                <a:lnTo>
                  <a:pt x="138906" y="148828"/>
                </a:lnTo>
                <a:cubicBezTo>
                  <a:pt x="149851" y="148828"/>
                  <a:pt x="158750" y="139929"/>
                  <a:pt x="158750" y="128984"/>
                </a:cubicBezTo>
                <a:lnTo>
                  <a:pt x="158750" y="94258"/>
                </a:lnTo>
                <a:close/>
              </a:path>
            </a:pathLst>
          </a:custGeom>
          <a:solidFill>
            <a:srgbClr val="1A1A1A"/>
          </a:solidFill>
          <a:ln/>
        </p:spPr>
      </p:sp>
      <p:sp>
        <p:nvSpPr>
          <p:cNvPr id="948415903" name="Text 11"/>
          <p:cNvSpPr/>
          <p:nvPr/>
        </p:nvSpPr>
        <p:spPr bwMode="auto">
          <a:xfrm>
            <a:off x="1021292" y="1910289"/>
            <a:ext cx="4865687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300" b="1">
                <a:solidFill>
                  <a:srgbClr val="C8A876"/>
                </a:solidFill>
                <a:latin typeface="思源宋体"/>
                <a:ea typeface="思源宋体"/>
                <a:cs typeface="思源宋体"/>
              </a:rPr>
              <a:t>企业内部员工</a:t>
            </a:r>
            <a:endParaRPr sz="1300"/>
          </a:p>
        </p:txBody>
      </p:sp>
      <p:sp>
        <p:nvSpPr>
          <p:cNvPr id="320440944" name="Text 12"/>
          <p:cNvSpPr/>
          <p:nvPr/>
        </p:nvSpPr>
        <p:spPr bwMode="auto">
          <a:xfrm>
            <a:off x="1021292" y="2196040"/>
            <a:ext cx="4849813" cy="412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覆盖企业各部门、各层级员工，包括管理层与普通员工。通过活动促进跨部门交流，打破层级壁垒，增强团队凝聚力。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730102341" name="Shape 13"/>
          <p:cNvSpPr/>
          <p:nvPr/>
        </p:nvSpPr>
        <p:spPr bwMode="auto">
          <a:xfrm flipH="0" flipV="0">
            <a:off x="1023937" y="2674935"/>
            <a:ext cx="904802" cy="254518"/>
          </a:xfrm>
          <a:custGeom>
            <a:avLst/>
            <a:gdLst/>
            <a:ahLst/>
            <a:cxnLst/>
            <a:rect l="l" t="t" r="r" b="b"/>
            <a:pathLst>
              <a:path w="576792" h="227542" fill="norm" stroke="1" extrusionOk="0">
                <a:moveTo>
                  <a:pt x="113771" y="0"/>
                </a:moveTo>
                <a:lnTo>
                  <a:pt x="463021" y="0"/>
                </a:lnTo>
                <a:cubicBezTo>
                  <a:pt x="525855" y="0"/>
                  <a:pt x="576792" y="50937"/>
                  <a:pt x="576792" y="113771"/>
                </a:cubicBezTo>
                <a:lnTo>
                  <a:pt x="576792" y="113771"/>
                </a:lnTo>
                <a:cubicBezTo>
                  <a:pt x="576792" y="176605"/>
                  <a:pt x="525855" y="227542"/>
                  <a:pt x="463021" y="227542"/>
                </a:cubicBezTo>
                <a:lnTo>
                  <a:pt x="113771" y="227542"/>
                </a:lnTo>
                <a:cubicBezTo>
                  <a:pt x="50937" y="227542"/>
                  <a:pt x="0" y="176605"/>
                  <a:pt x="0" y="113771"/>
                </a:cubicBezTo>
                <a:lnTo>
                  <a:pt x="0" y="113771"/>
                </a:lnTo>
                <a:cubicBezTo>
                  <a:pt x="0" y="50937"/>
                  <a:pt x="50937" y="0"/>
                  <a:pt x="113771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8467">
            <a:solidFill>
              <a:srgbClr val="C8A876">
                <a:alpha val="40000"/>
              </a:srgbClr>
            </a:solidFill>
            <a:prstDash val="solid"/>
          </a:ln>
        </p:spPr>
      </p:sp>
      <p:sp>
        <p:nvSpPr>
          <p:cNvPr id="1598104448" name="Text 14"/>
          <p:cNvSpPr/>
          <p:nvPr/>
        </p:nvSpPr>
        <p:spPr bwMode="auto">
          <a:xfrm flipH="0" flipV="0">
            <a:off x="1112347" y="2691070"/>
            <a:ext cx="796017" cy="222249"/>
          </a:xfrm>
          <a:prstGeom prst="rect">
            <a:avLst/>
          </a:prstGeom>
          <a:noFill/>
          <a:ln/>
        </p:spPr>
        <p:txBody>
          <a:bodyPr wrap="square" lIns="63499" tIns="31749" rIns="63499" bIns="31749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200">
                <a:solidFill>
                  <a:srgbClr val="C8A876"/>
                </a:solidFill>
                <a:latin typeface="宋体"/>
                <a:ea typeface="宋体"/>
                <a:cs typeface="宋体"/>
              </a:rPr>
              <a:t>全员参与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1879288282" name="Shape 15"/>
          <p:cNvSpPr/>
          <p:nvPr/>
        </p:nvSpPr>
        <p:spPr bwMode="auto">
          <a:xfrm flipH="0" flipV="0">
            <a:off x="2009699" y="2674935"/>
            <a:ext cx="1079121" cy="254518"/>
          </a:xfrm>
          <a:custGeom>
            <a:avLst/>
            <a:gdLst/>
            <a:ahLst/>
            <a:cxnLst/>
            <a:rect l="l" t="t" r="r" b="b"/>
            <a:pathLst>
              <a:path w="687917" h="227542" fill="norm" stroke="1" extrusionOk="0">
                <a:moveTo>
                  <a:pt x="113771" y="0"/>
                </a:moveTo>
                <a:lnTo>
                  <a:pt x="574146" y="0"/>
                </a:lnTo>
                <a:cubicBezTo>
                  <a:pt x="636980" y="0"/>
                  <a:pt x="687917" y="50937"/>
                  <a:pt x="687917" y="113771"/>
                </a:cubicBezTo>
                <a:lnTo>
                  <a:pt x="687917" y="113771"/>
                </a:lnTo>
                <a:cubicBezTo>
                  <a:pt x="687917" y="176605"/>
                  <a:pt x="636980" y="227542"/>
                  <a:pt x="574146" y="227542"/>
                </a:cubicBezTo>
                <a:lnTo>
                  <a:pt x="113771" y="227542"/>
                </a:lnTo>
                <a:cubicBezTo>
                  <a:pt x="50937" y="227542"/>
                  <a:pt x="0" y="176605"/>
                  <a:pt x="0" y="113771"/>
                </a:cubicBezTo>
                <a:lnTo>
                  <a:pt x="0" y="113771"/>
                </a:lnTo>
                <a:cubicBezTo>
                  <a:pt x="0" y="50937"/>
                  <a:pt x="50937" y="0"/>
                  <a:pt x="113771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8467">
            <a:solidFill>
              <a:srgbClr val="C8A876">
                <a:alpha val="40000"/>
              </a:srgbClr>
            </a:solidFill>
            <a:prstDash val="solid"/>
          </a:ln>
        </p:spPr>
      </p:sp>
      <p:sp>
        <p:nvSpPr>
          <p:cNvPr id="1649539440" name="Text 16"/>
          <p:cNvSpPr/>
          <p:nvPr/>
        </p:nvSpPr>
        <p:spPr bwMode="auto">
          <a:xfrm flipH="0" flipV="0">
            <a:off x="2080718" y="2691070"/>
            <a:ext cx="937083" cy="222249"/>
          </a:xfrm>
          <a:prstGeom prst="rect">
            <a:avLst/>
          </a:prstGeom>
          <a:noFill/>
          <a:ln/>
        </p:spPr>
        <p:txBody>
          <a:bodyPr wrap="square" lIns="63499" tIns="31749" rIns="63499" bIns="31749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200">
                <a:solidFill>
                  <a:srgbClr val="C8A876"/>
                </a:solidFill>
                <a:latin typeface="宋体"/>
                <a:ea typeface="宋体"/>
                <a:cs typeface="宋体"/>
              </a:rPr>
              <a:t>跨部门协作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118115924" name="Shape 17"/>
          <p:cNvSpPr/>
          <p:nvPr/>
        </p:nvSpPr>
        <p:spPr bwMode="auto">
          <a:xfrm>
            <a:off x="513291" y="310016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 fill="norm" stroke="1" extrusionOk="0">
                <a:moveTo>
                  <a:pt x="95250" y="0"/>
                </a:moveTo>
                <a:lnTo>
                  <a:pt x="285750" y="0"/>
                </a:lnTo>
                <a:cubicBezTo>
                  <a:pt x="338320" y="0"/>
                  <a:pt x="381000" y="42680"/>
                  <a:pt x="381000" y="95250"/>
                </a:cubicBezTo>
                <a:lnTo>
                  <a:pt x="381000" y="285750"/>
                </a:lnTo>
                <a:cubicBezTo>
                  <a:pt x="381000" y="338320"/>
                  <a:pt x="338320" y="381000"/>
                  <a:pt x="285750" y="381000"/>
                </a:cubicBezTo>
                <a:lnTo>
                  <a:pt x="95250" y="381000"/>
                </a:lnTo>
                <a:cubicBezTo>
                  <a:pt x="42680" y="381000"/>
                  <a:pt x="0" y="338320"/>
                  <a:pt x="0" y="285750"/>
                </a:cubicBezTo>
                <a:lnTo>
                  <a:pt x="0" y="95250"/>
                </a:lnTo>
                <a:cubicBezTo>
                  <a:pt x="0" y="42680"/>
                  <a:pt x="42680" y="0"/>
                  <a:pt x="95250" y="0"/>
                </a:cubicBezTo>
                <a:close/>
              </a:path>
            </a:pathLst>
          </a:custGeom>
          <a:solidFill>
            <a:srgbClr val="C8A876"/>
          </a:solidFill>
          <a:ln/>
        </p:spPr>
      </p:sp>
      <p:sp>
        <p:nvSpPr>
          <p:cNvPr id="252515833" name="Shape 18"/>
          <p:cNvSpPr/>
          <p:nvPr/>
        </p:nvSpPr>
        <p:spPr bwMode="auto">
          <a:xfrm>
            <a:off x="624416" y="3211285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158750" h="158750" fill="norm" stroke="1" extrusionOk="0">
                <a:moveTo>
                  <a:pt x="74724" y="27006"/>
                </a:moveTo>
                <a:lnTo>
                  <a:pt x="79375" y="33424"/>
                </a:lnTo>
                <a:lnTo>
                  <a:pt x="84026" y="27006"/>
                </a:lnTo>
                <a:cubicBezTo>
                  <a:pt x="91777" y="16278"/>
                  <a:pt x="104242" y="9922"/>
                  <a:pt x="117481" y="9922"/>
                </a:cubicBezTo>
                <a:cubicBezTo>
                  <a:pt x="140271" y="9922"/>
                  <a:pt x="158750" y="28401"/>
                  <a:pt x="158750" y="51191"/>
                </a:cubicBezTo>
                <a:lnTo>
                  <a:pt x="158750" y="51997"/>
                </a:lnTo>
                <a:cubicBezTo>
                  <a:pt x="158750" y="86785"/>
                  <a:pt x="115373" y="127186"/>
                  <a:pt x="92739" y="144456"/>
                </a:cubicBezTo>
                <a:cubicBezTo>
                  <a:pt x="88894" y="147371"/>
                  <a:pt x="84181" y="148828"/>
                  <a:pt x="79375" y="148828"/>
                </a:cubicBezTo>
                <a:cubicBezTo>
                  <a:pt x="74569" y="148828"/>
                  <a:pt x="69825" y="147402"/>
                  <a:pt x="66011" y="144456"/>
                </a:cubicBezTo>
                <a:cubicBezTo>
                  <a:pt x="43377" y="127186"/>
                  <a:pt x="0" y="86785"/>
                  <a:pt x="0" y="51997"/>
                </a:cubicBezTo>
                <a:lnTo>
                  <a:pt x="0" y="51191"/>
                </a:lnTo>
                <a:cubicBezTo>
                  <a:pt x="0" y="28401"/>
                  <a:pt x="18479" y="9922"/>
                  <a:pt x="41269" y="9922"/>
                </a:cubicBezTo>
                <a:cubicBezTo>
                  <a:pt x="54508" y="9922"/>
                  <a:pt x="66973" y="16278"/>
                  <a:pt x="74724" y="27006"/>
                </a:cubicBezTo>
                <a:close/>
              </a:path>
            </a:pathLst>
          </a:custGeom>
          <a:solidFill>
            <a:srgbClr val="1A1A1A"/>
          </a:solidFill>
          <a:ln/>
        </p:spPr>
      </p:sp>
      <p:sp>
        <p:nvSpPr>
          <p:cNvPr id="89867992" name="Text 19"/>
          <p:cNvSpPr/>
          <p:nvPr/>
        </p:nvSpPr>
        <p:spPr bwMode="auto">
          <a:xfrm>
            <a:off x="1021291" y="3100160"/>
            <a:ext cx="4865687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300" b="1">
                <a:solidFill>
                  <a:srgbClr val="C8A876"/>
                </a:solidFill>
                <a:latin typeface="思源宋体"/>
                <a:ea typeface="思源宋体"/>
                <a:cs typeface="思源宋体"/>
              </a:rPr>
              <a:t>员工家属</a:t>
            </a:r>
            <a:endParaRPr sz="1300"/>
          </a:p>
        </p:txBody>
      </p:sp>
      <p:sp>
        <p:nvSpPr>
          <p:cNvPr id="1121024320" name="Text 20"/>
          <p:cNvSpPr/>
          <p:nvPr/>
        </p:nvSpPr>
        <p:spPr bwMode="auto">
          <a:xfrm>
            <a:off x="1021291" y="3385910"/>
            <a:ext cx="4849813" cy="412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邀请优秀员工家属参与，让家人了解企业文化和员工工作环境，增强员工家庭的支持度与认同感。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2079612986" name="Shape 21"/>
          <p:cNvSpPr/>
          <p:nvPr/>
        </p:nvSpPr>
        <p:spPr bwMode="auto">
          <a:xfrm flipH="0" flipV="0">
            <a:off x="1023937" y="3864806"/>
            <a:ext cx="904802" cy="254518"/>
          </a:xfrm>
          <a:custGeom>
            <a:avLst/>
            <a:gdLst/>
            <a:ahLst/>
            <a:cxnLst/>
            <a:rect l="l" t="t" r="r" b="b"/>
            <a:pathLst>
              <a:path w="576792" h="227542" fill="norm" stroke="1" extrusionOk="0">
                <a:moveTo>
                  <a:pt x="113771" y="0"/>
                </a:moveTo>
                <a:lnTo>
                  <a:pt x="463021" y="0"/>
                </a:lnTo>
                <a:cubicBezTo>
                  <a:pt x="525855" y="0"/>
                  <a:pt x="576792" y="50937"/>
                  <a:pt x="576792" y="113771"/>
                </a:cubicBezTo>
                <a:lnTo>
                  <a:pt x="576792" y="113771"/>
                </a:lnTo>
                <a:cubicBezTo>
                  <a:pt x="576792" y="176605"/>
                  <a:pt x="525855" y="227542"/>
                  <a:pt x="463021" y="227542"/>
                </a:cubicBezTo>
                <a:lnTo>
                  <a:pt x="113771" y="227542"/>
                </a:lnTo>
                <a:cubicBezTo>
                  <a:pt x="50937" y="227542"/>
                  <a:pt x="0" y="176605"/>
                  <a:pt x="0" y="113771"/>
                </a:cubicBezTo>
                <a:lnTo>
                  <a:pt x="0" y="113771"/>
                </a:lnTo>
                <a:cubicBezTo>
                  <a:pt x="0" y="50937"/>
                  <a:pt x="50937" y="0"/>
                  <a:pt x="113771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8467">
            <a:solidFill>
              <a:srgbClr val="C8A876">
                <a:alpha val="40000"/>
              </a:srgbClr>
            </a:solidFill>
            <a:prstDash val="solid"/>
          </a:ln>
        </p:spPr>
      </p:sp>
      <p:sp>
        <p:nvSpPr>
          <p:cNvPr id="1504603022" name="Text 22"/>
          <p:cNvSpPr/>
          <p:nvPr/>
        </p:nvSpPr>
        <p:spPr bwMode="auto">
          <a:xfrm flipH="0" flipV="0">
            <a:off x="1112347" y="3880941"/>
            <a:ext cx="796017" cy="222249"/>
          </a:xfrm>
          <a:prstGeom prst="rect">
            <a:avLst/>
          </a:prstGeom>
          <a:noFill/>
          <a:ln/>
        </p:spPr>
        <p:txBody>
          <a:bodyPr wrap="square" lIns="63499" tIns="31749" rIns="63499" bIns="31749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200">
                <a:solidFill>
                  <a:srgbClr val="C8A876"/>
                </a:solidFill>
                <a:latin typeface="宋体"/>
                <a:ea typeface="宋体"/>
                <a:cs typeface="宋体"/>
              </a:rPr>
              <a:t>家属关怀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625163340" name="Shape 23"/>
          <p:cNvSpPr/>
          <p:nvPr/>
        </p:nvSpPr>
        <p:spPr bwMode="auto">
          <a:xfrm flipH="0" flipV="0">
            <a:off x="2009699" y="3864806"/>
            <a:ext cx="1079121" cy="254518"/>
          </a:xfrm>
          <a:custGeom>
            <a:avLst/>
            <a:gdLst/>
            <a:ahLst/>
            <a:cxnLst/>
            <a:rect l="l" t="t" r="r" b="b"/>
            <a:pathLst>
              <a:path w="687917" h="227542" fill="norm" stroke="1" extrusionOk="0">
                <a:moveTo>
                  <a:pt x="113771" y="0"/>
                </a:moveTo>
                <a:lnTo>
                  <a:pt x="574146" y="0"/>
                </a:lnTo>
                <a:cubicBezTo>
                  <a:pt x="636980" y="0"/>
                  <a:pt x="687917" y="50937"/>
                  <a:pt x="687917" y="113771"/>
                </a:cubicBezTo>
                <a:lnTo>
                  <a:pt x="687917" y="113771"/>
                </a:lnTo>
                <a:cubicBezTo>
                  <a:pt x="687917" y="176605"/>
                  <a:pt x="636980" y="227542"/>
                  <a:pt x="574146" y="227542"/>
                </a:cubicBezTo>
                <a:lnTo>
                  <a:pt x="113771" y="227542"/>
                </a:lnTo>
                <a:cubicBezTo>
                  <a:pt x="50937" y="227542"/>
                  <a:pt x="0" y="176605"/>
                  <a:pt x="0" y="113771"/>
                </a:cubicBezTo>
                <a:lnTo>
                  <a:pt x="0" y="113771"/>
                </a:lnTo>
                <a:cubicBezTo>
                  <a:pt x="0" y="50937"/>
                  <a:pt x="50937" y="0"/>
                  <a:pt x="113771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8467">
            <a:solidFill>
              <a:srgbClr val="C8A876">
                <a:alpha val="40000"/>
              </a:srgbClr>
            </a:solidFill>
            <a:prstDash val="solid"/>
          </a:ln>
        </p:spPr>
      </p:sp>
      <p:sp>
        <p:nvSpPr>
          <p:cNvPr id="1281441724" name="Text 24"/>
          <p:cNvSpPr/>
          <p:nvPr/>
        </p:nvSpPr>
        <p:spPr bwMode="auto">
          <a:xfrm flipH="0" flipV="0">
            <a:off x="2080718" y="3880941"/>
            <a:ext cx="937083" cy="222249"/>
          </a:xfrm>
          <a:prstGeom prst="rect">
            <a:avLst/>
          </a:prstGeom>
          <a:noFill/>
          <a:ln/>
        </p:spPr>
        <p:txBody>
          <a:bodyPr wrap="square" lIns="63499" tIns="31749" rIns="63499" bIns="31749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200">
                <a:solidFill>
                  <a:srgbClr val="C8A876"/>
                </a:solidFill>
                <a:latin typeface="宋体"/>
                <a:ea typeface="宋体"/>
                <a:cs typeface="宋体"/>
              </a:rPr>
              <a:t>认同感提升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1558002309" name="Shape 25"/>
          <p:cNvSpPr/>
          <p:nvPr/>
        </p:nvSpPr>
        <p:spPr bwMode="auto">
          <a:xfrm>
            <a:off x="513291" y="429003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 fill="norm" stroke="1" extrusionOk="0">
                <a:moveTo>
                  <a:pt x="95250" y="0"/>
                </a:moveTo>
                <a:lnTo>
                  <a:pt x="285750" y="0"/>
                </a:lnTo>
                <a:cubicBezTo>
                  <a:pt x="338320" y="0"/>
                  <a:pt x="381000" y="42680"/>
                  <a:pt x="381000" y="95250"/>
                </a:cubicBezTo>
                <a:lnTo>
                  <a:pt x="381000" y="285750"/>
                </a:lnTo>
                <a:cubicBezTo>
                  <a:pt x="381000" y="338320"/>
                  <a:pt x="338320" y="381000"/>
                  <a:pt x="285750" y="381000"/>
                </a:cubicBezTo>
                <a:lnTo>
                  <a:pt x="95250" y="381000"/>
                </a:lnTo>
                <a:cubicBezTo>
                  <a:pt x="42680" y="381000"/>
                  <a:pt x="0" y="338320"/>
                  <a:pt x="0" y="285750"/>
                </a:cubicBezTo>
                <a:lnTo>
                  <a:pt x="0" y="95250"/>
                </a:lnTo>
                <a:cubicBezTo>
                  <a:pt x="0" y="42680"/>
                  <a:pt x="42680" y="0"/>
                  <a:pt x="95250" y="0"/>
                </a:cubicBezTo>
                <a:close/>
              </a:path>
            </a:pathLst>
          </a:custGeom>
          <a:solidFill>
            <a:srgbClr val="C8A876"/>
          </a:solidFill>
          <a:ln/>
        </p:spPr>
      </p:sp>
      <p:sp>
        <p:nvSpPr>
          <p:cNvPr id="812419216" name="Shape 26"/>
          <p:cNvSpPr/>
          <p:nvPr/>
        </p:nvSpPr>
        <p:spPr bwMode="auto">
          <a:xfrm>
            <a:off x="614494" y="4401156"/>
            <a:ext cx="178594" cy="158750"/>
          </a:xfrm>
          <a:custGeom>
            <a:avLst/>
            <a:gdLst/>
            <a:ahLst/>
            <a:cxnLst/>
            <a:rect l="l" t="t" r="r" b="b"/>
            <a:pathLst>
              <a:path w="178594" h="158750" fill="norm" stroke="1" extrusionOk="0">
                <a:moveTo>
                  <a:pt x="83375" y="26417"/>
                </a:moveTo>
                <a:lnTo>
                  <a:pt x="47222" y="66601"/>
                </a:lnTo>
                <a:cubicBezTo>
                  <a:pt x="45796" y="68182"/>
                  <a:pt x="45858" y="70631"/>
                  <a:pt x="47377" y="72151"/>
                </a:cubicBezTo>
                <a:cubicBezTo>
                  <a:pt x="56834" y="81607"/>
                  <a:pt x="72182" y="81607"/>
                  <a:pt x="81638" y="72151"/>
                </a:cubicBezTo>
                <a:lnTo>
                  <a:pt x="91498" y="62291"/>
                </a:lnTo>
                <a:cubicBezTo>
                  <a:pt x="92801" y="60989"/>
                  <a:pt x="94444" y="60275"/>
                  <a:pt x="96118" y="60151"/>
                </a:cubicBezTo>
                <a:cubicBezTo>
                  <a:pt x="98227" y="59965"/>
                  <a:pt x="100397" y="60678"/>
                  <a:pt x="102009" y="62291"/>
                </a:cubicBezTo>
                <a:lnTo>
                  <a:pt x="156766" y="116582"/>
                </a:lnTo>
                <a:lnTo>
                  <a:pt x="178594" y="99219"/>
                </a:lnTo>
                <a:lnTo>
                  <a:pt x="178594" y="9922"/>
                </a:lnTo>
                <a:lnTo>
                  <a:pt x="143867" y="29766"/>
                </a:lnTo>
                <a:lnTo>
                  <a:pt x="136488" y="24836"/>
                </a:lnTo>
                <a:cubicBezTo>
                  <a:pt x="131589" y="21580"/>
                  <a:pt x="125853" y="19844"/>
                  <a:pt x="119962" y="19844"/>
                </a:cubicBezTo>
                <a:lnTo>
                  <a:pt x="98134" y="19844"/>
                </a:lnTo>
                <a:cubicBezTo>
                  <a:pt x="97792" y="19844"/>
                  <a:pt x="97420" y="19844"/>
                  <a:pt x="97079" y="19875"/>
                </a:cubicBezTo>
                <a:cubicBezTo>
                  <a:pt x="91839" y="20154"/>
                  <a:pt x="86909" y="22510"/>
                  <a:pt x="83375" y="26417"/>
                </a:cubicBezTo>
                <a:close/>
                <a:moveTo>
                  <a:pt x="36153" y="56648"/>
                </a:moveTo>
                <a:lnTo>
                  <a:pt x="69267" y="19844"/>
                </a:lnTo>
                <a:lnTo>
                  <a:pt x="56989" y="19844"/>
                </a:lnTo>
                <a:cubicBezTo>
                  <a:pt x="49082" y="19844"/>
                  <a:pt x="41517" y="22975"/>
                  <a:pt x="35936" y="28556"/>
                </a:cubicBezTo>
                <a:lnTo>
                  <a:pt x="34727" y="29766"/>
                </a:lnTo>
                <a:lnTo>
                  <a:pt x="0" y="9922"/>
                </a:lnTo>
                <a:lnTo>
                  <a:pt x="0" y="99219"/>
                </a:lnTo>
                <a:lnTo>
                  <a:pt x="48493" y="139619"/>
                </a:lnTo>
                <a:cubicBezTo>
                  <a:pt x="55625" y="145573"/>
                  <a:pt x="64616" y="148828"/>
                  <a:pt x="73887" y="148828"/>
                </a:cubicBezTo>
                <a:lnTo>
                  <a:pt x="78755" y="148828"/>
                </a:lnTo>
                <a:lnTo>
                  <a:pt x="76584" y="146658"/>
                </a:lnTo>
                <a:cubicBezTo>
                  <a:pt x="73670" y="143743"/>
                  <a:pt x="73670" y="139030"/>
                  <a:pt x="76584" y="136147"/>
                </a:cubicBezTo>
                <a:cubicBezTo>
                  <a:pt x="79499" y="133263"/>
                  <a:pt x="84212" y="133232"/>
                  <a:pt x="87095" y="136147"/>
                </a:cubicBezTo>
                <a:lnTo>
                  <a:pt x="99808" y="148859"/>
                </a:lnTo>
                <a:lnTo>
                  <a:pt x="102598" y="148859"/>
                </a:lnTo>
                <a:cubicBezTo>
                  <a:pt x="108521" y="148859"/>
                  <a:pt x="114319" y="147526"/>
                  <a:pt x="119590" y="145045"/>
                </a:cubicBezTo>
                <a:lnTo>
                  <a:pt x="111311" y="136736"/>
                </a:lnTo>
                <a:cubicBezTo>
                  <a:pt x="108396" y="133821"/>
                  <a:pt x="108396" y="129108"/>
                  <a:pt x="111311" y="126225"/>
                </a:cubicBezTo>
                <a:cubicBezTo>
                  <a:pt x="114226" y="123341"/>
                  <a:pt x="118938" y="123310"/>
                  <a:pt x="121822" y="126225"/>
                </a:cubicBezTo>
                <a:lnTo>
                  <a:pt x="131744" y="136147"/>
                </a:lnTo>
                <a:lnTo>
                  <a:pt x="137170" y="130721"/>
                </a:lnTo>
                <a:cubicBezTo>
                  <a:pt x="139929" y="127961"/>
                  <a:pt x="140736" y="123961"/>
                  <a:pt x="139526" y="120458"/>
                </a:cubicBezTo>
                <a:lnTo>
                  <a:pt x="96769" y="78042"/>
                </a:lnTo>
                <a:lnTo>
                  <a:pt x="92149" y="82662"/>
                </a:lnTo>
                <a:cubicBezTo>
                  <a:pt x="76864" y="97948"/>
                  <a:pt x="52121" y="97948"/>
                  <a:pt x="36835" y="82662"/>
                </a:cubicBezTo>
                <a:cubicBezTo>
                  <a:pt x="29704" y="75530"/>
                  <a:pt x="29425" y="64089"/>
                  <a:pt x="36153" y="56617"/>
                </a:cubicBezTo>
                <a:close/>
              </a:path>
            </a:pathLst>
          </a:custGeom>
          <a:solidFill>
            <a:srgbClr val="1A1A1A"/>
          </a:solidFill>
          <a:ln/>
        </p:spPr>
      </p:sp>
      <p:sp>
        <p:nvSpPr>
          <p:cNvPr id="1447798071" name="Text 27"/>
          <p:cNvSpPr/>
          <p:nvPr/>
        </p:nvSpPr>
        <p:spPr bwMode="auto">
          <a:xfrm>
            <a:off x="1021291" y="4290030"/>
            <a:ext cx="4865687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300" b="1">
                <a:solidFill>
                  <a:srgbClr val="C8A876"/>
                </a:solidFill>
                <a:latin typeface="思源宋体"/>
                <a:ea typeface="思源宋体"/>
                <a:cs typeface="思源宋体"/>
              </a:rPr>
              <a:t>合作伙伴</a:t>
            </a:r>
            <a:endParaRPr sz="1300"/>
          </a:p>
        </p:txBody>
      </p:sp>
      <p:sp>
        <p:nvSpPr>
          <p:cNvPr id="1537571830" name="Text 28"/>
          <p:cNvSpPr/>
          <p:nvPr/>
        </p:nvSpPr>
        <p:spPr bwMode="auto">
          <a:xfrm>
            <a:off x="1021291" y="4575781"/>
            <a:ext cx="4849813" cy="412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邀请重要客户、供应商等合作伙伴共同参与，增进情感交流，强化合作关系，展现企业的人文关怀。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624759901" name="Shape 29"/>
          <p:cNvSpPr/>
          <p:nvPr/>
        </p:nvSpPr>
        <p:spPr bwMode="auto">
          <a:xfrm flipH="0" flipV="0">
            <a:off x="1023937" y="5054676"/>
            <a:ext cx="904802" cy="254518"/>
          </a:xfrm>
          <a:custGeom>
            <a:avLst/>
            <a:gdLst/>
            <a:ahLst/>
            <a:cxnLst/>
            <a:rect l="l" t="t" r="r" b="b"/>
            <a:pathLst>
              <a:path w="576792" h="227542" fill="norm" stroke="1" extrusionOk="0">
                <a:moveTo>
                  <a:pt x="113771" y="0"/>
                </a:moveTo>
                <a:lnTo>
                  <a:pt x="463021" y="0"/>
                </a:lnTo>
                <a:cubicBezTo>
                  <a:pt x="525855" y="0"/>
                  <a:pt x="576792" y="50937"/>
                  <a:pt x="576792" y="113771"/>
                </a:cubicBezTo>
                <a:lnTo>
                  <a:pt x="576792" y="113771"/>
                </a:lnTo>
                <a:cubicBezTo>
                  <a:pt x="576792" y="176605"/>
                  <a:pt x="525855" y="227542"/>
                  <a:pt x="463021" y="227542"/>
                </a:cubicBezTo>
                <a:lnTo>
                  <a:pt x="113771" y="227542"/>
                </a:lnTo>
                <a:cubicBezTo>
                  <a:pt x="50937" y="227542"/>
                  <a:pt x="0" y="176605"/>
                  <a:pt x="0" y="113771"/>
                </a:cubicBezTo>
                <a:lnTo>
                  <a:pt x="0" y="113771"/>
                </a:lnTo>
                <a:cubicBezTo>
                  <a:pt x="0" y="50937"/>
                  <a:pt x="50937" y="0"/>
                  <a:pt x="113771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8467">
            <a:solidFill>
              <a:srgbClr val="C8A876">
                <a:alpha val="40000"/>
              </a:srgbClr>
            </a:solidFill>
            <a:prstDash val="solid"/>
          </a:ln>
        </p:spPr>
      </p:sp>
      <p:sp>
        <p:nvSpPr>
          <p:cNvPr id="1427751183" name="Text 30"/>
          <p:cNvSpPr/>
          <p:nvPr/>
        </p:nvSpPr>
        <p:spPr bwMode="auto">
          <a:xfrm flipH="0" flipV="0">
            <a:off x="1112347" y="5070811"/>
            <a:ext cx="796017" cy="222249"/>
          </a:xfrm>
          <a:prstGeom prst="rect">
            <a:avLst/>
          </a:prstGeom>
          <a:noFill/>
          <a:ln/>
        </p:spPr>
        <p:txBody>
          <a:bodyPr wrap="square" lIns="63499" tIns="31749" rIns="63499" bIns="31749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200">
                <a:solidFill>
                  <a:srgbClr val="C8A876"/>
                </a:solidFill>
                <a:latin typeface="宋体"/>
                <a:ea typeface="宋体"/>
                <a:cs typeface="宋体"/>
              </a:rPr>
              <a:t>关系维护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1623591821" name="Shape 31"/>
          <p:cNvSpPr/>
          <p:nvPr/>
        </p:nvSpPr>
        <p:spPr bwMode="auto">
          <a:xfrm flipH="0" flipV="0">
            <a:off x="2009699" y="5054676"/>
            <a:ext cx="904802" cy="254518"/>
          </a:xfrm>
          <a:custGeom>
            <a:avLst/>
            <a:gdLst/>
            <a:ahLst/>
            <a:cxnLst/>
            <a:rect l="l" t="t" r="r" b="b"/>
            <a:pathLst>
              <a:path w="576792" h="227542" fill="norm" stroke="1" extrusionOk="0">
                <a:moveTo>
                  <a:pt x="113771" y="0"/>
                </a:moveTo>
                <a:lnTo>
                  <a:pt x="463021" y="0"/>
                </a:lnTo>
                <a:cubicBezTo>
                  <a:pt x="525855" y="0"/>
                  <a:pt x="576792" y="50937"/>
                  <a:pt x="576792" y="113771"/>
                </a:cubicBezTo>
                <a:lnTo>
                  <a:pt x="576792" y="113771"/>
                </a:lnTo>
                <a:cubicBezTo>
                  <a:pt x="576792" y="176605"/>
                  <a:pt x="525855" y="227542"/>
                  <a:pt x="463021" y="227542"/>
                </a:cubicBezTo>
                <a:lnTo>
                  <a:pt x="113771" y="227542"/>
                </a:lnTo>
                <a:cubicBezTo>
                  <a:pt x="50937" y="227542"/>
                  <a:pt x="0" y="176605"/>
                  <a:pt x="0" y="113771"/>
                </a:cubicBezTo>
                <a:lnTo>
                  <a:pt x="0" y="113771"/>
                </a:lnTo>
                <a:cubicBezTo>
                  <a:pt x="0" y="50937"/>
                  <a:pt x="50937" y="0"/>
                  <a:pt x="113771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8467">
            <a:solidFill>
              <a:srgbClr val="C8A876">
                <a:alpha val="40000"/>
              </a:srgbClr>
            </a:solidFill>
            <a:prstDash val="solid"/>
          </a:ln>
        </p:spPr>
      </p:sp>
      <p:sp>
        <p:nvSpPr>
          <p:cNvPr id="1419451957" name="Text 32"/>
          <p:cNvSpPr/>
          <p:nvPr/>
        </p:nvSpPr>
        <p:spPr bwMode="auto">
          <a:xfrm flipH="0" flipV="0">
            <a:off x="2080718" y="5070811"/>
            <a:ext cx="796017" cy="222249"/>
          </a:xfrm>
          <a:prstGeom prst="rect">
            <a:avLst/>
          </a:prstGeom>
          <a:noFill/>
          <a:ln/>
        </p:spPr>
        <p:txBody>
          <a:bodyPr wrap="square" lIns="63499" tIns="31749" rIns="63499" bIns="31749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200">
                <a:solidFill>
                  <a:srgbClr val="C8A876"/>
                </a:solidFill>
                <a:latin typeface="宋体"/>
                <a:ea typeface="宋体"/>
                <a:cs typeface="宋体"/>
              </a:rPr>
              <a:t>品牌展示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1933465686" name="Shape 33"/>
          <p:cNvSpPr/>
          <p:nvPr/>
        </p:nvSpPr>
        <p:spPr bwMode="auto">
          <a:xfrm flipH="0" flipV="0">
            <a:off x="6205799" y="571500"/>
            <a:ext cx="5680602" cy="2964651"/>
          </a:xfrm>
          <a:custGeom>
            <a:avLst/>
            <a:gdLst/>
            <a:ahLst/>
            <a:cxnLst/>
            <a:rect l="l" t="t" r="r" b="b"/>
            <a:pathLst>
              <a:path w="5680604" h="3196167" fill="norm" stroke="1" extrusionOk="0">
                <a:moveTo>
                  <a:pt x="127016" y="0"/>
                </a:moveTo>
                <a:lnTo>
                  <a:pt x="5553589" y="0"/>
                </a:lnTo>
                <a:cubicBezTo>
                  <a:pt x="5623737" y="0"/>
                  <a:pt x="5680604" y="56867"/>
                  <a:pt x="5680604" y="127016"/>
                </a:cubicBezTo>
                <a:lnTo>
                  <a:pt x="5680604" y="3069151"/>
                </a:lnTo>
                <a:cubicBezTo>
                  <a:pt x="5680604" y="3139300"/>
                  <a:pt x="5623737" y="3196167"/>
                  <a:pt x="5553589" y="3196167"/>
                </a:cubicBezTo>
                <a:lnTo>
                  <a:pt x="127016" y="3196167"/>
                </a:lnTo>
                <a:cubicBezTo>
                  <a:pt x="56867" y="3196167"/>
                  <a:pt x="0" y="3139300"/>
                  <a:pt x="0" y="3069151"/>
                </a:cubicBezTo>
                <a:lnTo>
                  <a:pt x="0" y="127016"/>
                </a:lnTo>
                <a:cubicBezTo>
                  <a:pt x="0" y="56914"/>
                  <a:pt x="56914" y="0"/>
                  <a:pt x="127016" y="0"/>
                </a:cubicBezTo>
                <a:close/>
              </a:path>
            </a:pathLst>
          </a:custGeom>
          <a:solidFill>
            <a:srgbClr val="BFBFBF">
              <a:alpha val="15000"/>
            </a:srgbClr>
          </a:solidFill>
          <a:ln w="8467">
            <a:solidFill>
              <a:srgbClr val="C8A876">
                <a:alpha val="30192"/>
              </a:srgbClr>
            </a:solidFill>
            <a:prstDash val="solid"/>
          </a:ln>
        </p:spPr>
      </p:sp>
      <p:sp>
        <p:nvSpPr>
          <p:cNvPr id="975697600" name="Shape 34"/>
          <p:cNvSpPr/>
          <p:nvPr/>
        </p:nvSpPr>
        <p:spPr bwMode="auto">
          <a:xfrm>
            <a:off x="6398946" y="790531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 fill="norm" stroke="1" extrusionOk="0">
                <a:moveTo>
                  <a:pt x="63501" y="0"/>
                </a:moveTo>
                <a:lnTo>
                  <a:pt x="317499" y="0"/>
                </a:lnTo>
                <a:cubicBezTo>
                  <a:pt x="352546" y="0"/>
                  <a:pt x="381000" y="28454"/>
                  <a:pt x="381000" y="63501"/>
                </a:cubicBezTo>
                <a:lnTo>
                  <a:pt x="381000" y="317499"/>
                </a:lnTo>
                <a:cubicBezTo>
                  <a:pt x="381000" y="352546"/>
                  <a:pt x="352546" y="381000"/>
                  <a:pt x="317499" y="381000"/>
                </a:cubicBezTo>
                <a:lnTo>
                  <a:pt x="63501" y="381000"/>
                </a:lnTo>
                <a:cubicBezTo>
                  <a:pt x="28454" y="381000"/>
                  <a:pt x="0" y="352546"/>
                  <a:pt x="0" y="317499"/>
                </a:cubicBezTo>
                <a:lnTo>
                  <a:pt x="0" y="63501"/>
                </a:lnTo>
                <a:cubicBezTo>
                  <a:pt x="0" y="28454"/>
                  <a:pt x="28454" y="0"/>
                  <a:pt x="63501" y="0"/>
                </a:cubicBezTo>
                <a:close/>
              </a:path>
            </a:pathLst>
          </a:custGeom>
          <a:solidFill>
            <a:srgbClr val="C8A876"/>
          </a:solidFill>
          <a:ln/>
        </p:spPr>
      </p:sp>
      <p:sp>
        <p:nvSpPr>
          <p:cNvPr id="2047301961" name="Shape 35"/>
          <p:cNvSpPr/>
          <p:nvPr/>
        </p:nvSpPr>
        <p:spPr bwMode="auto">
          <a:xfrm>
            <a:off x="6494196" y="885782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 fill="norm" stroke="1" extrusionOk="0">
                <a:moveTo>
                  <a:pt x="23812" y="11906"/>
                </a:moveTo>
                <a:cubicBezTo>
                  <a:pt x="10678" y="11906"/>
                  <a:pt x="0" y="22585"/>
                  <a:pt x="0" y="35719"/>
                </a:cubicBezTo>
                <a:lnTo>
                  <a:pt x="0" y="130969"/>
                </a:lnTo>
                <a:cubicBezTo>
                  <a:pt x="0" y="144103"/>
                  <a:pt x="10678" y="154781"/>
                  <a:pt x="23812" y="154781"/>
                </a:cubicBezTo>
                <a:lnTo>
                  <a:pt x="77391" y="154781"/>
                </a:lnTo>
                <a:lnTo>
                  <a:pt x="71438" y="172641"/>
                </a:lnTo>
                <a:lnTo>
                  <a:pt x="44648" y="172641"/>
                </a:lnTo>
                <a:cubicBezTo>
                  <a:pt x="39700" y="172641"/>
                  <a:pt x="35719" y="176622"/>
                  <a:pt x="35719" y="181570"/>
                </a:cubicBezTo>
                <a:cubicBezTo>
                  <a:pt x="35719" y="186519"/>
                  <a:pt x="39700" y="190500"/>
                  <a:pt x="44648" y="190500"/>
                </a:cubicBezTo>
                <a:lnTo>
                  <a:pt x="145852" y="190500"/>
                </a:lnTo>
                <a:cubicBezTo>
                  <a:pt x="150800" y="190500"/>
                  <a:pt x="154781" y="186519"/>
                  <a:pt x="154781" y="181570"/>
                </a:cubicBezTo>
                <a:cubicBezTo>
                  <a:pt x="154781" y="176622"/>
                  <a:pt x="150800" y="172641"/>
                  <a:pt x="145852" y="172641"/>
                </a:cubicBezTo>
                <a:lnTo>
                  <a:pt x="119063" y="172641"/>
                </a:lnTo>
                <a:lnTo>
                  <a:pt x="113109" y="154781"/>
                </a:lnTo>
                <a:lnTo>
                  <a:pt x="166688" y="154781"/>
                </a:lnTo>
                <a:cubicBezTo>
                  <a:pt x="179822" y="154781"/>
                  <a:pt x="190500" y="144103"/>
                  <a:pt x="190500" y="130969"/>
                </a:cubicBezTo>
                <a:lnTo>
                  <a:pt x="190500" y="35719"/>
                </a:lnTo>
                <a:cubicBezTo>
                  <a:pt x="190500" y="22585"/>
                  <a:pt x="179822" y="11906"/>
                  <a:pt x="166688" y="11906"/>
                </a:cubicBezTo>
                <a:lnTo>
                  <a:pt x="23812" y="11906"/>
                </a:lnTo>
                <a:close/>
                <a:moveTo>
                  <a:pt x="35719" y="35719"/>
                </a:moveTo>
                <a:lnTo>
                  <a:pt x="154781" y="35719"/>
                </a:lnTo>
                <a:cubicBezTo>
                  <a:pt x="161367" y="35719"/>
                  <a:pt x="166688" y="41039"/>
                  <a:pt x="166688" y="47625"/>
                </a:cubicBezTo>
                <a:lnTo>
                  <a:pt x="166688" y="107156"/>
                </a:lnTo>
                <a:cubicBezTo>
                  <a:pt x="166688" y="113742"/>
                  <a:pt x="161367" y="119063"/>
                  <a:pt x="154781" y="119063"/>
                </a:cubicBezTo>
                <a:lnTo>
                  <a:pt x="35719" y="119063"/>
                </a:lnTo>
                <a:cubicBezTo>
                  <a:pt x="29133" y="119063"/>
                  <a:pt x="23812" y="113742"/>
                  <a:pt x="23812" y="107156"/>
                </a:cubicBezTo>
                <a:lnTo>
                  <a:pt x="23812" y="47625"/>
                </a:lnTo>
                <a:cubicBezTo>
                  <a:pt x="23812" y="41039"/>
                  <a:pt x="29133" y="35719"/>
                  <a:pt x="35719" y="35719"/>
                </a:cubicBezTo>
                <a:close/>
              </a:path>
            </a:pathLst>
          </a:custGeom>
          <a:solidFill>
            <a:srgbClr val="1A1A1A"/>
          </a:solidFill>
          <a:ln/>
        </p:spPr>
      </p:sp>
      <p:sp>
        <p:nvSpPr>
          <p:cNvPr id="1634826735" name="Text 36"/>
          <p:cNvSpPr/>
          <p:nvPr/>
        </p:nvSpPr>
        <p:spPr bwMode="auto">
          <a:xfrm>
            <a:off x="6875196" y="854031"/>
            <a:ext cx="123825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  <a:defRPr/>
            </a:pPr>
            <a:r>
              <a:rPr lang="en-US" sz="1500" b="1">
                <a:solidFill>
                  <a:srgbClr val="EAE3D9"/>
                </a:solidFill>
                <a:latin typeface="思源宋体"/>
                <a:ea typeface="思源宋体"/>
                <a:cs typeface="思源宋体"/>
              </a:rPr>
              <a:t>线上参与方式</a:t>
            </a:r>
            <a:endParaRPr lang="en-US" sz="1600"/>
          </a:p>
        </p:txBody>
      </p:sp>
      <p:sp>
        <p:nvSpPr>
          <p:cNvPr id="1515147486" name="Shape 37"/>
          <p:cNvSpPr/>
          <p:nvPr/>
        </p:nvSpPr>
        <p:spPr bwMode="auto">
          <a:xfrm>
            <a:off x="6414822" y="1366004"/>
            <a:ext cx="31750" cy="523875"/>
          </a:xfrm>
          <a:custGeom>
            <a:avLst/>
            <a:gdLst/>
            <a:ahLst/>
            <a:cxnLst/>
            <a:rect l="l" t="t" r="r" b="b"/>
            <a:pathLst>
              <a:path w="31750" h="523875" fill="norm" stroke="1" extrusionOk="0">
                <a:moveTo>
                  <a:pt x="0" y="0"/>
                </a:moveTo>
                <a:lnTo>
                  <a:pt x="31750" y="0"/>
                </a:lnTo>
                <a:lnTo>
                  <a:pt x="31750" y="523875"/>
                </a:lnTo>
                <a:lnTo>
                  <a:pt x="0" y="523875"/>
                </a:lnTo>
                <a:lnTo>
                  <a:pt x="0" y="0"/>
                </a:lnTo>
                <a:close/>
              </a:path>
            </a:pathLst>
          </a:custGeom>
          <a:solidFill>
            <a:srgbClr val="A42A28"/>
          </a:solidFill>
          <a:ln/>
        </p:spPr>
      </p:sp>
      <p:sp>
        <p:nvSpPr>
          <p:cNvPr id="208742711" name="Shape 38"/>
          <p:cNvSpPr/>
          <p:nvPr/>
        </p:nvSpPr>
        <p:spPr bwMode="auto">
          <a:xfrm>
            <a:off x="6565633" y="1381880"/>
            <a:ext cx="142875" cy="127000"/>
          </a:xfrm>
          <a:custGeom>
            <a:avLst/>
            <a:gdLst/>
            <a:ahLst/>
            <a:cxnLst/>
            <a:rect l="l" t="t" r="r" b="b"/>
            <a:pathLst>
              <a:path w="142875" h="127000" fill="norm" stroke="1" extrusionOk="0">
                <a:moveTo>
                  <a:pt x="23812" y="15875"/>
                </a:moveTo>
                <a:cubicBezTo>
                  <a:pt x="15056" y="15875"/>
                  <a:pt x="7938" y="22994"/>
                  <a:pt x="7938" y="31750"/>
                </a:cubicBezTo>
                <a:lnTo>
                  <a:pt x="7938" y="95250"/>
                </a:lnTo>
                <a:cubicBezTo>
                  <a:pt x="7938" y="104006"/>
                  <a:pt x="15056" y="111125"/>
                  <a:pt x="23812" y="111125"/>
                </a:cubicBezTo>
                <a:lnTo>
                  <a:pt x="87313" y="111125"/>
                </a:lnTo>
                <a:cubicBezTo>
                  <a:pt x="96069" y="111125"/>
                  <a:pt x="103188" y="104006"/>
                  <a:pt x="103188" y="95250"/>
                </a:cubicBezTo>
                <a:lnTo>
                  <a:pt x="103188" y="31750"/>
                </a:lnTo>
                <a:cubicBezTo>
                  <a:pt x="103188" y="22994"/>
                  <a:pt x="96069" y="15875"/>
                  <a:pt x="87313" y="15875"/>
                </a:cubicBezTo>
                <a:lnTo>
                  <a:pt x="23812" y="15875"/>
                </a:lnTo>
                <a:close/>
                <a:moveTo>
                  <a:pt x="115094" y="83344"/>
                </a:moveTo>
                <a:lnTo>
                  <a:pt x="133325" y="97929"/>
                </a:lnTo>
                <a:cubicBezTo>
                  <a:pt x="134367" y="98772"/>
                  <a:pt x="135657" y="99219"/>
                  <a:pt x="136996" y="99219"/>
                </a:cubicBezTo>
                <a:cubicBezTo>
                  <a:pt x="140246" y="99219"/>
                  <a:pt x="142875" y="96589"/>
                  <a:pt x="142875" y="93340"/>
                </a:cubicBezTo>
                <a:lnTo>
                  <a:pt x="142875" y="33660"/>
                </a:lnTo>
                <a:cubicBezTo>
                  <a:pt x="142875" y="30411"/>
                  <a:pt x="140246" y="27781"/>
                  <a:pt x="136996" y="27781"/>
                </a:cubicBezTo>
                <a:cubicBezTo>
                  <a:pt x="135657" y="27781"/>
                  <a:pt x="134367" y="28228"/>
                  <a:pt x="133325" y="29071"/>
                </a:cubicBezTo>
                <a:lnTo>
                  <a:pt x="115094" y="43656"/>
                </a:lnTo>
                <a:lnTo>
                  <a:pt x="115094" y="83344"/>
                </a:lnTo>
                <a:close/>
              </a:path>
            </a:pathLst>
          </a:custGeom>
          <a:solidFill>
            <a:srgbClr val="C8A876"/>
          </a:solidFill>
          <a:ln/>
        </p:spPr>
      </p:sp>
      <p:sp>
        <p:nvSpPr>
          <p:cNvPr id="2066631466" name="Text 39"/>
          <p:cNvSpPr/>
          <p:nvPr/>
        </p:nvSpPr>
        <p:spPr bwMode="auto">
          <a:xfrm>
            <a:off x="6784482" y="1334253"/>
            <a:ext cx="5048250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250" b="1">
                <a:solidFill>
                  <a:srgbClr val="C8A876"/>
                </a:solidFill>
                <a:latin typeface="思源宋体"/>
                <a:ea typeface="思源宋体"/>
                <a:cs typeface="思源宋体"/>
              </a:rPr>
              <a:t>直播互动</a:t>
            </a:r>
            <a:endParaRPr sz="1250"/>
          </a:p>
        </p:txBody>
      </p:sp>
      <p:sp>
        <p:nvSpPr>
          <p:cNvPr id="426814934" name="Text 40"/>
          <p:cNvSpPr/>
          <p:nvPr/>
        </p:nvSpPr>
        <p:spPr bwMode="auto">
          <a:xfrm flipH="0" flipV="0">
            <a:off x="6557697" y="1588254"/>
            <a:ext cx="5199062" cy="47624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通过企业微信、钉钉等平台进行活动直播，让无法到场的员工和家属也能实时参与。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1740269368" name="Shape 41"/>
          <p:cNvSpPr/>
          <p:nvPr/>
        </p:nvSpPr>
        <p:spPr bwMode="auto">
          <a:xfrm>
            <a:off x="6414822" y="2112129"/>
            <a:ext cx="31750" cy="523875"/>
          </a:xfrm>
          <a:custGeom>
            <a:avLst/>
            <a:gdLst/>
            <a:ahLst/>
            <a:cxnLst/>
            <a:rect l="l" t="t" r="r" b="b"/>
            <a:pathLst>
              <a:path w="31750" h="523875" fill="norm" stroke="1" extrusionOk="0">
                <a:moveTo>
                  <a:pt x="0" y="0"/>
                </a:moveTo>
                <a:lnTo>
                  <a:pt x="31750" y="0"/>
                </a:lnTo>
                <a:lnTo>
                  <a:pt x="31750" y="523875"/>
                </a:lnTo>
                <a:lnTo>
                  <a:pt x="0" y="523875"/>
                </a:lnTo>
                <a:lnTo>
                  <a:pt x="0" y="0"/>
                </a:lnTo>
                <a:close/>
              </a:path>
            </a:pathLst>
          </a:custGeom>
          <a:solidFill>
            <a:srgbClr val="A42A28"/>
          </a:solidFill>
          <a:ln/>
        </p:spPr>
      </p:sp>
      <p:sp>
        <p:nvSpPr>
          <p:cNvPr id="1737423445" name="Shape 42"/>
          <p:cNvSpPr/>
          <p:nvPr/>
        </p:nvSpPr>
        <p:spPr bwMode="auto">
          <a:xfrm>
            <a:off x="6557697" y="2164853"/>
            <a:ext cx="158750" cy="127000"/>
          </a:xfrm>
          <a:custGeom>
            <a:avLst/>
            <a:gdLst/>
            <a:ahLst/>
            <a:cxnLst/>
            <a:rect l="l" t="t" r="r" b="b"/>
            <a:pathLst>
              <a:path w="158750" h="127000" fill="norm" stroke="1" extrusionOk="0">
                <a:moveTo>
                  <a:pt x="111125" y="15875"/>
                </a:moveTo>
                <a:cubicBezTo>
                  <a:pt x="137418" y="15875"/>
                  <a:pt x="158750" y="37207"/>
                  <a:pt x="158750" y="63500"/>
                </a:cubicBezTo>
                <a:cubicBezTo>
                  <a:pt x="158750" y="89793"/>
                  <a:pt x="137418" y="111125"/>
                  <a:pt x="111125" y="111125"/>
                </a:cubicBezTo>
                <a:lnTo>
                  <a:pt x="47625" y="111125"/>
                </a:lnTo>
                <a:cubicBezTo>
                  <a:pt x="21332" y="111125"/>
                  <a:pt x="0" y="89793"/>
                  <a:pt x="0" y="63500"/>
                </a:cubicBezTo>
                <a:cubicBezTo>
                  <a:pt x="0" y="37207"/>
                  <a:pt x="21332" y="15875"/>
                  <a:pt x="47625" y="15875"/>
                </a:cubicBezTo>
                <a:lnTo>
                  <a:pt x="111125" y="15875"/>
                </a:lnTo>
                <a:close/>
                <a:moveTo>
                  <a:pt x="47625" y="43656"/>
                </a:moveTo>
                <a:cubicBezTo>
                  <a:pt x="44326" y="43656"/>
                  <a:pt x="41672" y="46310"/>
                  <a:pt x="41672" y="49609"/>
                </a:cubicBezTo>
                <a:lnTo>
                  <a:pt x="41672" y="57547"/>
                </a:lnTo>
                <a:lnTo>
                  <a:pt x="33734" y="57547"/>
                </a:lnTo>
                <a:cubicBezTo>
                  <a:pt x="30435" y="57547"/>
                  <a:pt x="27781" y="60201"/>
                  <a:pt x="27781" y="63500"/>
                </a:cubicBezTo>
                <a:cubicBezTo>
                  <a:pt x="27781" y="66799"/>
                  <a:pt x="30435" y="69453"/>
                  <a:pt x="33734" y="69453"/>
                </a:cubicBezTo>
                <a:lnTo>
                  <a:pt x="41672" y="69453"/>
                </a:lnTo>
                <a:lnTo>
                  <a:pt x="41672" y="77391"/>
                </a:lnTo>
                <a:cubicBezTo>
                  <a:pt x="41672" y="80690"/>
                  <a:pt x="44326" y="83344"/>
                  <a:pt x="47625" y="83344"/>
                </a:cubicBezTo>
                <a:cubicBezTo>
                  <a:pt x="50924" y="83344"/>
                  <a:pt x="53578" y="80690"/>
                  <a:pt x="53578" y="77391"/>
                </a:cubicBezTo>
                <a:lnTo>
                  <a:pt x="53578" y="69453"/>
                </a:lnTo>
                <a:lnTo>
                  <a:pt x="61516" y="69453"/>
                </a:lnTo>
                <a:cubicBezTo>
                  <a:pt x="64815" y="69453"/>
                  <a:pt x="67469" y="66799"/>
                  <a:pt x="67469" y="63500"/>
                </a:cubicBezTo>
                <a:cubicBezTo>
                  <a:pt x="67469" y="60201"/>
                  <a:pt x="64815" y="57547"/>
                  <a:pt x="61516" y="57547"/>
                </a:cubicBezTo>
                <a:lnTo>
                  <a:pt x="53578" y="57547"/>
                </a:lnTo>
                <a:lnTo>
                  <a:pt x="53578" y="49609"/>
                </a:lnTo>
                <a:cubicBezTo>
                  <a:pt x="53578" y="46310"/>
                  <a:pt x="50924" y="43656"/>
                  <a:pt x="47625" y="43656"/>
                </a:cubicBezTo>
                <a:close/>
                <a:moveTo>
                  <a:pt x="107156" y="67469"/>
                </a:moveTo>
                <a:cubicBezTo>
                  <a:pt x="102775" y="67469"/>
                  <a:pt x="99219" y="71025"/>
                  <a:pt x="99219" y="75406"/>
                </a:cubicBezTo>
                <a:cubicBezTo>
                  <a:pt x="99219" y="79787"/>
                  <a:pt x="102775" y="83344"/>
                  <a:pt x="107156" y="83344"/>
                </a:cubicBezTo>
                <a:cubicBezTo>
                  <a:pt x="111537" y="83344"/>
                  <a:pt x="115094" y="79787"/>
                  <a:pt x="115094" y="75406"/>
                </a:cubicBezTo>
                <a:cubicBezTo>
                  <a:pt x="115094" y="71025"/>
                  <a:pt x="111537" y="67469"/>
                  <a:pt x="107156" y="67469"/>
                </a:cubicBezTo>
                <a:close/>
                <a:moveTo>
                  <a:pt x="123031" y="43656"/>
                </a:moveTo>
                <a:cubicBezTo>
                  <a:pt x="118650" y="43656"/>
                  <a:pt x="115094" y="47213"/>
                  <a:pt x="115094" y="51594"/>
                </a:cubicBezTo>
                <a:cubicBezTo>
                  <a:pt x="115094" y="55975"/>
                  <a:pt x="118650" y="59531"/>
                  <a:pt x="123031" y="59531"/>
                </a:cubicBezTo>
                <a:cubicBezTo>
                  <a:pt x="127412" y="59531"/>
                  <a:pt x="130969" y="55975"/>
                  <a:pt x="130969" y="51594"/>
                </a:cubicBezTo>
                <a:cubicBezTo>
                  <a:pt x="130969" y="47213"/>
                  <a:pt x="127412" y="43656"/>
                  <a:pt x="123031" y="43656"/>
                </a:cubicBezTo>
                <a:close/>
              </a:path>
            </a:pathLst>
          </a:custGeom>
          <a:solidFill>
            <a:srgbClr val="C8A876"/>
          </a:solidFill>
          <a:ln/>
        </p:spPr>
      </p:sp>
      <p:sp>
        <p:nvSpPr>
          <p:cNvPr id="968117038" name="Text 43"/>
          <p:cNvSpPr/>
          <p:nvPr/>
        </p:nvSpPr>
        <p:spPr bwMode="auto">
          <a:xfrm>
            <a:off x="6784482" y="2117228"/>
            <a:ext cx="5048250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250" b="1">
                <a:solidFill>
                  <a:srgbClr val="C8A876"/>
                </a:solidFill>
                <a:latin typeface="思源宋体"/>
                <a:ea typeface="思源宋体"/>
                <a:cs typeface="思源宋体"/>
              </a:rPr>
              <a:t>云端游戏</a:t>
            </a:r>
            <a:endParaRPr sz="1250"/>
          </a:p>
        </p:txBody>
      </p:sp>
      <p:sp>
        <p:nvSpPr>
          <p:cNvPr id="1943180917" name="Text 44"/>
          <p:cNvSpPr/>
          <p:nvPr/>
        </p:nvSpPr>
        <p:spPr bwMode="auto">
          <a:xfrm>
            <a:off x="6557697" y="2371228"/>
            <a:ext cx="5199063" cy="2063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扫码加入线上互动游戏，与现场同步参与摇一摇、答题等互动环节。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1538853361" name="Shape 45"/>
          <p:cNvSpPr/>
          <p:nvPr/>
        </p:nvSpPr>
        <p:spPr bwMode="auto">
          <a:xfrm>
            <a:off x="6414822" y="2799289"/>
            <a:ext cx="31750" cy="523875"/>
          </a:xfrm>
          <a:custGeom>
            <a:avLst/>
            <a:gdLst/>
            <a:ahLst/>
            <a:cxnLst/>
            <a:rect l="l" t="t" r="r" b="b"/>
            <a:pathLst>
              <a:path w="31750" h="523875" fill="norm" stroke="1" extrusionOk="0">
                <a:moveTo>
                  <a:pt x="0" y="0"/>
                </a:moveTo>
                <a:lnTo>
                  <a:pt x="31750" y="0"/>
                </a:lnTo>
                <a:lnTo>
                  <a:pt x="31750" y="523875"/>
                </a:lnTo>
                <a:lnTo>
                  <a:pt x="0" y="523875"/>
                </a:lnTo>
                <a:lnTo>
                  <a:pt x="0" y="0"/>
                </a:lnTo>
                <a:close/>
              </a:path>
            </a:pathLst>
          </a:custGeom>
          <a:solidFill>
            <a:srgbClr val="A42A28"/>
          </a:solidFill>
          <a:ln/>
        </p:spPr>
      </p:sp>
      <p:sp>
        <p:nvSpPr>
          <p:cNvPr id="365975234" name="Shape 46"/>
          <p:cNvSpPr/>
          <p:nvPr/>
        </p:nvSpPr>
        <p:spPr bwMode="auto">
          <a:xfrm>
            <a:off x="6573571" y="2852014"/>
            <a:ext cx="127000" cy="127000"/>
          </a:xfrm>
          <a:custGeom>
            <a:avLst/>
            <a:gdLst/>
            <a:ahLst/>
            <a:cxnLst/>
            <a:rect l="l" t="t" r="r" b="b"/>
            <a:pathLst>
              <a:path w="127000" h="127000" fill="norm" stroke="1" extrusionOk="0">
                <a:moveTo>
                  <a:pt x="63500" y="119063"/>
                </a:moveTo>
                <a:cubicBezTo>
                  <a:pt x="98574" y="119063"/>
                  <a:pt x="127000" y="92397"/>
                  <a:pt x="127000" y="59531"/>
                </a:cubicBezTo>
                <a:cubicBezTo>
                  <a:pt x="127000" y="26665"/>
                  <a:pt x="98574" y="0"/>
                  <a:pt x="63500" y="0"/>
                </a:cubicBezTo>
                <a:cubicBezTo>
                  <a:pt x="28426" y="0"/>
                  <a:pt x="0" y="26665"/>
                  <a:pt x="0" y="59531"/>
                </a:cubicBezTo>
                <a:cubicBezTo>
                  <a:pt x="0" y="73000"/>
                  <a:pt x="4763" y="85403"/>
                  <a:pt x="12799" y="95374"/>
                </a:cubicBezTo>
                <a:lnTo>
                  <a:pt x="695" y="118269"/>
                </a:lnTo>
                <a:cubicBezTo>
                  <a:pt x="-496" y="120501"/>
                  <a:pt x="-124" y="123230"/>
                  <a:pt x="1588" y="125090"/>
                </a:cubicBezTo>
                <a:cubicBezTo>
                  <a:pt x="3299" y="126950"/>
                  <a:pt x="6003" y="127521"/>
                  <a:pt x="8310" y="126529"/>
                </a:cubicBezTo>
                <a:lnTo>
                  <a:pt x="37678" y="113953"/>
                </a:lnTo>
                <a:cubicBezTo>
                  <a:pt x="45566" y="117227"/>
                  <a:pt x="54297" y="119063"/>
                  <a:pt x="63500" y="119063"/>
                </a:cubicBezTo>
                <a:close/>
                <a:moveTo>
                  <a:pt x="31750" y="51594"/>
                </a:moveTo>
                <a:cubicBezTo>
                  <a:pt x="36131" y="51594"/>
                  <a:pt x="39688" y="55150"/>
                  <a:pt x="39688" y="59531"/>
                </a:cubicBezTo>
                <a:cubicBezTo>
                  <a:pt x="39688" y="63912"/>
                  <a:pt x="36131" y="67469"/>
                  <a:pt x="31750" y="67469"/>
                </a:cubicBezTo>
                <a:cubicBezTo>
                  <a:pt x="27369" y="67469"/>
                  <a:pt x="23812" y="63912"/>
                  <a:pt x="23812" y="59531"/>
                </a:cubicBezTo>
                <a:cubicBezTo>
                  <a:pt x="23812" y="55150"/>
                  <a:pt x="27369" y="51594"/>
                  <a:pt x="31750" y="51594"/>
                </a:cubicBezTo>
                <a:close/>
                <a:moveTo>
                  <a:pt x="63500" y="51594"/>
                </a:moveTo>
                <a:cubicBezTo>
                  <a:pt x="67881" y="51594"/>
                  <a:pt x="71438" y="55150"/>
                  <a:pt x="71438" y="59531"/>
                </a:cubicBezTo>
                <a:cubicBezTo>
                  <a:pt x="71438" y="63912"/>
                  <a:pt x="67881" y="67469"/>
                  <a:pt x="63500" y="67469"/>
                </a:cubicBezTo>
                <a:cubicBezTo>
                  <a:pt x="59119" y="67469"/>
                  <a:pt x="55563" y="63912"/>
                  <a:pt x="55563" y="59531"/>
                </a:cubicBezTo>
                <a:cubicBezTo>
                  <a:pt x="55563" y="55150"/>
                  <a:pt x="59119" y="51594"/>
                  <a:pt x="63500" y="51594"/>
                </a:cubicBezTo>
                <a:close/>
                <a:moveTo>
                  <a:pt x="87313" y="59531"/>
                </a:moveTo>
                <a:cubicBezTo>
                  <a:pt x="87313" y="55150"/>
                  <a:pt x="90869" y="51594"/>
                  <a:pt x="95250" y="51594"/>
                </a:cubicBezTo>
                <a:cubicBezTo>
                  <a:pt x="99631" y="51594"/>
                  <a:pt x="103188" y="55150"/>
                  <a:pt x="103188" y="59531"/>
                </a:cubicBezTo>
                <a:cubicBezTo>
                  <a:pt x="103188" y="63912"/>
                  <a:pt x="99631" y="67469"/>
                  <a:pt x="95250" y="67469"/>
                </a:cubicBezTo>
                <a:cubicBezTo>
                  <a:pt x="90869" y="67469"/>
                  <a:pt x="87313" y="63912"/>
                  <a:pt x="87313" y="59531"/>
                </a:cubicBezTo>
                <a:close/>
              </a:path>
            </a:pathLst>
          </a:custGeom>
          <a:solidFill>
            <a:srgbClr val="C8A876"/>
          </a:solidFill>
          <a:ln/>
        </p:spPr>
      </p:sp>
      <p:sp>
        <p:nvSpPr>
          <p:cNvPr id="1321159596" name="Text 47"/>
          <p:cNvSpPr/>
          <p:nvPr/>
        </p:nvSpPr>
        <p:spPr bwMode="auto">
          <a:xfrm>
            <a:off x="6750464" y="2804389"/>
            <a:ext cx="5048250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250" b="1">
                <a:solidFill>
                  <a:srgbClr val="C8A876"/>
                </a:solidFill>
                <a:latin typeface="思源宋体"/>
                <a:ea typeface="思源宋体"/>
                <a:cs typeface="思源宋体"/>
              </a:rPr>
              <a:t>祝福上墙</a:t>
            </a:r>
            <a:endParaRPr sz="1250"/>
          </a:p>
        </p:txBody>
      </p:sp>
      <p:sp>
        <p:nvSpPr>
          <p:cNvPr id="772818541" name="Text 48"/>
          <p:cNvSpPr/>
          <p:nvPr/>
        </p:nvSpPr>
        <p:spPr bwMode="auto">
          <a:xfrm>
            <a:off x="6557697" y="3058389"/>
            <a:ext cx="5199063" cy="2063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线上发送新年祝福，实时显示在现场大屏和直播画面中，增强互动感。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603966796" name="Shape 49"/>
          <p:cNvSpPr/>
          <p:nvPr/>
        </p:nvSpPr>
        <p:spPr bwMode="auto">
          <a:xfrm flipH="0" flipV="0">
            <a:off x="6205799" y="3667644"/>
            <a:ext cx="5680602" cy="2945426"/>
          </a:xfrm>
          <a:custGeom>
            <a:avLst/>
            <a:gdLst/>
            <a:ahLst/>
            <a:cxnLst/>
            <a:rect l="l" t="t" r="r" b="b"/>
            <a:pathLst>
              <a:path w="5680604" h="3196167" fill="norm" stroke="1" extrusionOk="0">
                <a:moveTo>
                  <a:pt x="127016" y="0"/>
                </a:moveTo>
                <a:lnTo>
                  <a:pt x="5553589" y="0"/>
                </a:lnTo>
                <a:cubicBezTo>
                  <a:pt x="5623737" y="0"/>
                  <a:pt x="5680604" y="56867"/>
                  <a:pt x="5680604" y="127016"/>
                </a:cubicBezTo>
                <a:lnTo>
                  <a:pt x="5680604" y="3069151"/>
                </a:lnTo>
                <a:cubicBezTo>
                  <a:pt x="5680604" y="3139300"/>
                  <a:pt x="5623737" y="3196167"/>
                  <a:pt x="5553589" y="3196167"/>
                </a:cubicBezTo>
                <a:lnTo>
                  <a:pt x="127016" y="3196167"/>
                </a:lnTo>
                <a:cubicBezTo>
                  <a:pt x="56867" y="3196167"/>
                  <a:pt x="0" y="3139300"/>
                  <a:pt x="0" y="3069151"/>
                </a:cubicBezTo>
                <a:lnTo>
                  <a:pt x="0" y="127016"/>
                </a:lnTo>
                <a:cubicBezTo>
                  <a:pt x="0" y="56914"/>
                  <a:pt x="56914" y="0"/>
                  <a:pt x="127016" y="0"/>
                </a:cubicBezTo>
                <a:close/>
              </a:path>
            </a:pathLst>
          </a:custGeom>
          <a:solidFill>
            <a:srgbClr val="BFBFBF">
              <a:alpha val="15000"/>
            </a:srgbClr>
          </a:solidFill>
          <a:ln w="8467">
            <a:solidFill>
              <a:srgbClr val="C8A876">
                <a:alpha val="30192"/>
              </a:srgbClr>
            </a:solidFill>
            <a:prstDash val="solid"/>
          </a:ln>
        </p:spPr>
      </p:sp>
      <p:sp>
        <p:nvSpPr>
          <p:cNvPr id="400510020" name="Shape 50"/>
          <p:cNvSpPr/>
          <p:nvPr/>
        </p:nvSpPr>
        <p:spPr bwMode="auto">
          <a:xfrm>
            <a:off x="6398947" y="386079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 fill="norm" stroke="1" extrusionOk="0">
                <a:moveTo>
                  <a:pt x="63501" y="0"/>
                </a:moveTo>
                <a:lnTo>
                  <a:pt x="317499" y="0"/>
                </a:lnTo>
                <a:cubicBezTo>
                  <a:pt x="352546" y="0"/>
                  <a:pt x="381000" y="28454"/>
                  <a:pt x="381000" y="63501"/>
                </a:cubicBezTo>
                <a:lnTo>
                  <a:pt x="381000" y="317499"/>
                </a:lnTo>
                <a:cubicBezTo>
                  <a:pt x="381000" y="352546"/>
                  <a:pt x="352546" y="381000"/>
                  <a:pt x="317499" y="381000"/>
                </a:cubicBezTo>
                <a:lnTo>
                  <a:pt x="63501" y="381000"/>
                </a:lnTo>
                <a:cubicBezTo>
                  <a:pt x="28454" y="381000"/>
                  <a:pt x="0" y="352546"/>
                  <a:pt x="0" y="317499"/>
                </a:cubicBezTo>
                <a:lnTo>
                  <a:pt x="0" y="63501"/>
                </a:lnTo>
                <a:cubicBezTo>
                  <a:pt x="0" y="28454"/>
                  <a:pt x="28454" y="0"/>
                  <a:pt x="63501" y="0"/>
                </a:cubicBezTo>
                <a:close/>
              </a:path>
            </a:pathLst>
          </a:custGeom>
          <a:solidFill>
            <a:srgbClr val="C8A876"/>
          </a:solidFill>
          <a:ln/>
        </p:spPr>
      </p:sp>
      <p:sp>
        <p:nvSpPr>
          <p:cNvPr id="1434056244" name="Shape 51"/>
          <p:cNvSpPr/>
          <p:nvPr/>
        </p:nvSpPr>
        <p:spPr bwMode="auto">
          <a:xfrm>
            <a:off x="6494197" y="3956040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 fill="norm" stroke="1" extrusionOk="0">
                <a:moveTo>
                  <a:pt x="11423" y="26901"/>
                </a:moveTo>
                <a:cubicBezTo>
                  <a:pt x="13990" y="18008"/>
                  <a:pt x="22138" y="11906"/>
                  <a:pt x="31403" y="11906"/>
                </a:cubicBezTo>
                <a:lnTo>
                  <a:pt x="159395" y="11906"/>
                </a:lnTo>
                <a:cubicBezTo>
                  <a:pt x="168659" y="11906"/>
                  <a:pt x="176808" y="18008"/>
                  <a:pt x="179412" y="26901"/>
                </a:cubicBezTo>
                <a:lnTo>
                  <a:pt x="188119" y="56741"/>
                </a:lnTo>
                <a:cubicBezTo>
                  <a:pt x="192881" y="73000"/>
                  <a:pt x="180640" y="89297"/>
                  <a:pt x="163711" y="89297"/>
                </a:cubicBezTo>
                <a:cubicBezTo>
                  <a:pt x="153925" y="89297"/>
                  <a:pt x="145331" y="83753"/>
                  <a:pt x="141089" y="75493"/>
                </a:cubicBezTo>
                <a:cubicBezTo>
                  <a:pt x="136773" y="83641"/>
                  <a:pt x="128215" y="89297"/>
                  <a:pt x="118244" y="89297"/>
                </a:cubicBezTo>
                <a:cubicBezTo>
                  <a:pt x="108347" y="89297"/>
                  <a:pt x="99752" y="83716"/>
                  <a:pt x="95436" y="75530"/>
                </a:cubicBezTo>
                <a:cubicBezTo>
                  <a:pt x="91120" y="83716"/>
                  <a:pt x="82525" y="89297"/>
                  <a:pt x="72628" y="89297"/>
                </a:cubicBezTo>
                <a:cubicBezTo>
                  <a:pt x="62657" y="89297"/>
                  <a:pt x="54099" y="83679"/>
                  <a:pt x="49783" y="75493"/>
                </a:cubicBezTo>
                <a:cubicBezTo>
                  <a:pt x="45541" y="83716"/>
                  <a:pt x="36947" y="89297"/>
                  <a:pt x="27161" y="89297"/>
                </a:cubicBezTo>
                <a:cubicBezTo>
                  <a:pt x="10195" y="89297"/>
                  <a:pt x="-2009" y="73037"/>
                  <a:pt x="2753" y="56741"/>
                </a:cubicBezTo>
                <a:lnTo>
                  <a:pt x="11423" y="26901"/>
                </a:lnTo>
                <a:close/>
                <a:moveTo>
                  <a:pt x="35868" y="130969"/>
                </a:moveTo>
                <a:lnTo>
                  <a:pt x="154930" y="130969"/>
                </a:lnTo>
                <a:lnTo>
                  <a:pt x="154930" y="106263"/>
                </a:lnTo>
                <a:cubicBezTo>
                  <a:pt x="157758" y="106859"/>
                  <a:pt x="160697" y="107156"/>
                  <a:pt x="163674" y="107156"/>
                </a:cubicBezTo>
                <a:cubicBezTo>
                  <a:pt x="168994" y="107156"/>
                  <a:pt x="174092" y="106189"/>
                  <a:pt x="178743" y="104477"/>
                </a:cubicBezTo>
                <a:lnTo>
                  <a:pt x="178743" y="160734"/>
                </a:lnTo>
                <a:cubicBezTo>
                  <a:pt x="178743" y="170594"/>
                  <a:pt x="170743" y="178594"/>
                  <a:pt x="160883" y="178594"/>
                </a:cubicBezTo>
                <a:lnTo>
                  <a:pt x="29914" y="178594"/>
                </a:lnTo>
                <a:cubicBezTo>
                  <a:pt x="20055" y="178594"/>
                  <a:pt x="12055" y="170594"/>
                  <a:pt x="12055" y="160734"/>
                </a:cubicBezTo>
                <a:lnTo>
                  <a:pt x="12055" y="104477"/>
                </a:lnTo>
                <a:cubicBezTo>
                  <a:pt x="16706" y="106189"/>
                  <a:pt x="21766" y="107156"/>
                  <a:pt x="27124" y="107156"/>
                </a:cubicBezTo>
                <a:cubicBezTo>
                  <a:pt x="30138" y="107156"/>
                  <a:pt x="33040" y="106859"/>
                  <a:pt x="35868" y="106263"/>
                </a:cubicBezTo>
                <a:lnTo>
                  <a:pt x="35868" y="130969"/>
                </a:lnTo>
                <a:close/>
              </a:path>
            </a:pathLst>
          </a:custGeom>
          <a:solidFill>
            <a:srgbClr val="1A1A1A"/>
          </a:solidFill>
          <a:ln/>
        </p:spPr>
      </p:sp>
      <p:sp>
        <p:nvSpPr>
          <p:cNvPr id="347671590" name="Text 52"/>
          <p:cNvSpPr/>
          <p:nvPr/>
        </p:nvSpPr>
        <p:spPr bwMode="auto">
          <a:xfrm>
            <a:off x="6875197" y="3924290"/>
            <a:ext cx="123825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  <a:defRPr/>
            </a:pPr>
            <a:r>
              <a:rPr lang="en-US" sz="1500" b="1">
                <a:solidFill>
                  <a:srgbClr val="EAE3D9"/>
                </a:solidFill>
                <a:latin typeface="思源宋体"/>
                <a:ea typeface="思源宋体"/>
                <a:cs typeface="思源宋体"/>
              </a:rPr>
              <a:t>线下参与方式</a:t>
            </a:r>
            <a:endParaRPr lang="en-US" sz="1600"/>
          </a:p>
        </p:txBody>
      </p:sp>
      <p:sp>
        <p:nvSpPr>
          <p:cNvPr id="2021363827" name="Shape 53"/>
          <p:cNvSpPr/>
          <p:nvPr/>
        </p:nvSpPr>
        <p:spPr bwMode="auto">
          <a:xfrm>
            <a:off x="6414822" y="4432289"/>
            <a:ext cx="31750" cy="523875"/>
          </a:xfrm>
          <a:custGeom>
            <a:avLst/>
            <a:gdLst/>
            <a:ahLst/>
            <a:cxnLst/>
            <a:rect l="l" t="t" r="r" b="b"/>
            <a:pathLst>
              <a:path w="31750" h="523875" fill="norm" stroke="1" extrusionOk="0">
                <a:moveTo>
                  <a:pt x="0" y="0"/>
                </a:moveTo>
                <a:lnTo>
                  <a:pt x="31750" y="0"/>
                </a:lnTo>
                <a:lnTo>
                  <a:pt x="31750" y="523875"/>
                </a:lnTo>
                <a:lnTo>
                  <a:pt x="0" y="523875"/>
                </a:lnTo>
                <a:lnTo>
                  <a:pt x="0" y="0"/>
                </a:lnTo>
                <a:close/>
              </a:path>
            </a:pathLst>
          </a:custGeom>
          <a:solidFill>
            <a:srgbClr val="A42A28"/>
          </a:solidFill>
          <a:ln/>
        </p:spPr>
      </p:sp>
      <p:sp>
        <p:nvSpPr>
          <p:cNvPr id="891730487" name="Shape 54"/>
          <p:cNvSpPr/>
          <p:nvPr/>
        </p:nvSpPr>
        <p:spPr bwMode="auto">
          <a:xfrm>
            <a:off x="6565634" y="4479915"/>
            <a:ext cx="142875" cy="127000"/>
          </a:xfrm>
          <a:custGeom>
            <a:avLst/>
            <a:gdLst/>
            <a:ahLst/>
            <a:cxnLst/>
            <a:rect l="l" t="t" r="r" b="b"/>
            <a:pathLst>
              <a:path w="142875" h="127000" fill="norm" stroke="1" extrusionOk="0">
                <a:moveTo>
                  <a:pt x="0" y="31750"/>
                </a:moveTo>
                <a:cubicBezTo>
                  <a:pt x="0" y="22994"/>
                  <a:pt x="7119" y="15875"/>
                  <a:pt x="15875" y="15875"/>
                </a:cubicBezTo>
                <a:lnTo>
                  <a:pt x="127000" y="15875"/>
                </a:lnTo>
                <a:cubicBezTo>
                  <a:pt x="135756" y="15875"/>
                  <a:pt x="142875" y="22994"/>
                  <a:pt x="142875" y="31750"/>
                </a:cubicBezTo>
                <a:lnTo>
                  <a:pt x="142875" y="47625"/>
                </a:lnTo>
                <a:cubicBezTo>
                  <a:pt x="142875" y="49808"/>
                  <a:pt x="141039" y="51519"/>
                  <a:pt x="138981" y="52239"/>
                </a:cubicBezTo>
                <a:cubicBezTo>
                  <a:pt x="134317" y="53851"/>
                  <a:pt x="130969" y="58291"/>
                  <a:pt x="130969" y="63500"/>
                </a:cubicBezTo>
                <a:cubicBezTo>
                  <a:pt x="130969" y="68709"/>
                  <a:pt x="134317" y="73149"/>
                  <a:pt x="138981" y="74761"/>
                </a:cubicBezTo>
                <a:cubicBezTo>
                  <a:pt x="141039" y="75481"/>
                  <a:pt x="142875" y="77192"/>
                  <a:pt x="142875" y="79375"/>
                </a:cubicBezTo>
                <a:lnTo>
                  <a:pt x="142875" y="95250"/>
                </a:lnTo>
                <a:cubicBezTo>
                  <a:pt x="142875" y="104006"/>
                  <a:pt x="135756" y="111125"/>
                  <a:pt x="127000" y="111125"/>
                </a:cubicBezTo>
                <a:lnTo>
                  <a:pt x="15875" y="111125"/>
                </a:lnTo>
                <a:cubicBezTo>
                  <a:pt x="7119" y="111125"/>
                  <a:pt x="0" y="104006"/>
                  <a:pt x="0" y="95250"/>
                </a:cubicBezTo>
                <a:lnTo>
                  <a:pt x="0" y="79375"/>
                </a:lnTo>
                <a:cubicBezTo>
                  <a:pt x="0" y="77192"/>
                  <a:pt x="1836" y="75481"/>
                  <a:pt x="3894" y="74761"/>
                </a:cubicBezTo>
                <a:cubicBezTo>
                  <a:pt x="8558" y="73149"/>
                  <a:pt x="11906" y="68709"/>
                  <a:pt x="11906" y="63500"/>
                </a:cubicBezTo>
                <a:cubicBezTo>
                  <a:pt x="11906" y="58291"/>
                  <a:pt x="8558" y="53851"/>
                  <a:pt x="3894" y="52239"/>
                </a:cubicBezTo>
                <a:cubicBezTo>
                  <a:pt x="1836" y="51519"/>
                  <a:pt x="0" y="49808"/>
                  <a:pt x="0" y="47625"/>
                </a:cubicBezTo>
                <a:lnTo>
                  <a:pt x="0" y="31750"/>
                </a:lnTo>
                <a:close/>
              </a:path>
            </a:pathLst>
          </a:custGeom>
          <a:solidFill>
            <a:srgbClr val="C8A876"/>
          </a:solidFill>
          <a:ln/>
        </p:spPr>
      </p:sp>
      <p:sp>
        <p:nvSpPr>
          <p:cNvPr id="1253257757" name="Text 55"/>
          <p:cNvSpPr/>
          <p:nvPr/>
        </p:nvSpPr>
        <p:spPr bwMode="auto">
          <a:xfrm>
            <a:off x="6784482" y="4432289"/>
            <a:ext cx="5048250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250" b="1">
                <a:solidFill>
                  <a:srgbClr val="C8A876"/>
                </a:solidFill>
                <a:latin typeface="思源宋体"/>
                <a:ea typeface="思源宋体"/>
                <a:cs typeface="思源宋体"/>
              </a:rPr>
              <a:t>现场签到</a:t>
            </a:r>
            <a:endParaRPr sz="1250"/>
          </a:p>
        </p:txBody>
      </p:sp>
      <p:sp>
        <p:nvSpPr>
          <p:cNvPr id="636806127" name="Text 56"/>
          <p:cNvSpPr/>
          <p:nvPr/>
        </p:nvSpPr>
        <p:spPr bwMode="auto">
          <a:xfrm>
            <a:off x="6557697" y="4686290"/>
            <a:ext cx="5199063" cy="2063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创意签到方式（指纹树、签名墙、拍照打卡），增强仪式感和参与感。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1703833206" name="Shape 57"/>
          <p:cNvSpPr/>
          <p:nvPr/>
        </p:nvSpPr>
        <p:spPr bwMode="auto">
          <a:xfrm>
            <a:off x="6414822" y="5119450"/>
            <a:ext cx="31750" cy="523875"/>
          </a:xfrm>
          <a:custGeom>
            <a:avLst/>
            <a:gdLst/>
            <a:ahLst/>
            <a:cxnLst/>
            <a:rect l="l" t="t" r="r" b="b"/>
            <a:pathLst>
              <a:path w="31750" h="523875" fill="norm" stroke="1" extrusionOk="0">
                <a:moveTo>
                  <a:pt x="0" y="0"/>
                </a:moveTo>
                <a:lnTo>
                  <a:pt x="31750" y="0"/>
                </a:lnTo>
                <a:lnTo>
                  <a:pt x="31750" y="523875"/>
                </a:lnTo>
                <a:lnTo>
                  <a:pt x="0" y="523875"/>
                </a:lnTo>
                <a:lnTo>
                  <a:pt x="0" y="0"/>
                </a:lnTo>
                <a:close/>
              </a:path>
            </a:pathLst>
          </a:custGeom>
          <a:solidFill>
            <a:srgbClr val="A42A28"/>
          </a:solidFill>
          <a:ln/>
        </p:spPr>
      </p:sp>
      <p:sp>
        <p:nvSpPr>
          <p:cNvPr id="639166735" name="Shape 58"/>
          <p:cNvSpPr/>
          <p:nvPr/>
        </p:nvSpPr>
        <p:spPr bwMode="auto">
          <a:xfrm>
            <a:off x="6565633" y="5167074"/>
            <a:ext cx="142875" cy="127000"/>
          </a:xfrm>
          <a:custGeom>
            <a:avLst/>
            <a:gdLst/>
            <a:ahLst/>
            <a:cxnLst/>
            <a:rect l="l" t="t" r="r" b="b"/>
            <a:pathLst>
              <a:path w="142875" h="127000" fill="norm" stroke="1" extrusionOk="0">
                <a:moveTo>
                  <a:pt x="66700" y="13196"/>
                </a:moveTo>
                <a:lnTo>
                  <a:pt x="37778" y="45343"/>
                </a:lnTo>
                <a:cubicBezTo>
                  <a:pt x="36637" y="46608"/>
                  <a:pt x="36686" y="48568"/>
                  <a:pt x="37902" y="49783"/>
                </a:cubicBezTo>
                <a:cubicBezTo>
                  <a:pt x="45467" y="57348"/>
                  <a:pt x="57745" y="57348"/>
                  <a:pt x="65311" y="49783"/>
                </a:cubicBezTo>
                <a:lnTo>
                  <a:pt x="73199" y="41895"/>
                </a:lnTo>
                <a:cubicBezTo>
                  <a:pt x="74240" y="40853"/>
                  <a:pt x="75555" y="40283"/>
                  <a:pt x="76895" y="40184"/>
                </a:cubicBezTo>
                <a:cubicBezTo>
                  <a:pt x="78581" y="40035"/>
                  <a:pt x="80318" y="40605"/>
                  <a:pt x="81607" y="41895"/>
                </a:cubicBezTo>
                <a:lnTo>
                  <a:pt x="125413" y="85328"/>
                </a:lnTo>
                <a:lnTo>
                  <a:pt x="142875" y="71438"/>
                </a:lnTo>
                <a:lnTo>
                  <a:pt x="142875" y="0"/>
                </a:lnTo>
                <a:lnTo>
                  <a:pt x="115094" y="15875"/>
                </a:lnTo>
                <a:lnTo>
                  <a:pt x="109190" y="11931"/>
                </a:lnTo>
                <a:cubicBezTo>
                  <a:pt x="105271" y="9327"/>
                  <a:pt x="100682" y="7938"/>
                  <a:pt x="95969" y="7938"/>
                </a:cubicBezTo>
                <a:lnTo>
                  <a:pt x="78507" y="7938"/>
                </a:lnTo>
                <a:cubicBezTo>
                  <a:pt x="78234" y="7938"/>
                  <a:pt x="77936" y="7938"/>
                  <a:pt x="77663" y="7962"/>
                </a:cubicBezTo>
                <a:cubicBezTo>
                  <a:pt x="73471" y="8186"/>
                  <a:pt x="69528" y="10071"/>
                  <a:pt x="66700" y="13196"/>
                </a:cubicBezTo>
                <a:close/>
                <a:moveTo>
                  <a:pt x="28922" y="37381"/>
                </a:moveTo>
                <a:lnTo>
                  <a:pt x="55414" y="7938"/>
                </a:lnTo>
                <a:lnTo>
                  <a:pt x="45591" y="7938"/>
                </a:lnTo>
                <a:cubicBezTo>
                  <a:pt x="39266" y="7938"/>
                  <a:pt x="33213" y="10443"/>
                  <a:pt x="28749" y="14908"/>
                </a:cubicBezTo>
                <a:lnTo>
                  <a:pt x="0" y="47625"/>
                </a:lnTo>
                <a:lnTo>
                  <a:pt x="0" y="134938"/>
                </a:lnTo>
                <a:lnTo>
                  <a:pt x="35719" y="101203"/>
                </a:lnTo>
                <a:lnTo>
                  <a:pt x="38795" y="103758"/>
                </a:lnTo>
                <a:cubicBezTo>
                  <a:pt x="44500" y="108521"/>
                  <a:pt x="51693" y="111125"/>
                  <a:pt x="59110" y="111125"/>
                </a:cubicBezTo>
                <a:lnTo>
                  <a:pt x="63004" y="111125"/>
                </a:lnTo>
                <a:lnTo>
                  <a:pt x="61268" y="109389"/>
                </a:lnTo>
                <a:cubicBezTo>
                  <a:pt x="58936" y="107057"/>
                  <a:pt x="58936" y="103287"/>
                  <a:pt x="61268" y="100980"/>
                </a:cubicBezTo>
                <a:cubicBezTo>
                  <a:pt x="63599" y="98673"/>
                  <a:pt x="67370" y="98648"/>
                  <a:pt x="69676" y="100980"/>
                </a:cubicBezTo>
                <a:lnTo>
                  <a:pt x="79846" y="111150"/>
                </a:lnTo>
                <a:lnTo>
                  <a:pt x="82079" y="111150"/>
                </a:lnTo>
                <a:cubicBezTo>
                  <a:pt x="86816" y="111150"/>
                  <a:pt x="91455" y="110083"/>
                  <a:pt x="95672" y="108099"/>
                </a:cubicBezTo>
                <a:lnTo>
                  <a:pt x="89049" y="101451"/>
                </a:lnTo>
                <a:cubicBezTo>
                  <a:pt x="86717" y="99120"/>
                  <a:pt x="86717" y="95349"/>
                  <a:pt x="89049" y="93042"/>
                </a:cubicBezTo>
                <a:cubicBezTo>
                  <a:pt x="91380" y="90736"/>
                  <a:pt x="95151" y="90711"/>
                  <a:pt x="97458" y="93042"/>
                </a:cubicBezTo>
                <a:lnTo>
                  <a:pt x="105395" y="100980"/>
                </a:lnTo>
                <a:lnTo>
                  <a:pt x="109736" y="96639"/>
                </a:lnTo>
                <a:cubicBezTo>
                  <a:pt x="111944" y="94431"/>
                  <a:pt x="112588" y="91232"/>
                  <a:pt x="111621" y="88429"/>
                </a:cubicBezTo>
                <a:lnTo>
                  <a:pt x="77415" y="54496"/>
                </a:lnTo>
                <a:lnTo>
                  <a:pt x="73720" y="58192"/>
                </a:lnTo>
                <a:cubicBezTo>
                  <a:pt x="61491" y="70421"/>
                  <a:pt x="41697" y="70421"/>
                  <a:pt x="29468" y="58192"/>
                </a:cubicBezTo>
                <a:cubicBezTo>
                  <a:pt x="23763" y="52487"/>
                  <a:pt x="23540" y="43334"/>
                  <a:pt x="28922" y="37356"/>
                </a:cubicBezTo>
                <a:close/>
              </a:path>
            </a:pathLst>
          </a:custGeom>
          <a:solidFill>
            <a:srgbClr val="C8A876"/>
          </a:solidFill>
          <a:ln/>
        </p:spPr>
      </p:sp>
      <p:sp>
        <p:nvSpPr>
          <p:cNvPr id="2041616422" name="Text 59"/>
          <p:cNvSpPr/>
          <p:nvPr/>
        </p:nvSpPr>
        <p:spPr bwMode="auto">
          <a:xfrm>
            <a:off x="6784482" y="5119450"/>
            <a:ext cx="5048250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250" b="1">
                <a:solidFill>
                  <a:srgbClr val="C8A876"/>
                </a:solidFill>
                <a:latin typeface="思源宋体"/>
                <a:ea typeface="思源宋体"/>
                <a:cs typeface="思源宋体"/>
              </a:rPr>
              <a:t>互动体验</a:t>
            </a:r>
            <a:endParaRPr sz="1250"/>
          </a:p>
        </p:txBody>
      </p:sp>
      <p:sp>
        <p:nvSpPr>
          <p:cNvPr id="1312309289" name="Text 60"/>
          <p:cNvSpPr/>
          <p:nvPr/>
        </p:nvSpPr>
        <p:spPr bwMode="auto">
          <a:xfrm>
            <a:off x="6557697" y="5373450"/>
            <a:ext cx="5199063" cy="2063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参与非遗手作、传统美食制作、民俗游戏等沉浸式体验，深度感受年味。</a:t>
            </a:r>
            <a:endParaRPr sz="1200">
              <a:latin typeface="宋体"/>
              <a:cs typeface="宋体"/>
            </a:endParaRPr>
          </a:p>
        </p:txBody>
      </p:sp>
      <p:sp>
        <p:nvSpPr>
          <p:cNvPr id="1780835681" name="Shape 61"/>
          <p:cNvSpPr/>
          <p:nvPr/>
        </p:nvSpPr>
        <p:spPr bwMode="auto">
          <a:xfrm>
            <a:off x="6414822" y="5806610"/>
            <a:ext cx="31750" cy="523875"/>
          </a:xfrm>
          <a:custGeom>
            <a:avLst/>
            <a:gdLst/>
            <a:ahLst/>
            <a:cxnLst/>
            <a:rect l="l" t="t" r="r" b="b"/>
            <a:pathLst>
              <a:path w="31750" h="523875" fill="norm" stroke="1" extrusionOk="0">
                <a:moveTo>
                  <a:pt x="0" y="0"/>
                </a:moveTo>
                <a:lnTo>
                  <a:pt x="31750" y="0"/>
                </a:lnTo>
                <a:lnTo>
                  <a:pt x="31750" y="523875"/>
                </a:lnTo>
                <a:lnTo>
                  <a:pt x="0" y="523875"/>
                </a:lnTo>
                <a:lnTo>
                  <a:pt x="0" y="0"/>
                </a:lnTo>
                <a:close/>
              </a:path>
            </a:pathLst>
          </a:custGeom>
          <a:solidFill>
            <a:srgbClr val="A42A28"/>
          </a:solidFill>
          <a:ln/>
        </p:spPr>
      </p:sp>
      <p:sp>
        <p:nvSpPr>
          <p:cNvPr id="277052658" name="Shape 62"/>
          <p:cNvSpPr/>
          <p:nvPr/>
        </p:nvSpPr>
        <p:spPr bwMode="auto">
          <a:xfrm>
            <a:off x="6573571" y="5854236"/>
            <a:ext cx="127000" cy="127000"/>
          </a:xfrm>
          <a:custGeom>
            <a:avLst/>
            <a:gdLst/>
            <a:ahLst/>
            <a:cxnLst/>
            <a:rect l="l" t="t" r="r" b="b"/>
            <a:pathLst>
              <a:path w="127000" h="127000" fill="norm" stroke="1" extrusionOk="0">
                <a:moveTo>
                  <a:pt x="35793" y="0"/>
                </a:moveTo>
                <a:lnTo>
                  <a:pt x="91356" y="0"/>
                </a:lnTo>
                <a:cubicBezTo>
                  <a:pt x="97929" y="0"/>
                  <a:pt x="103287" y="5407"/>
                  <a:pt x="103039" y="11956"/>
                </a:cubicBezTo>
                <a:cubicBezTo>
                  <a:pt x="102989" y="13271"/>
                  <a:pt x="102939" y="14585"/>
                  <a:pt x="102865" y="15875"/>
                </a:cubicBezTo>
                <a:lnTo>
                  <a:pt x="115168" y="15875"/>
                </a:lnTo>
                <a:cubicBezTo>
                  <a:pt x="121642" y="15875"/>
                  <a:pt x="127347" y="21233"/>
                  <a:pt x="126851" y="28228"/>
                </a:cubicBezTo>
                <a:cubicBezTo>
                  <a:pt x="124991" y="53950"/>
                  <a:pt x="111844" y="68089"/>
                  <a:pt x="97582" y="75481"/>
                </a:cubicBezTo>
                <a:cubicBezTo>
                  <a:pt x="93663" y="77515"/>
                  <a:pt x="89669" y="79028"/>
                  <a:pt x="85874" y="80144"/>
                </a:cubicBezTo>
                <a:cubicBezTo>
                  <a:pt x="80863" y="87238"/>
                  <a:pt x="75654" y="90984"/>
                  <a:pt x="71512" y="92993"/>
                </a:cubicBezTo>
                <a:lnTo>
                  <a:pt x="71512" y="111125"/>
                </a:lnTo>
                <a:lnTo>
                  <a:pt x="87387" y="111125"/>
                </a:lnTo>
                <a:cubicBezTo>
                  <a:pt x="91777" y="111125"/>
                  <a:pt x="95324" y="114672"/>
                  <a:pt x="95324" y="119063"/>
                </a:cubicBezTo>
                <a:cubicBezTo>
                  <a:pt x="95324" y="123453"/>
                  <a:pt x="91777" y="127000"/>
                  <a:pt x="87387" y="127000"/>
                </a:cubicBezTo>
                <a:lnTo>
                  <a:pt x="39762" y="127000"/>
                </a:lnTo>
                <a:cubicBezTo>
                  <a:pt x="35371" y="127000"/>
                  <a:pt x="31824" y="123453"/>
                  <a:pt x="31824" y="119063"/>
                </a:cubicBezTo>
                <a:cubicBezTo>
                  <a:pt x="31824" y="114672"/>
                  <a:pt x="35371" y="111125"/>
                  <a:pt x="39762" y="111125"/>
                </a:cubicBezTo>
                <a:lnTo>
                  <a:pt x="55637" y="111125"/>
                </a:lnTo>
                <a:lnTo>
                  <a:pt x="55637" y="92993"/>
                </a:lnTo>
                <a:cubicBezTo>
                  <a:pt x="51668" y="91083"/>
                  <a:pt x="46732" y="87536"/>
                  <a:pt x="41920" y="81012"/>
                </a:cubicBezTo>
                <a:cubicBezTo>
                  <a:pt x="37356" y="79821"/>
                  <a:pt x="32395" y="78011"/>
                  <a:pt x="27558" y="75282"/>
                </a:cubicBezTo>
                <a:cubicBezTo>
                  <a:pt x="14139" y="67766"/>
                  <a:pt x="2034" y="53603"/>
                  <a:pt x="298" y="28178"/>
                </a:cubicBezTo>
                <a:cubicBezTo>
                  <a:pt x="-174" y="21208"/>
                  <a:pt x="5507" y="15850"/>
                  <a:pt x="11981" y="15850"/>
                </a:cubicBezTo>
                <a:lnTo>
                  <a:pt x="24284" y="15850"/>
                </a:lnTo>
                <a:cubicBezTo>
                  <a:pt x="24209" y="14560"/>
                  <a:pt x="24160" y="13271"/>
                  <a:pt x="24110" y="11931"/>
                </a:cubicBezTo>
                <a:cubicBezTo>
                  <a:pt x="23862" y="5358"/>
                  <a:pt x="29220" y="-25"/>
                  <a:pt x="35793" y="-25"/>
                </a:cubicBezTo>
                <a:close/>
                <a:moveTo>
                  <a:pt x="25177" y="27781"/>
                </a:moveTo>
                <a:lnTo>
                  <a:pt x="12179" y="27781"/>
                </a:lnTo>
                <a:cubicBezTo>
                  <a:pt x="13717" y="48791"/>
                  <a:pt x="23366" y="59308"/>
                  <a:pt x="33313" y="64889"/>
                </a:cubicBezTo>
                <a:cubicBezTo>
                  <a:pt x="29741" y="55637"/>
                  <a:pt x="26789" y="43557"/>
                  <a:pt x="25177" y="27781"/>
                </a:cubicBezTo>
                <a:close/>
                <a:moveTo>
                  <a:pt x="94258" y="63698"/>
                </a:moveTo>
                <a:cubicBezTo>
                  <a:pt x="104304" y="57795"/>
                  <a:pt x="113382" y="47303"/>
                  <a:pt x="114920" y="27781"/>
                </a:cubicBezTo>
                <a:lnTo>
                  <a:pt x="101947" y="27781"/>
                </a:lnTo>
                <a:cubicBezTo>
                  <a:pt x="100409" y="42887"/>
                  <a:pt x="97631" y="54620"/>
                  <a:pt x="94258" y="63698"/>
                </a:cubicBezTo>
                <a:close/>
              </a:path>
            </a:pathLst>
          </a:custGeom>
          <a:solidFill>
            <a:srgbClr val="C8A876"/>
          </a:solidFill>
          <a:ln/>
        </p:spPr>
      </p:sp>
      <p:sp>
        <p:nvSpPr>
          <p:cNvPr id="1769493982" name="Text 63"/>
          <p:cNvSpPr/>
          <p:nvPr/>
        </p:nvSpPr>
        <p:spPr bwMode="auto">
          <a:xfrm>
            <a:off x="6784482" y="5806610"/>
            <a:ext cx="5048250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250" b="1">
                <a:solidFill>
                  <a:srgbClr val="C8A876"/>
                </a:solidFill>
                <a:latin typeface="思源宋体"/>
                <a:ea typeface="思源宋体"/>
                <a:cs typeface="思源宋体"/>
              </a:rPr>
              <a:t>表彰颁奖</a:t>
            </a:r>
            <a:endParaRPr sz="1250"/>
          </a:p>
        </p:txBody>
      </p:sp>
      <p:sp>
        <p:nvSpPr>
          <p:cNvPr id="1639811781" name="Text 64"/>
          <p:cNvSpPr/>
          <p:nvPr/>
        </p:nvSpPr>
        <p:spPr bwMode="auto">
          <a:xfrm>
            <a:off x="6557697" y="6060611"/>
            <a:ext cx="5199063" cy="2063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20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现场颁发年度优秀员工奖、团队奖等，让员工感受荣耀时刻，增强归属感。</a:t>
            </a:r>
            <a:endParaRPr sz="1200">
              <a:latin typeface="宋体"/>
              <a:cs typeface="宋体"/>
            </a:endParaRPr>
          </a:p>
        </p:txBody>
      </p:sp>
      <p:pic>
        <p:nvPicPr>
          <p:cNvPr id="120783835" name="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 flipH="0" flipV="0">
            <a:off x="10133953" y="-7555"/>
            <a:ext cx="2071379" cy="14774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Slide 3">
    <p:bg>
      <p:bgPr shadeToTitle="0">
        <a:solidFill>
          <a:srgbClr val="F2E0CA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30107342" name=""/>
          <p:cNvPicPr>
            <a:picLocks noChangeAspect="1"/>
          </p:cNvPicPr>
          <p:nvPr/>
        </p:nvPicPr>
        <p:blipFill rotWithShape="1">
          <a:blip r:embed="rId3"/>
        </p:blipFill>
        <p:spPr bwMode="auto">
          <a:xfrm flipH="0" flipV="0">
            <a:off x="6641384" y="0"/>
            <a:ext cx="5549538" cy="6858000"/>
          </a:xfrm>
          <a:prstGeom prst="rect">
            <a:avLst/>
          </a:prstGeom>
        </p:spPr>
      </p:pic>
      <p:sp>
        <p:nvSpPr>
          <p:cNvPr id="763140402" name="Text 4"/>
          <p:cNvSpPr/>
          <p:nvPr/>
        </p:nvSpPr>
        <p:spPr bwMode="auto">
          <a:xfrm flipH="0" flipV="0">
            <a:off x="438149" y="1038164"/>
            <a:ext cx="1104899" cy="6739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  <a:defRPr/>
            </a:pPr>
            <a:r>
              <a:rPr lang="en-US" sz="2800" b="1">
                <a:solidFill>
                  <a:schemeClr val="tx1"/>
                </a:solidFill>
                <a:latin typeface="宋体"/>
                <a:ea typeface="宋体"/>
                <a:cs typeface="宋体"/>
              </a:rPr>
              <a:t>第二章</a:t>
            </a:r>
            <a:endParaRPr sz="2800">
              <a:latin typeface="宋体"/>
              <a:cs typeface="宋体"/>
            </a:endParaRPr>
          </a:p>
        </p:txBody>
      </p:sp>
      <p:sp>
        <p:nvSpPr>
          <p:cNvPr id="675495195" name="Text 5"/>
          <p:cNvSpPr/>
          <p:nvPr/>
        </p:nvSpPr>
        <p:spPr bwMode="auto">
          <a:xfrm flipH="0" flipV="0">
            <a:off x="438149" y="2690812"/>
            <a:ext cx="423805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  <a:defRPr/>
            </a:pPr>
            <a:r>
              <a:rPr lang="en-US" sz="3600" b="1" i="0" u="none" strike="noStrike" cap="none" spc="0">
                <a:solidFill>
                  <a:srgbClr val="C8A876"/>
                </a:solidFill>
                <a:latin typeface="宋体"/>
                <a:ea typeface="宋体"/>
                <a:cs typeface="宋体"/>
              </a:rPr>
              <a:t>传统元素的创新演绎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974535231" name="Text 6"/>
          <p:cNvSpPr/>
          <p:nvPr/>
        </p:nvSpPr>
        <p:spPr bwMode="auto">
          <a:xfrm flipH="0" flipV="0">
            <a:off x="438149" y="3719512"/>
            <a:ext cx="4684158" cy="11144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i="0" u="none" strike="noStrike" cap="none" spc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探索传统文化在现代语境下的创新表达</a:t>
            </a:r>
            <a:endParaRPr sz="1800" b="0" i="0" u="none" strike="noStrike" cap="none" spc="0">
              <a:solidFill>
                <a:schemeClr val="tx1"/>
              </a:solidFill>
              <a:latin typeface="宋体"/>
              <a:cs typeface="宋体"/>
            </a:endParaRP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i="0" u="none" strike="noStrike" cap="none" spc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让非遗技艺焕发新生,让年俗文化潮起来</a:t>
            </a:r>
            <a:endParaRPr sz="1800" b="0" i="0" u="none" strike="noStrike" cap="none" spc="0">
              <a:solidFill>
                <a:schemeClr val="tx1"/>
              </a:solidFill>
              <a:latin typeface="宋体"/>
              <a:cs typeface="宋体"/>
            </a:endParaRP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i="0" u="none" strike="noStrike" cap="none" spc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打造既有底蕴又有创意的文化体验</a:t>
            </a:r>
            <a:endParaRPr sz="1600">
              <a:solidFill>
                <a:schemeClr val="tx1"/>
              </a:solidFill>
              <a:latin typeface="宋体"/>
              <a:cs typeface="宋体"/>
            </a:endParaRPr>
          </a:p>
        </p:txBody>
      </p:sp>
      <p:sp>
        <p:nvSpPr>
          <p:cNvPr id="971096822" name="Shape 7"/>
          <p:cNvSpPr/>
          <p:nvPr/>
        </p:nvSpPr>
        <p:spPr bwMode="auto">
          <a:xfrm>
            <a:off x="438149" y="5519737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 fill="norm" stroke="1" extrusionOk="0">
                <a:moveTo>
                  <a:pt x="57150" y="0"/>
                </a:moveTo>
                <a:lnTo>
                  <a:pt x="57150" y="0"/>
                </a:lnTo>
                <a:cubicBezTo>
                  <a:pt x="88692" y="0"/>
                  <a:pt x="114300" y="25608"/>
                  <a:pt x="114300" y="57150"/>
                </a:cubicBezTo>
                <a:lnTo>
                  <a:pt x="114300" y="57150"/>
                </a:lnTo>
                <a:cubicBezTo>
                  <a:pt x="114300" y="88692"/>
                  <a:pt x="88692" y="114300"/>
                  <a:pt x="57150" y="114300"/>
                </a:cubicBezTo>
                <a:lnTo>
                  <a:pt x="57150" y="114300"/>
                </a:lnTo>
                <a:cubicBezTo>
                  <a:pt x="25608" y="114300"/>
                  <a:pt x="0" y="88692"/>
                  <a:pt x="0" y="57150"/>
                </a:cubicBezTo>
                <a:lnTo>
                  <a:pt x="0" y="57150"/>
                </a:lnTo>
                <a:cubicBezTo>
                  <a:pt x="0" y="25608"/>
                  <a:pt x="25608" y="0"/>
                  <a:pt x="57150" y="0"/>
                </a:cubicBezTo>
                <a:close/>
              </a:path>
            </a:pathLst>
          </a:custGeom>
          <a:solidFill>
            <a:srgbClr val="A42A28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574821782" name="Text 8"/>
          <p:cNvSpPr/>
          <p:nvPr/>
        </p:nvSpPr>
        <p:spPr bwMode="auto">
          <a:xfrm>
            <a:off x="666749" y="5443537"/>
            <a:ext cx="428625" cy="2666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350" b="0" i="0" u="none" strike="noStrike" cap="none" spc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国潮</a:t>
            </a:r>
            <a:endParaRPr sz="1600">
              <a:solidFill>
                <a:schemeClr val="tx1"/>
              </a:solidFill>
              <a:latin typeface="宋体"/>
              <a:cs typeface="宋体"/>
            </a:endParaRPr>
          </a:p>
        </p:txBody>
      </p:sp>
      <p:sp>
        <p:nvSpPr>
          <p:cNvPr id="47925867" name="Shape 9"/>
          <p:cNvSpPr/>
          <p:nvPr/>
        </p:nvSpPr>
        <p:spPr bwMode="auto">
          <a:xfrm>
            <a:off x="1314449" y="5519737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 fill="norm" stroke="1" extrusionOk="0">
                <a:moveTo>
                  <a:pt x="57150" y="0"/>
                </a:moveTo>
                <a:lnTo>
                  <a:pt x="57150" y="0"/>
                </a:lnTo>
                <a:cubicBezTo>
                  <a:pt x="88692" y="0"/>
                  <a:pt x="114300" y="25608"/>
                  <a:pt x="114300" y="57150"/>
                </a:cubicBezTo>
                <a:lnTo>
                  <a:pt x="114300" y="57150"/>
                </a:lnTo>
                <a:cubicBezTo>
                  <a:pt x="114300" y="88692"/>
                  <a:pt x="88692" y="114300"/>
                  <a:pt x="57150" y="114300"/>
                </a:cubicBezTo>
                <a:lnTo>
                  <a:pt x="57150" y="114300"/>
                </a:lnTo>
                <a:cubicBezTo>
                  <a:pt x="25608" y="114300"/>
                  <a:pt x="0" y="88692"/>
                  <a:pt x="0" y="57150"/>
                </a:cubicBezTo>
                <a:lnTo>
                  <a:pt x="0" y="57150"/>
                </a:lnTo>
                <a:cubicBezTo>
                  <a:pt x="0" y="25608"/>
                  <a:pt x="25608" y="0"/>
                  <a:pt x="57150" y="0"/>
                </a:cubicBezTo>
                <a:close/>
              </a:path>
            </a:pathLst>
          </a:custGeom>
          <a:solidFill>
            <a:srgbClr val="C8A876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880858535" name="Text 10"/>
          <p:cNvSpPr/>
          <p:nvPr/>
        </p:nvSpPr>
        <p:spPr bwMode="auto">
          <a:xfrm>
            <a:off x="1543050" y="5443537"/>
            <a:ext cx="428625" cy="2666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350" b="0" i="0" u="none" strike="noStrike" cap="none" spc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非遗</a:t>
            </a:r>
            <a:endParaRPr sz="1600">
              <a:solidFill>
                <a:schemeClr val="tx1"/>
              </a:solidFill>
              <a:latin typeface="宋体"/>
              <a:cs typeface="宋体"/>
            </a:endParaRPr>
          </a:p>
        </p:txBody>
      </p:sp>
      <p:sp>
        <p:nvSpPr>
          <p:cNvPr id="1092412275" name="Shape 11"/>
          <p:cNvSpPr/>
          <p:nvPr/>
        </p:nvSpPr>
        <p:spPr bwMode="auto">
          <a:xfrm>
            <a:off x="2190749" y="5519737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 fill="norm" stroke="1" extrusionOk="0">
                <a:moveTo>
                  <a:pt x="57150" y="0"/>
                </a:moveTo>
                <a:lnTo>
                  <a:pt x="57150" y="0"/>
                </a:lnTo>
                <a:cubicBezTo>
                  <a:pt x="88692" y="0"/>
                  <a:pt x="114300" y="25608"/>
                  <a:pt x="114300" y="57150"/>
                </a:cubicBezTo>
                <a:lnTo>
                  <a:pt x="114300" y="57150"/>
                </a:lnTo>
                <a:cubicBezTo>
                  <a:pt x="114300" y="88692"/>
                  <a:pt x="88692" y="114300"/>
                  <a:pt x="57150" y="114300"/>
                </a:cubicBezTo>
                <a:lnTo>
                  <a:pt x="57150" y="114300"/>
                </a:lnTo>
                <a:cubicBezTo>
                  <a:pt x="25608" y="114300"/>
                  <a:pt x="0" y="88692"/>
                  <a:pt x="0" y="57150"/>
                </a:cubicBezTo>
                <a:lnTo>
                  <a:pt x="0" y="57150"/>
                </a:lnTo>
                <a:cubicBezTo>
                  <a:pt x="0" y="25608"/>
                  <a:pt x="25608" y="0"/>
                  <a:pt x="57150" y="0"/>
                </a:cubicBezTo>
                <a:close/>
              </a:path>
            </a:pathLst>
          </a:custGeom>
          <a:solidFill>
            <a:srgbClr val="BFBFBF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570664731" name="Text 12"/>
          <p:cNvSpPr/>
          <p:nvPr/>
        </p:nvSpPr>
        <p:spPr bwMode="auto">
          <a:xfrm>
            <a:off x="2419348" y="5443537"/>
            <a:ext cx="428625" cy="2666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350" b="0" i="0" u="none" strike="noStrike" cap="none" spc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年俗</a:t>
            </a:r>
            <a:endParaRPr sz="1600">
              <a:solidFill>
                <a:schemeClr val="tx1"/>
              </a:solidFill>
              <a:latin typeface="宋体"/>
              <a:cs typeface="宋体"/>
            </a:endParaRPr>
          </a:p>
        </p:txBody>
      </p:sp>
      <p:cxnSp>
        <p:nvCxnSpPr>
          <p:cNvPr id="880221716" name=""/>
          <p:cNvCxnSpPr/>
          <p:nvPr/>
        </p:nvCxnSpPr>
        <p:spPr bwMode="auto">
          <a:xfrm flipH="0" flipV="1">
            <a:off x="423226" y="892215"/>
            <a:ext cx="1085126" cy="0"/>
          </a:xfrm>
          <a:prstGeom prst="line">
            <a:avLst/>
          </a:prstGeom>
          <a:ln w="19049" cap="flat" cmpd="sng" algn="ctr">
            <a:solidFill>
              <a:srgbClr val="C8A876"/>
            </a:solidFill>
            <a:prstDash val="solid"/>
            <a:miter lim="800000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152900" name="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 rot="10799989" flipH="0" flipV="0">
            <a:off x="2277" y="-5998"/>
            <a:ext cx="1880641" cy="2155676"/>
          </a:xfrm>
          <a:prstGeom prst="rect">
            <a:avLst/>
          </a:prstGeom>
        </p:spPr>
      </p:pic>
      <p:pic>
        <p:nvPicPr>
          <p:cNvPr id="1114584436" name="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 rot="10799989" flipH="0" flipV="0">
            <a:off x="2277" y="5453286"/>
            <a:ext cx="1969396" cy="14047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Slide 8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14346558" name="Shape 0"/>
          <p:cNvSpPr/>
          <p:nvPr/>
        </p:nvSpPr>
        <p:spPr bwMode="auto">
          <a:xfrm flipH="0" flipV="0">
            <a:off x="398281" y="445369"/>
            <a:ext cx="418229" cy="418229"/>
          </a:xfrm>
          <a:custGeom>
            <a:avLst/>
            <a:gdLst/>
            <a:ahLst/>
            <a:cxnLst/>
            <a:rect l="l" t="t" r="r" b="b"/>
            <a:pathLst>
              <a:path w="445370" h="445370" fill="norm" stroke="1" extrusionOk="0">
                <a:moveTo>
                  <a:pt x="222685" y="0"/>
                </a:moveTo>
                <a:lnTo>
                  <a:pt x="222685" y="0"/>
                </a:lnTo>
                <a:cubicBezTo>
                  <a:pt x="345670" y="0"/>
                  <a:pt x="445370" y="99699"/>
                  <a:pt x="445370" y="222685"/>
                </a:cubicBezTo>
                <a:lnTo>
                  <a:pt x="445370" y="222685"/>
                </a:lnTo>
                <a:cubicBezTo>
                  <a:pt x="445370" y="345670"/>
                  <a:pt x="345670" y="445370"/>
                  <a:pt x="222685" y="445370"/>
                </a:cubicBezTo>
                <a:lnTo>
                  <a:pt x="222685" y="445370"/>
                </a:lnTo>
                <a:cubicBezTo>
                  <a:pt x="99699" y="445370"/>
                  <a:pt x="0" y="345670"/>
                  <a:pt x="0" y="222685"/>
                </a:cubicBezTo>
                <a:lnTo>
                  <a:pt x="0" y="222685"/>
                </a:lnTo>
                <a:cubicBezTo>
                  <a:pt x="0" y="99699"/>
                  <a:pt x="99699" y="0"/>
                  <a:pt x="222685" y="0"/>
                </a:cubicBezTo>
                <a:close/>
              </a:path>
            </a:pathLst>
          </a:custGeom>
          <a:solidFill>
            <a:srgbClr val="A42A28"/>
          </a:solidFill>
          <a:ln/>
        </p:spPr>
      </p:sp>
      <p:sp>
        <p:nvSpPr>
          <p:cNvPr id="1608510007" name="Shape 1"/>
          <p:cNvSpPr/>
          <p:nvPr/>
        </p:nvSpPr>
        <p:spPr bwMode="auto">
          <a:xfrm flipH="0" flipV="0">
            <a:off x="512146" y="554878"/>
            <a:ext cx="190499" cy="190499"/>
          </a:xfrm>
          <a:custGeom>
            <a:avLst/>
            <a:gdLst/>
            <a:ahLst/>
            <a:cxnLst/>
            <a:rect l="l" t="t" r="r" b="b"/>
            <a:pathLst>
              <a:path w="185571" h="185571" fill="norm" stroke="1" extrusionOk="0">
                <a:moveTo>
                  <a:pt x="185571" y="92785"/>
                </a:moveTo>
                <a:cubicBezTo>
                  <a:pt x="185571" y="93112"/>
                  <a:pt x="185571" y="93438"/>
                  <a:pt x="185571" y="93764"/>
                </a:cubicBezTo>
                <a:cubicBezTo>
                  <a:pt x="185426" y="106993"/>
                  <a:pt x="173393" y="115982"/>
                  <a:pt x="160164" y="115982"/>
                </a:cubicBezTo>
                <a:lnTo>
                  <a:pt x="124680" y="115982"/>
                </a:lnTo>
                <a:cubicBezTo>
                  <a:pt x="115076" y="115982"/>
                  <a:pt x="107283" y="123774"/>
                  <a:pt x="107283" y="133379"/>
                </a:cubicBezTo>
                <a:cubicBezTo>
                  <a:pt x="107283" y="134611"/>
                  <a:pt x="107428" y="135807"/>
                  <a:pt x="107646" y="136967"/>
                </a:cubicBezTo>
                <a:cubicBezTo>
                  <a:pt x="108407" y="140664"/>
                  <a:pt x="110001" y="144216"/>
                  <a:pt x="111560" y="147804"/>
                </a:cubicBezTo>
                <a:cubicBezTo>
                  <a:pt x="113771" y="152806"/>
                  <a:pt x="115945" y="157771"/>
                  <a:pt x="115945" y="163027"/>
                </a:cubicBezTo>
                <a:cubicBezTo>
                  <a:pt x="115945" y="174553"/>
                  <a:pt x="108117" y="185027"/>
                  <a:pt x="96591" y="185498"/>
                </a:cubicBezTo>
                <a:cubicBezTo>
                  <a:pt x="95322" y="185535"/>
                  <a:pt x="94054" y="185571"/>
                  <a:pt x="92749" y="185571"/>
                </a:cubicBezTo>
                <a:cubicBezTo>
                  <a:pt x="41500" y="185571"/>
                  <a:pt x="-36" y="144035"/>
                  <a:pt x="-36" y="92785"/>
                </a:cubicBezTo>
                <a:cubicBezTo>
                  <a:pt x="-36" y="41536"/>
                  <a:pt x="41536" y="0"/>
                  <a:pt x="92785" y="0"/>
                </a:cubicBezTo>
                <a:cubicBezTo>
                  <a:pt x="144035" y="0"/>
                  <a:pt x="185571" y="41536"/>
                  <a:pt x="185571" y="92785"/>
                </a:cubicBezTo>
                <a:close/>
                <a:moveTo>
                  <a:pt x="46393" y="104384"/>
                </a:moveTo>
                <a:cubicBezTo>
                  <a:pt x="46393" y="97982"/>
                  <a:pt x="41196" y="92785"/>
                  <a:pt x="34795" y="92785"/>
                </a:cubicBezTo>
                <a:cubicBezTo>
                  <a:pt x="28393" y="92785"/>
                  <a:pt x="23196" y="97982"/>
                  <a:pt x="23196" y="104384"/>
                </a:cubicBezTo>
                <a:cubicBezTo>
                  <a:pt x="23196" y="110785"/>
                  <a:pt x="28393" y="115982"/>
                  <a:pt x="34795" y="115982"/>
                </a:cubicBezTo>
                <a:cubicBezTo>
                  <a:pt x="41196" y="115982"/>
                  <a:pt x="46393" y="110785"/>
                  <a:pt x="46393" y="104384"/>
                </a:cubicBezTo>
                <a:close/>
                <a:moveTo>
                  <a:pt x="46393" y="69589"/>
                </a:moveTo>
                <a:cubicBezTo>
                  <a:pt x="52794" y="69589"/>
                  <a:pt x="57991" y="64392"/>
                  <a:pt x="57991" y="57991"/>
                </a:cubicBezTo>
                <a:cubicBezTo>
                  <a:pt x="57991" y="51590"/>
                  <a:pt x="52794" y="46393"/>
                  <a:pt x="46393" y="46393"/>
                </a:cubicBezTo>
                <a:cubicBezTo>
                  <a:pt x="39991" y="46393"/>
                  <a:pt x="34795" y="51590"/>
                  <a:pt x="34795" y="57991"/>
                </a:cubicBezTo>
                <a:cubicBezTo>
                  <a:pt x="34795" y="64392"/>
                  <a:pt x="39991" y="69589"/>
                  <a:pt x="46393" y="69589"/>
                </a:cubicBezTo>
                <a:close/>
                <a:moveTo>
                  <a:pt x="104384" y="34795"/>
                </a:moveTo>
                <a:cubicBezTo>
                  <a:pt x="104384" y="28393"/>
                  <a:pt x="99187" y="23196"/>
                  <a:pt x="92785" y="23196"/>
                </a:cubicBezTo>
                <a:cubicBezTo>
                  <a:pt x="86384" y="23196"/>
                  <a:pt x="81187" y="28393"/>
                  <a:pt x="81187" y="34795"/>
                </a:cubicBezTo>
                <a:cubicBezTo>
                  <a:pt x="81187" y="41196"/>
                  <a:pt x="86384" y="46393"/>
                  <a:pt x="92785" y="46393"/>
                </a:cubicBezTo>
                <a:cubicBezTo>
                  <a:pt x="99187" y="46393"/>
                  <a:pt x="104384" y="41196"/>
                  <a:pt x="104384" y="34795"/>
                </a:cubicBezTo>
                <a:close/>
                <a:moveTo>
                  <a:pt x="139178" y="69589"/>
                </a:moveTo>
                <a:cubicBezTo>
                  <a:pt x="145579" y="69589"/>
                  <a:pt x="150776" y="64392"/>
                  <a:pt x="150776" y="57991"/>
                </a:cubicBezTo>
                <a:cubicBezTo>
                  <a:pt x="150776" y="51590"/>
                  <a:pt x="145579" y="46393"/>
                  <a:pt x="139178" y="46393"/>
                </a:cubicBezTo>
                <a:cubicBezTo>
                  <a:pt x="132777" y="46393"/>
                  <a:pt x="127580" y="51590"/>
                  <a:pt x="127580" y="57991"/>
                </a:cubicBezTo>
                <a:cubicBezTo>
                  <a:pt x="127580" y="64392"/>
                  <a:pt x="132777" y="69589"/>
                  <a:pt x="139178" y="69589"/>
                </a:cubicBezTo>
                <a:close/>
              </a:path>
            </a:pathLst>
          </a:custGeom>
          <a:solidFill>
            <a:srgbClr val="EAE3D9"/>
          </a:solidFill>
          <a:ln/>
        </p:spPr>
      </p:sp>
      <p:sp>
        <p:nvSpPr>
          <p:cNvPr id="316936372" name="Text 2"/>
          <p:cNvSpPr/>
          <p:nvPr/>
        </p:nvSpPr>
        <p:spPr bwMode="auto">
          <a:xfrm>
            <a:off x="964967" y="303105"/>
            <a:ext cx="3414502" cy="22268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100" spc="57">
                <a:solidFill>
                  <a:srgbClr val="C8A876"/>
                </a:solidFill>
                <a:latin typeface="MiSans"/>
                <a:ea typeface="MiSans"/>
                <a:cs typeface="MiSans"/>
              </a:rPr>
              <a:t>CHINESE TREND</a:t>
            </a:r>
            <a:endParaRPr sz="1100"/>
          </a:p>
        </p:txBody>
      </p:sp>
      <p:sp>
        <p:nvSpPr>
          <p:cNvPr id="1249583950" name="Text 3"/>
          <p:cNvSpPr/>
          <p:nvPr/>
        </p:nvSpPr>
        <p:spPr bwMode="auto">
          <a:xfrm>
            <a:off x="930949" y="559807"/>
            <a:ext cx="3507288" cy="3711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  <a:defRPr/>
            </a:pPr>
            <a:r>
              <a:rPr lang="en-US" sz="2200" b="1">
                <a:solidFill>
                  <a:srgbClr val="EAE3D9"/>
                </a:solidFill>
                <a:latin typeface="宋体"/>
                <a:ea typeface="宋体"/>
                <a:cs typeface="宋体"/>
              </a:rPr>
              <a:t>国潮元素的现代化表达</a:t>
            </a:r>
            <a:endParaRPr sz="2200"/>
          </a:p>
        </p:txBody>
      </p:sp>
      <p:sp>
        <p:nvSpPr>
          <p:cNvPr id="148836247" name="Shape 5"/>
          <p:cNvSpPr/>
          <p:nvPr/>
        </p:nvSpPr>
        <p:spPr bwMode="auto">
          <a:xfrm>
            <a:off x="374234" y="1339202"/>
            <a:ext cx="3689766" cy="5276396"/>
          </a:xfrm>
          <a:custGeom>
            <a:avLst/>
            <a:gdLst/>
            <a:ahLst/>
            <a:cxnLst/>
            <a:rect l="l" t="t" r="r" b="b"/>
            <a:pathLst>
              <a:path w="3689766" h="5276396" fill="norm" stroke="1" extrusionOk="0">
                <a:moveTo>
                  <a:pt x="148439" y="0"/>
                </a:moveTo>
                <a:lnTo>
                  <a:pt x="3541326" y="0"/>
                </a:lnTo>
                <a:cubicBezTo>
                  <a:pt x="3623307" y="0"/>
                  <a:pt x="3689766" y="66459"/>
                  <a:pt x="3689766" y="148439"/>
                </a:cubicBezTo>
                <a:lnTo>
                  <a:pt x="3689766" y="5127956"/>
                </a:lnTo>
                <a:cubicBezTo>
                  <a:pt x="3689766" y="5209937"/>
                  <a:pt x="3623307" y="5276396"/>
                  <a:pt x="3541326" y="5276396"/>
                </a:cubicBezTo>
                <a:lnTo>
                  <a:pt x="148439" y="5276396"/>
                </a:lnTo>
                <a:cubicBezTo>
                  <a:pt x="66459" y="5276396"/>
                  <a:pt x="0" y="5209937"/>
                  <a:pt x="0" y="5127956"/>
                </a:cubicBezTo>
                <a:lnTo>
                  <a:pt x="0" y="148439"/>
                </a:lnTo>
                <a:cubicBezTo>
                  <a:pt x="0" y="66459"/>
                  <a:pt x="66459" y="0"/>
                  <a:pt x="148439" y="0"/>
                </a:cubicBezTo>
                <a:close/>
              </a:path>
            </a:pathLst>
          </a:custGeom>
          <a:solidFill>
            <a:srgbClr val="4A676B">
              <a:alpha val="40000"/>
            </a:srgbClr>
          </a:solidFill>
          <a:ln w="8467">
            <a:solidFill>
              <a:srgbClr val="C8A876">
                <a:alpha val="30192"/>
              </a:srgbClr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392523781" name="Shape 6"/>
          <p:cNvSpPr/>
          <p:nvPr/>
        </p:nvSpPr>
        <p:spPr bwMode="auto">
          <a:xfrm>
            <a:off x="562898" y="1527865"/>
            <a:ext cx="445370" cy="445370"/>
          </a:xfrm>
          <a:custGeom>
            <a:avLst/>
            <a:gdLst/>
            <a:ahLst/>
            <a:cxnLst/>
            <a:rect l="l" t="t" r="r" b="b"/>
            <a:pathLst>
              <a:path w="445370" h="445370" fill="norm" stroke="1" extrusionOk="0">
                <a:moveTo>
                  <a:pt x="111342" y="0"/>
                </a:moveTo>
                <a:lnTo>
                  <a:pt x="334027" y="0"/>
                </a:lnTo>
                <a:cubicBezTo>
                  <a:pt x="395520" y="0"/>
                  <a:pt x="445370" y="49850"/>
                  <a:pt x="445370" y="111342"/>
                </a:cubicBezTo>
                <a:lnTo>
                  <a:pt x="445370" y="334027"/>
                </a:lnTo>
                <a:cubicBezTo>
                  <a:pt x="445370" y="395520"/>
                  <a:pt x="395520" y="445370"/>
                  <a:pt x="334027" y="445370"/>
                </a:cubicBezTo>
                <a:lnTo>
                  <a:pt x="111342" y="445370"/>
                </a:lnTo>
                <a:cubicBezTo>
                  <a:pt x="49850" y="445370"/>
                  <a:pt x="0" y="395520"/>
                  <a:pt x="0" y="334027"/>
                </a:cubicBezTo>
                <a:lnTo>
                  <a:pt x="0" y="111342"/>
                </a:lnTo>
                <a:cubicBezTo>
                  <a:pt x="0" y="49850"/>
                  <a:pt x="49850" y="0"/>
                  <a:pt x="111342" y="0"/>
                </a:cubicBezTo>
                <a:close/>
              </a:path>
            </a:pathLst>
          </a:custGeom>
          <a:noFill/>
          <a:ln w="19049">
            <a:solidFill>
              <a:schemeClr val="bg1"/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2033256818" name="Shape 7"/>
          <p:cNvSpPr/>
          <p:nvPr/>
        </p:nvSpPr>
        <p:spPr bwMode="auto">
          <a:xfrm>
            <a:off x="660323" y="1639207"/>
            <a:ext cx="250521" cy="222685"/>
          </a:xfrm>
          <a:custGeom>
            <a:avLst/>
            <a:gdLst/>
            <a:ahLst/>
            <a:cxnLst/>
            <a:rect l="l" t="t" r="r" b="b"/>
            <a:pathLst>
              <a:path w="250521" h="222685" fill="norm" stroke="1" extrusionOk="0">
                <a:moveTo>
                  <a:pt x="134698" y="31141"/>
                </a:moveTo>
                <a:lnTo>
                  <a:pt x="106689" y="59151"/>
                </a:lnTo>
                <a:lnTo>
                  <a:pt x="121215" y="73677"/>
                </a:lnTo>
                <a:cubicBezTo>
                  <a:pt x="126652" y="79114"/>
                  <a:pt x="126652" y="87943"/>
                  <a:pt x="121215" y="93380"/>
                </a:cubicBezTo>
                <a:cubicBezTo>
                  <a:pt x="115779" y="98816"/>
                  <a:pt x="106950" y="98816"/>
                  <a:pt x="101513" y="93380"/>
                </a:cubicBezTo>
                <a:lnTo>
                  <a:pt x="86986" y="78853"/>
                </a:lnTo>
                <a:lnTo>
                  <a:pt x="45059" y="120780"/>
                </a:lnTo>
                <a:cubicBezTo>
                  <a:pt x="43798" y="122042"/>
                  <a:pt x="42841" y="123608"/>
                  <a:pt x="42319" y="125260"/>
                </a:cubicBezTo>
                <a:lnTo>
                  <a:pt x="182149" y="125260"/>
                </a:lnTo>
                <a:lnTo>
                  <a:pt x="205505" y="101904"/>
                </a:lnTo>
                <a:cubicBezTo>
                  <a:pt x="207636" y="99773"/>
                  <a:pt x="208811" y="96903"/>
                  <a:pt x="208811" y="93945"/>
                </a:cubicBezTo>
                <a:cubicBezTo>
                  <a:pt x="208811" y="90988"/>
                  <a:pt x="207636" y="88074"/>
                  <a:pt x="205505" y="85986"/>
                </a:cubicBezTo>
                <a:lnTo>
                  <a:pt x="150617" y="31141"/>
                </a:lnTo>
                <a:cubicBezTo>
                  <a:pt x="148529" y="29010"/>
                  <a:pt x="145659" y="27836"/>
                  <a:pt x="142658" y="27836"/>
                </a:cubicBezTo>
                <a:cubicBezTo>
                  <a:pt x="139657" y="27836"/>
                  <a:pt x="136786" y="29010"/>
                  <a:pt x="134698" y="31141"/>
                </a:cubicBezTo>
                <a:close/>
                <a:moveTo>
                  <a:pt x="25357" y="101078"/>
                </a:moveTo>
                <a:lnTo>
                  <a:pt x="67284" y="59151"/>
                </a:lnTo>
                <a:lnTo>
                  <a:pt x="45798" y="37665"/>
                </a:lnTo>
                <a:cubicBezTo>
                  <a:pt x="40362" y="32228"/>
                  <a:pt x="40362" y="23399"/>
                  <a:pt x="45798" y="17963"/>
                </a:cubicBezTo>
                <a:cubicBezTo>
                  <a:pt x="51235" y="12526"/>
                  <a:pt x="60064" y="12526"/>
                  <a:pt x="65501" y="17963"/>
                </a:cubicBezTo>
                <a:lnTo>
                  <a:pt x="86986" y="39448"/>
                </a:lnTo>
                <a:lnTo>
                  <a:pt x="114996" y="11439"/>
                </a:lnTo>
                <a:cubicBezTo>
                  <a:pt x="122346" y="4132"/>
                  <a:pt x="132263" y="0"/>
                  <a:pt x="142658" y="0"/>
                </a:cubicBezTo>
                <a:cubicBezTo>
                  <a:pt x="153052" y="0"/>
                  <a:pt x="162969" y="4132"/>
                  <a:pt x="170319" y="11439"/>
                </a:cubicBezTo>
                <a:lnTo>
                  <a:pt x="225164" y="66284"/>
                </a:lnTo>
                <a:cubicBezTo>
                  <a:pt x="232471" y="73634"/>
                  <a:pt x="236603" y="83550"/>
                  <a:pt x="236603" y="93945"/>
                </a:cubicBezTo>
                <a:cubicBezTo>
                  <a:pt x="236603" y="104340"/>
                  <a:pt x="232471" y="114257"/>
                  <a:pt x="225164" y="121607"/>
                </a:cubicBezTo>
                <a:lnTo>
                  <a:pt x="135525" y="211246"/>
                </a:lnTo>
                <a:cubicBezTo>
                  <a:pt x="128174" y="218553"/>
                  <a:pt x="118258" y="222685"/>
                  <a:pt x="107863" y="222685"/>
                </a:cubicBezTo>
                <a:cubicBezTo>
                  <a:pt x="97468" y="222685"/>
                  <a:pt x="87552" y="218553"/>
                  <a:pt x="80201" y="211246"/>
                </a:cubicBezTo>
                <a:lnTo>
                  <a:pt x="25357" y="156401"/>
                </a:lnTo>
                <a:cubicBezTo>
                  <a:pt x="18050" y="149051"/>
                  <a:pt x="13918" y="139135"/>
                  <a:pt x="13918" y="128740"/>
                </a:cubicBezTo>
                <a:cubicBezTo>
                  <a:pt x="13918" y="118345"/>
                  <a:pt x="18050" y="108428"/>
                  <a:pt x="25357" y="101078"/>
                </a:cubicBezTo>
                <a:close/>
                <a:moveTo>
                  <a:pt x="222685" y="236603"/>
                </a:moveTo>
                <a:cubicBezTo>
                  <a:pt x="207332" y="236603"/>
                  <a:pt x="194849" y="224120"/>
                  <a:pt x="194849" y="208767"/>
                </a:cubicBezTo>
                <a:cubicBezTo>
                  <a:pt x="194849" y="197807"/>
                  <a:pt x="209028" y="174147"/>
                  <a:pt x="217118" y="161490"/>
                </a:cubicBezTo>
                <a:cubicBezTo>
                  <a:pt x="219727" y="157402"/>
                  <a:pt x="225599" y="157402"/>
                  <a:pt x="228209" y="161490"/>
                </a:cubicBezTo>
                <a:cubicBezTo>
                  <a:pt x="236342" y="174147"/>
                  <a:pt x="250477" y="197807"/>
                  <a:pt x="250477" y="208767"/>
                </a:cubicBezTo>
                <a:cubicBezTo>
                  <a:pt x="250477" y="224120"/>
                  <a:pt x="237995" y="236603"/>
                  <a:pt x="222641" y="236603"/>
                </a:cubicBezTo>
                <a:close/>
              </a:path>
            </a:pathLst>
          </a:custGeom>
          <a:solidFill>
            <a:srgbClr val="EAE3D9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898419649" name="Text 8"/>
          <p:cNvSpPr/>
          <p:nvPr/>
        </p:nvSpPr>
        <p:spPr bwMode="auto">
          <a:xfrm>
            <a:off x="1119610" y="1602093"/>
            <a:ext cx="1447452" cy="29691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  <a:defRPr/>
            </a:pPr>
            <a:r>
              <a:rPr lang="en-US" sz="1750" b="1">
                <a:solidFill>
                  <a:srgbClr val="EAE3D9"/>
                </a:solidFill>
                <a:latin typeface="宋体"/>
                <a:ea typeface="宋体"/>
                <a:cs typeface="宋体"/>
              </a:rPr>
              <a:t>国潮色彩应用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1531126881" name="Shape 9"/>
          <p:cNvSpPr/>
          <p:nvPr/>
        </p:nvSpPr>
        <p:spPr bwMode="auto">
          <a:xfrm>
            <a:off x="562898" y="2279426"/>
            <a:ext cx="445370" cy="445370"/>
          </a:xfrm>
          <a:custGeom>
            <a:avLst/>
            <a:gdLst/>
            <a:ahLst/>
            <a:cxnLst/>
            <a:rect l="l" t="t" r="r" b="b"/>
            <a:pathLst>
              <a:path w="445370" h="445370" fill="norm" stroke="1" extrusionOk="0">
                <a:moveTo>
                  <a:pt x="74230" y="0"/>
                </a:moveTo>
                <a:lnTo>
                  <a:pt x="371140" y="0"/>
                </a:lnTo>
                <a:cubicBezTo>
                  <a:pt x="412109" y="0"/>
                  <a:pt x="445370" y="33261"/>
                  <a:pt x="445370" y="74230"/>
                </a:cubicBezTo>
                <a:lnTo>
                  <a:pt x="445370" y="371140"/>
                </a:lnTo>
                <a:cubicBezTo>
                  <a:pt x="445370" y="412136"/>
                  <a:pt x="412136" y="445370"/>
                  <a:pt x="371140" y="445370"/>
                </a:cubicBezTo>
                <a:lnTo>
                  <a:pt x="74230" y="445370"/>
                </a:lnTo>
                <a:cubicBezTo>
                  <a:pt x="33261" y="445370"/>
                  <a:pt x="0" y="412109"/>
                  <a:pt x="0" y="371140"/>
                </a:cubicBezTo>
                <a:lnTo>
                  <a:pt x="0" y="74230"/>
                </a:lnTo>
                <a:cubicBezTo>
                  <a:pt x="0" y="33261"/>
                  <a:pt x="33261" y="0"/>
                  <a:pt x="74230" y="0"/>
                </a:cubicBezTo>
                <a:close/>
              </a:path>
            </a:pathLst>
          </a:custGeom>
          <a:solidFill>
            <a:srgbClr val="A42A28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357659919" name="Text 10"/>
          <p:cNvSpPr/>
          <p:nvPr/>
        </p:nvSpPr>
        <p:spPr bwMode="auto">
          <a:xfrm>
            <a:off x="1119610" y="2279426"/>
            <a:ext cx="1131982" cy="2597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30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中国红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914148611" name="Text 11"/>
          <p:cNvSpPr/>
          <p:nvPr/>
        </p:nvSpPr>
        <p:spPr bwMode="auto">
          <a:xfrm flipH="0" flipV="0">
            <a:off x="1119609" y="2539224"/>
            <a:ext cx="1220674" cy="18557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000">
                <a:solidFill>
                  <a:srgbClr val="EAE3D9">
                    <a:alpha val="70000"/>
                  </a:srgbClr>
                </a:solidFill>
                <a:latin typeface="宋体"/>
                <a:ea typeface="宋体"/>
                <a:cs typeface="宋体"/>
              </a:rPr>
              <a:t>主色调 · 喜庆热烈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1181716022" name="Text 12"/>
          <p:cNvSpPr/>
          <p:nvPr/>
        </p:nvSpPr>
        <p:spPr bwMode="auto">
          <a:xfrm>
            <a:off x="562898" y="2799024"/>
            <a:ext cx="3386667" cy="72372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15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中国红是春节的经典色彩，象征喜庆、吉祥与热情。在主视觉、舞台背景、装饰布置中大量使用，营造浓厚的节庆氛围。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1495405035" name="Shape 13"/>
          <p:cNvSpPr/>
          <p:nvPr/>
        </p:nvSpPr>
        <p:spPr bwMode="auto">
          <a:xfrm>
            <a:off x="562898" y="3912449"/>
            <a:ext cx="445370" cy="445370"/>
          </a:xfrm>
          <a:custGeom>
            <a:avLst/>
            <a:gdLst/>
            <a:ahLst/>
            <a:cxnLst/>
            <a:rect l="l" t="t" r="r" b="b"/>
            <a:pathLst>
              <a:path w="445370" h="445370" fill="norm" stroke="1" extrusionOk="0">
                <a:moveTo>
                  <a:pt x="74230" y="0"/>
                </a:moveTo>
                <a:lnTo>
                  <a:pt x="371140" y="0"/>
                </a:lnTo>
                <a:cubicBezTo>
                  <a:pt x="412109" y="0"/>
                  <a:pt x="445370" y="33261"/>
                  <a:pt x="445370" y="74230"/>
                </a:cubicBezTo>
                <a:lnTo>
                  <a:pt x="445370" y="371140"/>
                </a:lnTo>
                <a:cubicBezTo>
                  <a:pt x="445370" y="412136"/>
                  <a:pt x="412136" y="445370"/>
                  <a:pt x="371140" y="445370"/>
                </a:cubicBezTo>
                <a:lnTo>
                  <a:pt x="74230" y="445370"/>
                </a:lnTo>
                <a:cubicBezTo>
                  <a:pt x="33261" y="445370"/>
                  <a:pt x="0" y="412109"/>
                  <a:pt x="0" y="371140"/>
                </a:cubicBezTo>
                <a:lnTo>
                  <a:pt x="0" y="74230"/>
                </a:lnTo>
                <a:cubicBezTo>
                  <a:pt x="0" y="33261"/>
                  <a:pt x="33261" y="0"/>
                  <a:pt x="74230" y="0"/>
                </a:cubicBezTo>
                <a:close/>
              </a:path>
            </a:pathLst>
          </a:custGeom>
          <a:solidFill>
            <a:srgbClr val="C8A876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274033519" name="Text 14"/>
          <p:cNvSpPr/>
          <p:nvPr/>
        </p:nvSpPr>
        <p:spPr bwMode="auto">
          <a:xfrm>
            <a:off x="1119610" y="3912449"/>
            <a:ext cx="1131982" cy="2597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30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金沙色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373772562" name="Text 15"/>
          <p:cNvSpPr/>
          <p:nvPr/>
        </p:nvSpPr>
        <p:spPr bwMode="auto">
          <a:xfrm flipH="0" flipV="0">
            <a:off x="1119609" y="4172247"/>
            <a:ext cx="1220674" cy="18557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000">
                <a:solidFill>
                  <a:srgbClr val="EAE3D9">
                    <a:alpha val="70000"/>
                  </a:srgbClr>
                </a:solidFill>
                <a:latin typeface="宋体"/>
                <a:ea typeface="宋体"/>
                <a:cs typeface="宋体"/>
              </a:rPr>
              <a:t>辅助色 · 典雅温暖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660155808" name="Text 16"/>
          <p:cNvSpPr/>
          <p:nvPr/>
        </p:nvSpPr>
        <p:spPr bwMode="auto">
          <a:xfrm>
            <a:off x="562898" y="4432047"/>
            <a:ext cx="3386667" cy="4824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15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金沙色代表丰收、富足与温暖。在装饰细节、文字、边框等元素中使用，提升整体的质感与层次。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277182510" name="Shape 17"/>
          <p:cNvSpPr/>
          <p:nvPr/>
        </p:nvSpPr>
        <p:spPr bwMode="auto">
          <a:xfrm>
            <a:off x="572177" y="5313508"/>
            <a:ext cx="426813" cy="426813"/>
          </a:xfrm>
          <a:custGeom>
            <a:avLst/>
            <a:gdLst/>
            <a:ahLst/>
            <a:cxnLst/>
            <a:rect l="l" t="t" r="r" b="b"/>
            <a:pathLst>
              <a:path w="426813" h="426813" fill="norm" stroke="1" extrusionOk="0">
                <a:moveTo>
                  <a:pt x="74227" y="0"/>
                </a:moveTo>
                <a:lnTo>
                  <a:pt x="352586" y="0"/>
                </a:lnTo>
                <a:cubicBezTo>
                  <a:pt x="393580" y="0"/>
                  <a:pt x="426813" y="33233"/>
                  <a:pt x="426813" y="74227"/>
                </a:cubicBezTo>
                <a:lnTo>
                  <a:pt x="426813" y="352586"/>
                </a:lnTo>
                <a:cubicBezTo>
                  <a:pt x="426813" y="393580"/>
                  <a:pt x="393580" y="426813"/>
                  <a:pt x="352586" y="426813"/>
                </a:cubicBezTo>
                <a:lnTo>
                  <a:pt x="74227" y="426813"/>
                </a:lnTo>
                <a:cubicBezTo>
                  <a:pt x="33233" y="426813"/>
                  <a:pt x="0" y="393580"/>
                  <a:pt x="0" y="352586"/>
                </a:cubicBezTo>
                <a:lnTo>
                  <a:pt x="0" y="74227"/>
                </a:lnTo>
                <a:cubicBezTo>
                  <a:pt x="0" y="33260"/>
                  <a:pt x="33260" y="0"/>
                  <a:pt x="74227" y="0"/>
                </a:cubicBezTo>
                <a:close/>
              </a:path>
            </a:pathLst>
          </a:custGeom>
          <a:solidFill>
            <a:srgbClr val="1A1A1A"/>
          </a:solidFill>
          <a:ln w="25400">
            <a:noFill/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946302077" name="Text 18"/>
          <p:cNvSpPr/>
          <p:nvPr/>
        </p:nvSpPr>
        <p:spPr bwMode="auto">
          <a:xfrm>
            <a:off x="1119610" y="5304230"/>
            <a:ext cx="1131982" cy="2597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30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墨黑色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515414249" name="Text 19"/>
          <p:cNvSpPr/>
          <p:nvPr/>
        </p:nvSpPr>
        <p:spPr bwMode="auto">
          <a:xfrm flipH="0" flipV="0">
            <a:off x="1119609" y="5564028"/>
            <a:ext cx="1220674" cy="18557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000">
                <a:solidFill>
                  <a:srgbClr val="EAE3D9">
                    <a:alpha val="70000"/>
                  </a:srgbClr>
                </a:solidFill>
                <a:latin typeface="宋体"/>
                <a:ea typeface="宋体"/>
                <a:cs typeface="宋体"/>
              </a:rPr>
              <a:t>背景色 · 沉稳大气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1650472418" name="Text 20"/>
          <p:cNvSpPr/>
          <p:nvPr/>
        </p:nvSpPr>
        <p:spPr bwMode="auto">
          <a:xfrm>
            <a:off x="562898" y="5823828"/>
            <a:ext cx="3386667" cy="4824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15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墨黑色作为背景色，营造电影质感与高级氛围，与红色、金色形成强烈对比，增强视觉冲击力。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1641649719" name="Shape 21"/>
          <p:cNvSpPr/>
          <p:nvPr/>
        </p:nvSpPr>
        <p:spPr bwMode="auto">
          <a:xfrm>
            <a:off x="4251891" y="1339202"/>
            <a:ext cx="3689766" cy="5276396"/>
          </a:xfrm>
          <a:custGeom>
            <a:avLst/>
            <a:gdLst/>
            <a:ahLst/>
            <a:cxnLst/>
            <a:rect l="l" t="t" r="r" b="b"/>
            <a:pathLst>
              <a:path w="3689766" h="5276396" fill="norm" stroke="1" extrusionOk="0">
                <a:moveTo>
                  <a:pt x="148439" y="0"/>
                </a:moveTo>
                <a:lnTo>
                  <a:pt x="3541326" y="0"/>
                </a:lnTo>
                <a:cubicBezTo>
                  <a:pt x="3623307" y="0"/>
                  <a:pt x="3689766" y="66459"/>
                  <a:pt x="3689766" y="148439"/>
                </a:cubicBezTo>
                <a:lnTo>
                  <a:pt x="3689766" y="5127956"/>
                </a:lnTo>
                <a:cubicBezTo>
                  <a:pt x="3689766" y="5209937"/>
                  <a:pt x="3623307" y="5276396"/>
                  <a:pt x="3541326" y="5276396"/>
                </a:cubicBezTo>
                <a:lnTo>
                  <a:pt x="148439" y="5276396"/>
                </a:lnTo>
                <a:cubicBezTo>
                  <a:pt x="66459" y="5276396"/>
                  <a:pt x="0" y="5209937"/>
                  <a:pt x="0" y="5127956"/>
                </a:cubicBezTo>
                <a:lnTo>
                  <a:pt x="0" y="148439"/>
                </a:lnTo>
                <a:cubicBezTo>
                  <a:pt x="0" y="66459"/>
                  <a:pt x="66459" y="0"/>
                  <a:pt x="148439" y="0"/>
                </a:cubicBezTo>
                <a:close/>
              </a:path>
            </a:pathLst>
          </a:custGeom>
          <a:solidFill>
            <a:srgbClr val="BFBFBF">
              <a:alpha val="15000"/>
            </a:srgbClr>
          </a:solidFill>
          <a:ln w="8467">
            <a:solidFill>
              <a:srgbClr val="C8A876">
                <a:alpha val="30192"/>
              </a:srgbClr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395670329" name="Shape 22"/>
          <p:cNvSpPr/>
          <p:nvPr/>
        </p:nvSpPr>
        <p:spPr bwMode="auto">
          <a:xfrm>
            <a:off x="4440554" y="1527865"/>
            <a:ext cx="445370" cy="445370"/>
          </a:xfrm>
          <a:custGeom>
            <a:avLst/>
            <a:gdLst/>
            <a:ahLst/>
            <a:cxnLst/>
            <a:rect l="l" t="t" r="r" b="b"/>
            <a:pathLst>
              <a:path w="445370" h="445370" fill="norm" stroke="1" extrusionOk="0">
                <a:moveTo>
                  <a:pt x="111342" y="0"/>
                </a:moveTo>
                <a:lnTo>
                  <a:pt x="334027" y="0"/>
                </a:lnTo>
                <a:cubicBezTo>
                  <a:pt x="395520" y="0"/>
                  <a:pt x="445370" y="49850"/>
                  <a:pt x="445370" y="111342"/>
                </a:cubicBezTo>
                <a:lnTo>
                  <a:pt x="445370" y="334027"/>
                </a:lnTo>
                <a:cubicBezTo>
                  <a:pt x="445370" y="395520"/>
                  <a:pt x="395520" y="445370"/>
                  <a:pt x="334027" y="445370"/>
                </a:cubicBezTo>
                <a:lnTo>
                  <a:pt x="111342" y="445370"/>
                </a:lnTo>
                <a:cubicBezTo>
                  <a:pt x="49850" y="445370"/>
                  <a:pt x="0" y="395520"/>
                  <a:pt x="0" y="334027"/>
                </a:cubicBezTo>
                <a:lnTo>
                  <a:pt x="0" y="111342"/>
                </a:lnTo>
                <a:cubicBezTo>
                  <a:pt x="0" y="49850"/>
                  <a:pt x="49850" y="0"/>
                  <a:pt x="111342" y="0"/>
                </a:cubicBezTo>
                <a:close/>
              </a:path>
            </a:pathLst>
          </a:custGeom>
          <a:solidFill>
            <a:srgbClr val="C8A876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289276566" name="Shape 23"/>
          <p:cNvSpPr/>
          <p:nvPr/>
        </p:nvSpPr>
        <p:spPr bwMode="auto">
          <a:xfrm>
            <a:off x="4551897" y="1639207"/>
            <a:ext cx="222685" cy="222685"/>
          </a:xfrm>
          <a:custGeom>
            <a:avLst/>
            <a:gdLst/>
            <a:ahLst/>
            <a:cxnLst/>
            <a:rect l="l" t="t" r="r" b="b"/>
            <a:pathLst>
              <a:path w="222685" h="222685" fill="norm" stroke="1" extrusionOk="0">
                <a:moveTo>
                  <a:pt x="111342" y="0"/>
                </a:moveTo>
                <a:cubicBezTo>
                  <a:pt x="116214" y="0"/>
                  <a:pt x="120780" y="2566"/>
                  <a:pt x="123260" y="6741"/>
                </a:cubicBezTo>
                <a:lnTo>
                  <a:pt x="165013" y="76330"/>
                </a:lnTo>
                <a:cubicBezTo>
                  <a:pt x="167579" y="80636"/>
                  <a:pt x="167666" y="85986"/>
                  <a:pt x="165187" y="90335"/>
                </a:cubicBezTo>
                <a:cubicBezTo>
                  <a:pt x="162708" y="94685"/>
                  <a:pt x="158098" y="97425"/>
                  <a:pt x="153096" y="97425"/>
                </a:cubicBezTo>
                <a:lnTo>
                  <a:pt x="69589" y="97425"/>
                </a:lnTo>
                <a:cubicBezTo>
                  <a:pt x="64587" y="97425"/>
                  <a:pt x="59934" y="94728"/>
                  <a:pt x="57498" y="90379"/>
                </a:cubicBezTo>
                <a:cubicBezTo>
                  <a:pt x="55062" y="86029"/>
                  <a:pt x="55106" y="80680"/>
                  <a:pt x="57672" y="76374"/>
                </a:cubicBezTo>
                <a:lnTo>
                  <a:pt x="99425" y="6785"/>
                </a:lnTo>
                <a:cubicBezTo>
                  <a:pt x="101904" y="2566"/>
                  <a:pt x="106471" y="0"/>
                  <a:pt x="111342" y="0"/>
                </a:cubicBezTo>
                <a:close/>
                <a:moveTo>
                  <a:pt x="55671" y="118301"/>
                </a:moveTo>
                <a:cubicBezTo>
                  <a:pt x="82556" y="118301"/>
                  <a:pt x="104384" y="140129"/>
                  <a:pt x="104384" y="167014"/>
                </a:cubicBezTo>
                <a:cubicBezTo>
                  <a:pt x="104384" y="193899"/>
                  <a:pt x="82556" y="215726"/>
                  <a:pt x="55671" y="215726"/>
                </a:cubicBezTo>
                <a:cubicBezTo>
                  <a:pt x="28786" y="215726"/>
                  <a:pt x="6959" y="193899"/>
                  <a:pt x="6959" y="167014"/>
                </a:cubicBezTo>
                <a:cubicBezTo>
                  <a:pt x="6959" y="140129"/>
                  <a:pt x="28786" y="118301"/>
                  <a:pt x="55671" y="118301"/>
                </a:cubicBezTo>
                <a:close/>
                <a:moveTo>
                  <a:pt x="142658" y="125260"/>
                </a:moveTo>
                <a:lnTo>
                  <a:pt x="191370" y="125260"/>
                </a:lnTo>
                <a:cubicBezTo>
                  <a:pt x="200982" y="125260"/>
                  <a:pt x="208767" y="133046"/>
                  <a:pt x="208767" y="142658"/>
                </a:cubicBezTo>
                <a:lnTo>
                  <a:pt x="208767" y="191370"/>
                </a:lnTo>
                <a:cubicBezTo>
                  <a:pt x="208767" y="200982"/>
                  <a:pt x="200982" y="208767"/>
                  <a:pt x="191370" y="208767"/>
                </a:cubicBezTo>
                <a:lnTo>
                  <a:pt x="142658" y="208767"/>
                </a:lnTo>
                <a:cubicBezTo>
                  <a:pt x="133046" y="208767"/>
                  <a:pt x="125260" y="200982"/>
                  <a:pt x="125260" y="191370"/>
                </a:cubicBezTo>
                <a:lnTo>
                  <a:pt x="125260" y="142658"/>
                </a:lnTo>
                <a:cubicBezTo>
                  <a:pt x="125260" y="133046"/>
                  <a:pt x="133046" y="125260"/>
                  <a:pt x="142658" y="125260"/>
                </a:cubicBezTo>
                <a:close/>
              </a:path>
            </a:pathLst>
          </a:custGeom>
          <a:solidFill>
            <a:srgbClr val="1A1A1A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1841385" name="Text 24"/>
          <p:cNvSpPr/>
          <p:nvPr/>
        </p:nvSpPr>
        <p:spPr bwMode="auto">
          <a:xfrm>
            <a:off x="4997267" y="1602093"/>
            <a:ext cx="1670137" cy="29691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  <a:defRPr/>
            </a:pPr>
            <a:r>
              <a:rPr lang="en-US" sz="1750" b="1">
                <a:solidFill>
                  <a:srgbClr val="EAE3D9"/>
                </a:solidFill>
                <a:latin typeface="宋体"/>
                <a:ea typeface="宋体"/>
                <a:cs typeface="宋体"/>
              </a:rPr>
              <a:t>传统图案几何化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1448846381" name="Shape 25"/>
          <p:cNvSpPr/>
          <p:nvPr/>
        </p:nvSpPr>
        <p:spPr bwMode="auto">
          <a:xfrm>
            <a:off x="4459111" y="2198239"/>
            <a:ext cx="37114" cy="1057753"/>
          </a:xfrm>
          <a:custGeom>
            <a:avLst/>
            <a:gdLst/>
            <a:ahLst/>
            <a:cxnLst/>
            <a:rect l="l" t="t" r="r" b="b"/>
            <a:pathLst>
              <a:path w="37114" h="1057753" fill="norm" stroke="1" extrusionOk="0">
                <a:moveTo>
                  <a:pt x="0" y="0"/>
                </a:moveTo>
                <a:lnTo>
                  <a:pt x="37114" y="0"/>
                </a:lnTo>
                <a:lnTo>
                  <a:pt x="37114" y="1057753"/>
                </a:lnTo>
                <a:lnTo>
                  <a:pt x="0" y="1057753"/>
                </a:lnTo>
                <a:lnTo>
                  <a:pt x="0" y="0"/>
                </a:lnTo>
                <a:close/>
              </a:path>
            </a:pathLst>
          </a:custGeom>
          <a:solidFill>
            <a:srgbClr val="A42A28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002981235" name="Text 26"/>
          <p:cNvSpPr/>
          <p:nvPr/>
        </p:nvSpPr>
        <p:spPr bwMode="auto">
          <a:xfrm>
            <a:off x="4626125" y="2198239"/>
            <a:ext cx="3210374" cy="2597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30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祥云纹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2065696819" name="Text 27"/>
          <p:cNvSpPr/>
          <p:nvPr/>
        </p:nvSpPr>
        <p:spPr bwMode="auto">
          <a:xfrm>
            <a:off x="4626125" y="2532266"/>
            <a:ext cx="3201096" cy="72372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15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将传统祥云纹简化为几何线条，保留其核心形态，应用于签到墙、背景板、桌签等物料设计中。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666541049" name="Shape 28"/>
          <p:cNvSpPr/>
          <p:nvPr/>
        </p:nvSpPr>
        <p:spPr bwMode="auto">
          <a:xfrm>
            <a:off x="4459111" y="3483317"/>
            <a:ext cx="37114" cy="816511"/>
          </a:xfrm>
          <a:custGeom>
            <a:avLst/>
            <a:gdLst/>
            <a:ahLst/>
            <a:cxnLst/>
            <a:rect l="l" t="t" r="r" b="b"/>
            <a:pathLst>
              <a:path w="37114" h="816511" fill="norm" stroke="1" extrusionOk="0">
                <a:moveTo>
                  <a:pt x="0" y="0"/>
                </a:moveTo>
                <a:lnTo>
                  <a:pt x="37114" y="0"/>
                </a:lnTo>
                <a:lnTo>
                  <a:pt x="37114" y="816511"/>
                </a:lnTo>
                <a:lnTo>
                  <a:pt x="0" y="816511"/>
                </a:lnTo>
                <a:lnTo>
                  <a:pt x="0" y="0"/>
                </a:lnTo>
                <a:close/>
              </a:path>
            </a:pathLst>
          </a:custGeom>
          <a:solidFill>
            <a:srgbClr val="C8A876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195954800" name="Text 29"/>
          <p:cNvSpPr/>
          <p:nvPr/>
        </p:nvSpPr>
        <p:spPr bwMode="auto">
          <a:xfrm>
            <a:off x="4626125" y="3483317"/>
            <a:ext cx="3210374" cy="2597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30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回字纹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1546863414" name="Text 30"/>
          <p:cNvSpPr/>
          <p:nvPr/>
        </p:nvSpPr>
        <p:spPr bwMode="auto">
          <a:xfrm>
            <a:off x="4626125" y="3817344"/>
            <a:ext cx="3201096" cy="4824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15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将回字纹进行模块化设计，形成可重复拼接的图案，用于装饰边框、地毯、舞台背景等。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298278124" name="Shape 31"/>
          <p:cNvSpPr/>
          <p:nvPr/>
        </p:nvSpPr>
        <p:spPr bwMode="auto">
          <a:xfrm>
            <a:off x="4459111" y="4527152"/>
            <a:ext cx="37114" cy="816511"/>
          </a:xfrm>
          <a:custGeom>
            <a:avLst/>
            <a:gdLst/>
            <a:ahLst/>
            <a:cxnLst/>
            <a:rect l="l" t="t" r="r" b="b"/>
            <a:pathLst>
              <a:path w="37114" h="816511" fill="norm" stroke="1" extrusionOk="0">
                <a:moveTo>
                  <a:pt x="0" y="0"/>
                </a:moveTo>
                <a:lnTo>
                  <a:pt x="37114" y="0"/>
                </a:lnTo>
                <a:lnTo>
                  <a:pt x="37114" y="816511"/>
                </a:lnTo>
                <a:lnTo>
                  <a:pt x="0" y="816511"/>
                </a:lnTo>
                <a:lnTo>
                  <a:pt x="0" y="0"/>
                </a:lnTo>
                <a:close/>
              </a:path>
            </a:pathLst>
          </a:custGeom>
          <a:solidFill>
            <a:srgbClr val="A42A28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541880570" name="Text 32"/>
          <p:cNvSpPr/>
          <p:nvPr/>
        </p:nvSpPr>
        <p:spPr bwMode="auto">
          <a:xfrm>
            <a:off x="4626125" y="4527152"/>
            <a:ext cx="3210374" cy="2597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30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龙纹元素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298827100" name="Text 33"/>
          <p:cNvSpPr/>
          <p:nvPr/>
        </p:nvSpPr>
        <p:spPr bwMode="auto">
          <a:xfrm>
            <a:off x="4626125" y="4861180"/>
            <a:ext cx="3201096" cy="4824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15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提取龙纹的关键特征，进行抽象化处理，融入现代设计语言，打造专属的活动主视觉。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1906566735" name="Shape 34"/>
          <p:cNvSpPr/>
          <p:nvPr/>
        </p:nvSpPr>
        <p:spPr bwMode="auto">
          <a:xfrm>
            <a:off x="4459111" y="5570988"/>
            <a:ext cx="37114" cy="816511"/>
          </a:xfrm>
          <a:custGeom>
            <a:avLst/>
            <a:gdLst/>
            <a:ahLst/>
            <a:cxnLst/>
            <a:rect l="l" t="t" r="r" b="b"/>
            <a:pathLst>
              <a:path w="37114" h="816511" fill="norm" stroke="1" extrusionOk="0">
                <a:moveTo>
                  <a:pt x="0" y="0"/>
                </a:moveTo>
                <a:lnTo>
                  <a:pt x="37114" y="0"/>
                </a:lnTo>
                <a:lnTo>
                  <a:pt x="37114" y="816511"/>
                </a:lnTo>
                <a:lnTo>
                  <a:pt x="0" y="816511"/>
                </a:lnTo>
                <a:lnTo>
                  <a:pt x="0" y="0"/>
                </a:lnTo>
                <a:close/>
              </a:path>
            </a:pathLst>
          </a:custGeom>
          <a:solidFill>
            <a:srgbClr val="C8A876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564850308" name="Text 35"/>
          <p:cNvSpPr/>
          <p:nvPr/>
        </p:nvSpPr>
        <p:spPr bwMode="auto">
          <a:xfrm>
            <a:off x="4626125" y="5570988"/>
            <a:ext cx="3210374" cy="2597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30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剪纸窗花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1440780615" name="Text 36"/>
          <p:cNvSpPr/>
          <p:nvPr/>
        </p:nvSpPr>
        <p:spPr bwMode="auto">
          <a:xfrm>
            <a:off x="4626125" y="5905015"/>
            <a:ext cx="3201096" cy="4824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15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将传统剪纸窗花进行数字化处理，制作成可打印的模板，用于现场装饰和互动体验。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910036277" name="Shape 37"/>
          <p:cNvSpPr/>
          <p:nvPr/>
        </p:nvSpPr>
        <p:spPr bwMode="auto">
          <a:xfrm>
            <a:off x="8129643" y="1339202"/>
            <a:ext cx="3689766" cy="5276396"/>
          </a:xfrm>
          <a:custGeom>
            <a:avLst/>
            <a:gdLst/>
            <a:ahLst/>
            <a:cxnLst/>
            <a:rect l="l" t="t" r="r" b="b"/>
            <a:pathLst>
              <a:path w="3689766" h="5276396" fill="norm" stroke="1" extrusionOk="0">
                <a:moveTo>
                  <a:pt x="148439" y="0"/>
                </a:moveTo>
                <a:lnTo>
                  <a:pt x="3541326" y="0"/>
                </a:lnTo>
                <a:cubicBezTo>
                  <a:pt x="3623307" y="0"/>
                  <a:pt x="3689766" y="66459"/>
                  <a:pt x="3689766" y="148439"/>
                </a:cubicBezTo>
                <a:lnTo>
                  <a:pt x="3689766" y="5127956"/>
                </a:lnTo>
                <a:cubicBezTo>
                  <a:pt x="3689766" y="5209937"/>
                  <a:pt x="3623307" y="5276396"/>
                  <a:pt x="3541326" y="5276396"/>
                </a:cubicBezTo>
                <a:lnTo>
                  <a:pt x="148439" y="5276396"/>
                </a:lnTo>
                <a:cubicBezTo>
                  <a:pt x="66459" y="5276396"/>
                  <a:pt x="0" y="5209937"/>
                  <a:pt x="0" y="5127956"/>
                </a:cubicBezTo>
                <a:lnTo>
                  <a:pt x="0" y="148439"/>
                </a:lnTo>
                <a:cubicBezTo>
                  <a:pt x="0" y="66459"/>
                  <a:pt x="66459" y="0"/>
                  <a:pt x="148439" y="0"/>
                </a:cubicBezTo>
                <a:close/>
              </a:path>
            </a:pathLst>
          </a:custGeom>
          <a:solidFill>
            <a:srgbClr val="4A676B">
              <a:alpha val="40000"/>
            </a:srgbClr>
          </a:solidFill>
          <a:ln w="8467">
            <a:solidFill>
              <a:srgbClr val="C8A876">
                <a:alpha val="30192"/>
              </a:srgbClr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859248501" name="Shape 38"/>
          <p:cNvSpPr/>
          <p:nvPr/>
        </p:nvSpPr>
        <p:spPr bwMode="auto">
          <a:xfrm>
            <a:off x="8318307" y="1527865"/>
            <a:ext cx="445370" cy="445370"/>
          </a:xfrm>
          <a:custGeom>
            <a:avLst/>
            <a:gdLst/>
            <a:ahLst/>
            <a:cxnLst/>
            <a:rect l="l" t="t" r="r" b="b"/>
            <a:pathLst>
              <a:path w="445370" h="445370" fill="norm" stroke="1" extrusionOk="0">
                <a:moveTo>
                  <a:pt x="111342" y="0"/>
                </a:moveTo>
                <a:lnTo>
                  <a:pt x="334027" y="0"/>
                </a:lnTo>
                <a:cubicBezTo>
                  <a:pt x="395520" y="0"/>
                  <a:pt x="445370" y="49850"/>
                  <a:pt x="445370" y="111342"/>
                </a:cubicBezTo>
                <a:lnTo>
                  <a:pt x="445370" y="334027"/>
                </a:lnTo>
                <a:cubicBezTo>
                  <a:pt x="445370" y="395520"/>
                  <a:pt x="395520" y="445370"/>
                  <a:pt x="334027" y="445370"/>
                </a:cubicBezTo>
                <a:lnTo>
                  <a:pt x="111342" y="445370"/>
                </a:lnTo>
                <a:cubicBezTo>
                  <a:pt x="49850" y="445370"/>
                  <a:pt x="0" y="395520"/>
                  <a:pt x="0" y="334027"/>
                </a:cubicBezTo>
                <a:lnTo>
                  <a:pt x="0" y="111342"/>
                </a:lnTo>
                <a:cubicBezTo>
                  <a:pt x="0" y="49850"/>
                  <a:pt x="49850" y="0"/>
                  <a:pt x="111342" y="0"/>
                </a:cubicBezTo>
                <a:close/>
              </a:path>
            </a:pathLst>
          </a:custGeom>
          <a:solidFill>
            <a:srgbClr val="A42A28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08898357" name="Shape 39"/>
          <p:cNvSpPr/>
          <p:nvPr/>
        </p:nvSpPr>
        <p:spPr bwMode="auto">
          <a:xfrm>
            <a:off x="8429649" y="1639207"/>
            <a:ext cx="222685" cy="222685"/>
          </a:xfrm>
          <a:custGeom>
            <a:avLst/>
            <a:gdLst/>
            <a:ahLst/>
            <a:cxnLst/>
            <a:rect l="l" t="t" r="r" b="b"/>
            <a:pathLst>
              <a:path w="222685" h="222685" fill="norm" stroke="1" extrusionOk="0">
                <a:moveTo>
                  <a:pt x="173320" y="5306"/>
                </a:moveTo>
                <a:lnTo>
                  <a:pt x="134959" y="43667"/>
                </a:lnTo>
                <a:lnTo>
                  <a:pt x="179018" y="87726"/>
                </a:lnTo>
                <a:lnTo>
                  <a:pt x="217379" y="49365"/>
                </a:lnTo>
                <a:cubicBezTo>
                  <a:pt x="220771" y="45929"/>
                  <a:pt x="222685" y="41318"/>
                  <a:pt x="222685" y="36534"/>
                </a:cubicBezTo>
                <a:cubicBezTo>
                  <a:pt x="222685" y="31750"/>
                  <a:pt x="220771" y="27140"/>
                  <a:pt x="217379" y="23704"/>
                </a:cubicBezTo>
                <a:lnTo>
                  <a:pt x="198981" y="5306"/>
                </a:lnTo>
                <a:cubicBezTo>
                  <a:pt x="195545" y="1914"/>
                  <a:pt x="190935" y="0"/>
                  <a:pt x="186151" y="0"/>
                </a:cubicBezTo>
                <a:cubicBezTo>
                  <a:pt x="181366" y="0"/>
                  <a:pt x="176756" y="1914"/>
                  <a:pt x="173320" y="5306"/>
                </a:cubicBezTo>
                <a:close/>
                <a:moveTo>
                  <a:pt x="120215" y="58411"/>
                </a:moveTo>
                <a:lnTo>
                  <a:pt x="5306" y="173320"/>
                </a:lnTo>
                <a:cubicBezTo>
                  <a:pt x="1914" y="176756"/>
                  <a:pt x="0" y="181366"/>
                  <a:pt x="0" y="186151"/>
                </a:cubicBezTo>
                <a:cubicBezTo>
                  <a:pt x="0" y="190935"/>
                  <a:pt x="1914" y="195545"/>
                  <a:pt x="5306" y="198981"/>
                </a:cubicBezTo>
                <a:lnTo>
                  <a:pt x="23704" y="217379"/>
                </a:lnTo>
                <a:cubicBezTo>
                  <a:pt x="27140" y="220771"/>
                  <a:pt x="31750" y="222685"/>
                  <a:pt x="36534" y="222685"/>
                </a:cubicBezTo>
                <a:cubicBezTo>
                  <a:pt x="41318" y="222685"/>
                  <a:pt x="45929" y="220771"/>
                  <a:pt x="49365" y="217379"/>
                </a:cubicBezTo>
                <a:lnTo>
                  <a:pt x="164274" y="102470"/>
                </a:lnTo>
                <a:lnTo>
                  <a:pt x="120215" y="58411"/>
                </a:lnTo>
                <a:close/>
              </a:path>
            </a:pathLst>
          </a:custGeom>
          <a:solidFill>
            <a:srgbClr val="EAE3D9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247095379" name="Text 40"/>
          <p:cNvSpPr/>
          <p:nvPr/>
        </p:nvSpPr>
        <p:spPr bwMode="auto">
          <a:xfrm>
            <a:off x="8875019" y="1602093"/>
            <a:ext cx="1447452" cy="29691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  <a:defRPr/>
            </a:pPr>
            <a:r>
              <a:rPr lang="en-US" sz="1750" b="1">
                <a:solidFill>
                  <a:srgbClr val="EAE3D9"/>
                </a:solidFill>
                <a:latin typeface="宋体"/>
                <a:ea typeface="宋体"/>
                <a:cs typeface="宋体"/>
              </a:rPr>
              <a:t>创新应用案例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672040342" name="Shape 41"/>
          <p:cNvSpPr/>
          <p:nvPr/>
        </p:nvSpPr>
        <p:spPr bwMode="auto">
          <a:xfrm>
            <a:off x="8321400" y="2161898"/>
            <a:ext cx="3300067" cy="1397967"/>
          </a:xfrm>
          <a:custGeom>
            <a:avLst/>
            <a:gdLst/>
            <a:ahLst/>
            <a:cxnLst/>
            <a:rect l="l" t="t" r="r" b="b"/>
            <a:pathLst>
              <a:path w="3300067" h="1397967" fill="norm" stroke="1" extrusionOk="0">
                <a:moveTo>
                  <a:pt x="111348" y="0"/>
                </a:moveTo>
                <a:lnTo>
                  <a:pt x="3188719" y="0"/>
                </a:lnTo>
                <a:cubicBezTo>
                  <a:pt x="3250215" y="0"/>
                  <a:pt x="3300067" y="49852"/>
                  <a:pt x="3300067" y="111348"/>
                </a:cubicBezTo>
                <a:lnTo>
                  <a:pt x="3300067" y="1286618"/>
                </a:lnTo>
                <a:cubicBezTo>
                  <a:pt x="3300067" y="1348114"/>
                  <a:pt x="3250215" y="1397967"/>
                  <a:pt x="3188719" y="1397967"/>
                </a:cubicBezTo>
                <a:lnTo>
                  <a:pt x="111348" y="1397967"/>
                </a:lnTo>
                <a:cubicBezTo>
                  <a:pt x="49852" y="1397967"/>
                  <a:pt x="0" y="1348114"/>
                  <a:pt x="0" y="1286618"/>
                </a:cubicBezTo>
                <a:lnTo>
                  <a:pt x="0" y="111348"/>
                </a:lnTo>
                <a:cubicBezTo>
                  <a:pt x="0" y="49852"/>
                  <a:pt x="49852" y="0"/>
                  <a:pt x="111348" y="0"/>
                </a:cubicBezTo>
                <a:close/>
              </a:path>
            </a:pathLst>
          </a:custGeom>
          <a:solidFill>
            <a:srgbClr val="BFBFBF">
              <a:alpha val="15000"/>
            </a:srgbClr>
          </a:solidFill>
          <a:ln w="8467">
            <a:solidFill>
              <a:srgbClr val="C8A876">
                <a:alpha val="20000"/>
              </a:srgbClr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070613634" name="Shape 42"/>
          <p:cNvSpPr/>
          <p:nvPr/>
        </p:nvSpPr>
        <p:spPr bwMode="auto">
          <a:xfrm>
            <a:off x="8472949" y="2313451"/>
            <a:ext cx="296913" cy="296913"/>
          </a:xfrm>
          <a:custGeom>
            <a:avLst/>
            <a:gdLst/>
            <a:ahLst/>
            <a:cxnLst/>
            <a:rect l="l" t="t" r="r" b="b"/>
            <a:pathLst>
              <a:path w="296913" h="296913" fill="norm" stroke="1" extrusionOk="0">
                <a:moveTo>
                  <a:pt x="74228" y="0"/>
                </a:moveTo>
                <a:lnTo>
                  <a:pt x="222685" y="0"/>
                </a:lnTo>
                <a:cubicBezTo>
                  <a:pt x="263653" y="0"/>
                  <a:pt x="296913" y="33261"/>
                  <a:pt x="296913" y="74228"/>
                </a:cubicBezTo>
                <a:lnTo>
                  <a:pt x="296913" y="222685"/>
                </a:lnTo>
                <a:cubicBezTo>
                  <a:pt x="296913" y="263653"/>
                  <a:pt x="263653" y="296913"/>
                  <a:pt x="222685" y="296913"/>
                </a:cubicBezTo>
                <a:lnTo>
                  <a:pt x="74228" y="296913"/>
                </a:lnTo>
                <a:cubicBezTo>
                  <a:pt x="33261" y="296913"/>
                  <a:pt x="0" y="263653"/>
                  <a:pt x="0" y="222685"/>
                </a:cubicBezTo>
                <a:lnTo>
                  <a:pt x="0" y="74228"/>
                </a:lnTo>
                <a:cubicBezTo>
                  <a:pt x="0" y="33261"/>
                  <a:pt x="33261" y="0"/>
                  <a:pt x="74228" y="0"/>
                </a:cubicBezTo>
                <a:close/>
              </a:path>
            </a:pathLst>
          </a:custGeom>
          <a:solidFill>
            <a:srgbClr val="A42A28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366084195" name="Text 43"/>
          <p:cNvSpPr/>
          <p:nvPr/>
        </p:nvSpPr>
        <p:spPr bwMode="auto">
          <a:xfrm>
            <a:off x="8552590" y="2369122"/>
            <a:ext cx="204128" cy="18557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000" b="1">
                <a:solidFill>
                  <a:srgbClr val="EAE3D9"/>
                </a:solidFill>
                <a:latin typeface="宋体"/>
                <a:ea typeface="宋体"/>
                <a:cs typeface="宋体"/>
              </a:rPr>
              <a:t>01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800248249" name="Text 44"/>
          <p:cNvSpPr/>
          <p:nvPr/>
        </p:nvSpPr>
        <p:spPr bwMode="auto">
          <a:xfrm>
            <a:off x="8881205" y="2332008"/>
            <a:ext cx="1085589" cy="2597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30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灯笼艺术装置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260015096" name="Text 45"/>
          <p:cNvSpPr/>
          <p:nvPr/>
        </p:nvSpPr>
        <p:spPr bwMode="auto">
          <a:xfrm>
            <a:off x="8472949" y="2684592"/>
            <a:ext cx="3071196" cy="72372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15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将传统红灯笼与现代材料结合，打造大型艺术装置。采用PVC、亚克力等环保材料，结合LED灯光，制作可重复使用的创意灯笼。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542444155" name="Shape 46"/>
          <p:cNvSpPr/>
          <p:nvPr/>
        </p:nvSpPr>
        <p:spPr bwMode="auto">
          <a:xfrm>
            <a:off x="8321400" y="3714508"/>
            <a:ext cx="3300067" cy="1397967"/>
          </a:xfrm>
          <a:custGeom>
            <a:avLst/>
            <a:gdLst/>
            <a:ahLst/>
            <a:cxnLst/>
            <a:rect l="l" t="t" r="r" b="b"/>
            <a:pathLst>
              <a:path w="3300067" h="1397967" fill="norm" stroke="1" extrusionOk="0">
                <a:moveTo>
                  <a:pt x="111348" y="0"/>
                </a:moveTo>
                <a:lnTo>
                  <a:pt x="3188719" y="0"/>
                </a:lnTo>
                <a:cubicBezTo>
                  <a:pt x="3250215" y="0"/>
                  <a:pt x="3300067" y="49852"/>
                  <a:pt x="3300067" y="111348"/>
                </a:cubicBezTo>
                <a:lnTo>
                  <a:pt x="3300067" y="1286618"/>
                </a:lnTo>
                <a:cubicBezTo>
                  <a:pt x="3300067" y="1348114"/>
                  <a:pt x="3250215" y="1397967"/>
                  <a:pt x="3188719" y="1397967"/>
                </a:cubicBezTo>
                <a:lnTo>
                  <a:pt x="111348" y="1397967"/>
                </a:lnTo>
                <a:cubicBezTo>
                  <a:pt x="49852" y="1397967"/>
                  <a:pt x="0" y="1348114"/>
                  <a:pt x="0" y="1286618"/>
                </a:cubicBezTo>
                <a:lnTo>
                  <a:pt x="0" y="111348"/>
                </a:lnTo>
                <a:cubicBezTo>
                  <a:pt x="0" y="49852"/>
                  <a:pt x="49852" y="0"/>
                  <a:pt x="111348" y="0"/>
                </a:cubicBezTo>
                <a:close/>
              </a:path>
            </a:pathLst>
          </a:custGeom>
          <a:solidFill>
            <a:srgbClr val="BFBFBF">
              <a:alpha val="15000"/>
            </a:srgbClr>
          </a:solidFill>
          <a:ln w="8467">
            <a:solidFill>
              <a:srgbClr val="C8A876">
                <a:alpha val="20000"/>
              </a:srgbClr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656635534" name="Shape 47"/>
          <p:cNvSpPr/>
          <p:nvPr/>
        </p:nvSpPr>
        <p:spPr bwMode="auto">
          <a:xfrm>
            <a:off x="8472949" y="3866056"/>
            <a:ext cx="296913" cy="296913"/>
          </a:xfrm>
          <a:custGeom>
            <a:avLst/>
            <a:gdLst/>
            <a:ahLst/>
            <a:cxnLst/>
            <a:rect l="l" t="t" r="r" b="b"/>
            <a:pathLst>
              <a:path w="296913" h="296913" fill="norm" stroke="1" extrusionOk="0">
                <a:moveTo>
                  <a:pt x="74228" y="0"/>
                </a:moveTo>
                <a:lnTo>
                  <a:pt x="222685" y="0"/>
                </a:lnTo>
                <a:cubicBezTo>
                  <a:pt x="263653" y="0"/>
                  <a:pt x="296913" y="33261"/>
                  <a:pt x="296913" y="74228"/>
                </a:cubicBezTo>
                <a:lnTo>
                  <a:pt x="296913" y="222685"/>
                </a:lnTo>
                <a:cubicBezTo>
                  <a:pt x="296913" y="263653"/>
                  <a:pt x="263653" y="296913"/>
                  <a:pt x="222685" y="296913"/>
                </a:cubicBezTo>
                <a:lnTo>
                  <a:pt x="74228" y="296913"/>
                </a:lnTo>
                <a:cubicBezTo>
                  <a:pt x="33261" y="296913"/>
                  <a:pt x="0" y="263653"/>
                  <a:pt x="0" y="222685"/>
                </a:cubicBezTo>
                <a:lnTo>
                  <a:pt x="0" y="74228"/>
                </a:lnTo>
                <a:cubicBezTo>
                  <a:pt x="0" y="33261"/>
                  <a:pt x="33261" y="0"/>
                  <a:pt x="74228" y="0"/>
                </a:cubicBezTo>
                <a:close/>
              </a:path>
            </a:pathLst>
          </a:custGeom>
          <a:solidFill>
            <a:srgbClr val="C8A876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787672738" name="Text 48"/>
          <p:cNvSpPr/>
          <p:nvPr/>
        </p:nvSpPr>
        <p:spPr bwMode="auto">
          <a:xfrm>
            <a:off x="8544278" y="3921728"/>
            <a:ext cx="222685" cy="18557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000" b="1">
                <a:solidFill>
                  <a:srgbClr val="1A1A1A"/>
                </a:solidFill>
                <a:latin typeface="宋体"/>
                <a:ea typeface="宋体"/>
                <a:cs typeface="宋体"/>
              </a:rPr>
              <a:t>02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844936280" name="Text 49"/>
          <p:cNvSpPr/>
          <p:nvPr/>
        </p:nvSpPr>
        <p:spPr bwMode="auto">
          <a:xfrm>
            <a:off x="8881205" y="3884613"/>
            <a:ext cx="1085589" cy="2597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30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春联内容创新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12219816" name="Text 50"/>
          <p:cNvSpPr/>
          <p:nvPr/>
        </p:nvSpPr>
        <p:spPr bwMode="auto">
          <a:xfrm>
            <a:off x="8472949" y="4237198"/>
            <a:ext cx="3071196" cy="72372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15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保留春联对仗工整的形式，融入企业文化元素和现代流行语，创作符合年轻人口味的创意春联。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203256829" name="Shape 51"/>
          <p:cNvSpPr/>
          <p:nvPr/>
        </p:nvSpPr>
        <p:spPr bwMode="auto">
          <a:xfrm>
            <a:off x="8321400" y="5267119"/>
            <a:ext cx="3300067" cy="1156725"/>
          </a:xfrm>
          <a:custGeom>
            <a:avLst/>
            <a:gdLst/>
            <a:ahLst/>
            <a:cxnLst/>
            <a:rect l="l" t="t" r="r" b="b"/>
            <a:pathLst>
              <a:path w="3300067" h="1156725" fill="norm" stroke="1" extrusionOk="0">
                <a:moveTo>
                  <a:pt x="111346" y="0"/>
                </a:moveTo>
                <a:lnTo>
                  <a:pt x="3188721" y="0"/>
                </a:lnTo>
                <a:cubicBezTo>
                  <a:pt x="3250216" y="0"/>
                  <a:pt x="3300067" y="49851"/>
                  <a:pt x="3300067" y="111346"/>
                </a:cubicBezTo>
                <a:lnTo>
                  <a:pt x="3300067" y="1045378"/>
                </a:lnTo>
                <a:cubicBezTo>
                  <a:pt x="3300067" y="1106873"/>
                  <a:pt x="3250216" y="1156725"/>
                  <a:pt x="3188721" y="1156725"/>
                </a:cubicBezTo>
                <a:lnTo>
                  <a:pt x="111346" y="1156725"/>
                </a:lnTo>
                <a:cubicBezTo>
                  <a:pt x="49893" y="1156725"/>
                  <a:pt x="0" y="1106832"/>
                  <a:pt x="0" y="1045378"/>
                </a:cubicBezTo>
                <a:lnTo>
                  <a:pt x="0" y="111346"/>
                </a:lnTo>
                <a:cubicBezTo>
                  <a:pt x="0" y="49893"/>
                  <a:pt x="49893" y="0"/>
                  <a:pt x="111346" y="0"/>
                </a:cubicBezTo>
                <a:close/>
              </a:path>
            </a:pathLst>
          </a:custGeom>
          <a:solidFill>
            <a:srgbClr val="BFBFBF">
              <a:alpha val="15000"/>
            </a:srgbClr>
          </a:solidFill>
          <a:ln w="8467">
            <a:solidFill>
              <a:srgbClr val="C8A876">
                <a:alpha val="20000"/>
              </a:srgbClr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629590798" name="Shape 52"/>
          <p:cNvSpPr/>
          <p:nvPr/>
        </p:nvSpPr>
        <p:spPr bwMode="auto">
          <a:xfrm>
            <a:off x="8472949" y="5418667"/>
            <a:ext cx="296913" cy="296913"/>
          </a:xfrm>
          <a:custGeom>
            <a:avLst/>
            <a:gdLst/>
            <a:ahLst/>
            <a:cxnLst/>
            <a:rect l="l" t="t" r="r" b="b"/>
            <a:pathLst>
              <a:path w="296913" h="296913" fill="norm" stroke="1" extrusionOk="0">
                <a:moveTo>
                  <a:pt x="74228" y="0"/>
                </a:moveTo>
                <a:lnTo>
                  <a:pt x="222685" y="0"/>
                </a:lnTo>
                <a:cubicBezTo>
                  <a:pt x="263653" y="0"/>
                  <a:pt x="296913" y="33261"/>
                  <a:pt x="296913" y="74228"/>
                </a:cubicBezTo>
                <a:lnTo>
                  <a:pt x="296913" y="222685"/>
                </a:lnTo>
                <a:cubicBezTo>
                  <a:pt x="296913" y="263653"/>
                  <a:pt x="263653" y="296913"/>
                  <a:pt x="222685" y="296913"/>
                </a:cubicBezTo>
                <a:lnTo>
                  <a:pt x="74228" y="296913"/>
                </a:lnTo>
                <a:cubicBezTo>
                  <a:pt x="33261" y="296913"/>
                  <a:pt x="0" y="263653"/>
                  <a:pt x="0" y="222685"/>
                </a:cubicBezTo>
                <a:lnTo>
                  <a:pt x="0" y="74228"/>
                </a:lnTo>
                <a:cubicBezTo>
                  <a:pt x="0" y="33261"/>
                  <a:pt x="33261" y="0"/>
                  <a:pt x="74228" y="0"/>
                </a:cubicBezTo>
                <a:close/>
              </a:path>
            </a:pathLst>
          </a:custGeom>
          <a:solidFill>
            <a:srgbClr val="A42A28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643438607" name="Text 53"/>
          <p:cNvSpPr/>
          <p:nvPr/>
        </p:nvSpPr>
        <p:spPr bwMode="auto">
          <a:xfrm>
            <a:off x="8544374" y="5474338"/>
            <a:ext cx="222685" cy="18557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000" b="1">
                <a:solidFill>
                  <a:srgbClr val="EAE3D9"/>
                </a:solidFill>
                <a:latin typeface="宋体"/>
                <a:ea typeface="宋体"/>
                <a:cs typeface="宋体"/>
              </a:rPr>
              <a:t>03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2019485201" name="Text 54"/>
          <p:cNvSpPr/>
          <p:nvPr/>
        </p:nvSpPr>
        <p:spPr bwMode="auto">
          <a:xfrm>
            <a:off x="8881205" y="5437224"/>
            <a:ext cx="1085589" cy="2597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30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国潮文创周边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1730253273" name="Text 55"/>
          <p:cNvSpPr/>
          <p:nvPr/>
        </p:nvSpPr>
        <p:spPr bwMode="auto">
          <a:xfrm>
            <a:off x="8472949" y="5789808"/>
            <a:ext cx="3071196" cy="4824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15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设计活动专属的文创产品：定制红包、手机壁纸、表情包等，让传统文化融入日常生活。</a:t>
            </a:r>
            <a:endParaRPr sz="1600">
              <a:latin typeface="宋体"/>
              <a:cs typeface="宋体"/>
            </a:endParaRPr>
          </a:p>
        </p:txBody>
      </p:sp>
      <p:pic>
        <p:nvPicPr>
          <p:cNvPr id="1265236614" name="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 flipH="0" flipV="0">
            <a:off x="10133953" y="-7555"/>
            <a:ext cx="2071379" cy="14774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Slide 9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98646070" name="Shape 0"/>
          <p:cNvSpPr/>
          <p:nvPr/>
        </p:nvSpPr>
        <p:spPr bwMode="auto">
          <a:xfrm flipH="0" flipV="0">
            <a:off x="380295" y="439021"/>
            <a:ext cx="424577" cy="424577"/>
          </a:xfrm>
          <a:custGeom>
            <a:avLst/>
            <a:gdLst/>
            <a:ahLst/>
            <a:cxnLst/>
            <a:rect l="l" t="t" r="r" b="b"/>
            <a:pathLst>
              <a:path w="439022" h="439022" fill="norm" stroke="1" extrusionOk="0">
                <a:moveTo>
                  <a:pt x="219511" y="0"/>
                </a:moveTo>
                <a:lnTo>
                  <a:pt x="219511" y="0"/>
                </a:lnTo>
                <a:cubicBezTo>
                  <a:pt x="340662" y="0"/>
                  <a:pt x="439022" y="98360"/>
                  <a:pt x="439022" y="219511"/>
                </a:cubicBezTo>
                <a:lnTo>
                  <a:pt x="439022" y="219511"/>
                </a:lnTo>
                <a:cubicBezTo>
                  <a:pt x="439022" y="340662"/>
                  <a:pt x="340662" y="439022"/>
                  <a:pt x="219511" y="439022"/>
                </a:cubicBezTo>
                <a:lnTo>
                  <a:pt x="219511" y="439022"/>
                </a:lnTo>
                <a:cubicBezTo>
                  <a:pt x="98360" y="439022"/>
                  <a:pt x="0" y="340662"/>
                  <a:pt x="0" y="219511"/>
                </a:cubicBezTo>
                <a:lnTo>
                  <a:pt x="0" y="219511"/>
                </a:lnTo>
                <a:cubicBezTo>
                  <a:pt x="0" y="98360"/>
                  <a:pt x="98360" y="0"/>
                  <a:pt x="219511" y="0"/>
                </a:cubicBezTo>
                <a:close/>
              </a:path>
            </a:pathLst>
          </a:custGeom>
          <a:solidFill>
            <a:srgbClr val="A42A28"/>
          </a:solidFill>
          <a:ln/>
        </p:spPr>
      </p:sp>
      <p:sp>
        <p:nvSpPr>
          <p:cNvPr id="1606154095" name="Shape 1"/>
          <p:cNvSpPr/>
          <p:nvPr/>
        </p:nvSpPr>
        <p:spPr bwMode="auto">
          <a:xfrm flipH="0" flipV="0">
            <a:off x="501864" y="551343"/>
            <a:ext cx="181437" cy="207357"/>
          </a:xfrm>
          <a:custGeom>
            <a:avLst/>
            <a:gdLst/>
            <a:ahLst/>
            <a:cxnLst/>
            <a:rect l="l" t="t" r="r" b="b"/>
            <a:pathLst>
              <a:path w="160060" h="182926" fill="norm" stroke="1" extrusionOk="0">
                <a:moveTo>
                  <a:pt x="57343" y="-9432"/>
                </a:moveTo>
                <a:cubicBezTo>
                  <a:pt x="60666" y="-12219"/>
                  <a:pt x="65560" y="-12112"/>
                  <a:pt x="68740" y="-9111"/>
                </a:cubicBezTo>
                <a:cubicBezTo>
                  <a:pt x="73135" y="-4966"/>
                  <a:pt x="77065" y="-393"/>
                  <a:pt x="80852" y="4252"/>
                </a:cubicBezTo>
                <a:cubicBezTo>
                  <a:pt x="85675" y="10147"/>
                  <a:pt x="91463" y="17935"/>
                  <a:pt x="97036" y="27189"/>
                </a:cubicBezTo>
                <a:cubicBezTo>
                  <a:pt x="98894" y="24759"/>
                  <a:pt x="100609" y="22616"/>
                  <a:pt x="102110" y="20794"/>
                </a:cubicBezTo>
                <a:cubicBezTo>
                  <a:pt x="102503" y="20329"/>
                  <a:pt x="102896" y="19829"/>
                  <a:pt x="103289" y="19329"/>
                </a:cubicBezTo>
                <a:cubicBezTo>
                  <a:pt x="106111" y="15827"/>
                  <a:pt x="109613" y="11433"/>
                  <a:pt x="114293" y="11433"/>
                </a:cubicBezTo>
                <a:cubicBezTo>
                  <a:pt x="119080" y="11433"/>
                  <a:pt x="122439" y="15684"/>
                  <a:pt x="125297" y="19329"/>
                </a:cubicBezTo>
                <a:cubicBezTo>
                  <a:pt x="125761" y="19936"/>
                  <a:pt x="126226" y="20508"/>
                  <a:pt x="126690" y="21044"/>
                </a:cubicBezTo>
                <a:cubicBezTo>
                  <a:pt x="130370" y="25474"/>
                  <a:pt x="135265" y="31869"/>
                  <a:pt x="140160" y="39765"/>
                </a:cubicBezTo>
                <a:cubicBezTo>
                  <a:pt x="149878" y="55449"/>
                  <a:pt x="160024" y="77779"/>
                  <a:pt x="160024" y="102860"/>
                </a:cubicBezTo>
                <a:cubicBezTo>
                  <a:pt x="160024" y="147055"/>
                  <a:pt x="124189" y="182890"/>
                  <a:pt x="79994" y="182890"/>
                </a:cubicBezTo>
                <a:cubicBezTo>
                  <a:pt x="35799" y="182890"/>
                  <a:pt x="0" y="147091"/>
                  <a:pt x="0" y="102896"/>
                </a:cubicBezTo>
                <a:cubicBezTo>
                  <a:pt x="0" y="70348"/>
                  <a:pt x="14684" y="42159"/>
                  <a:pt x="28761" y="22508"/>
                </a:cubicBezTo>
                <a:cubicBezTo>
                  <a:pt x="35871" y="12612"/>
                  <a:pt x="42945" y="4680"/>
                  <a:pt x="48268" y="-750"/>
                </a:cubicBezTo>
                <a:cubicBezTo>
                  <a:pt x="51198" y="-3751"/>
                  <a:pt x="54163" y="-6717"/>
                  <a:pt x="57379" y="-9396"/>
                </a:cubicBezTo>
                <a:close/>
                <a:moveTo>
                  <a:pt x="80637" y="148627"/>
                </a:moveTo>
                <a:cubicBezTo>
                  <a:pt x="89676" y="148627"/>
                  <a:pt x="97679" y="146126"/>
                  <a:pt x="105218" y="141124"/>
                </a:cubicBezTo>
                <a:cubicBezTo>
                  <a:pt x="120259" y="130620"/>
                  <a:pt x="124297" y="109613"/>
                  <a:pt x="115258" y="93106"/>
                </a:cubicBezTo>
                <a:cubicBezTo>
                  <a:pt x="113650" y="89891"/>
                  <a:pt x="109541" y="89676"/>
                  <a:pt x="107219" y="92392"/>
                </a:cubicBezTo>
                <a:lnTo>
                  <a:pt x="98215" y="102860"/>
                </a:lnTo>
                <a:cubicBezTo>
                  <a:pt x="95857" y="105575"/>
                  <a:pt x="91606" y="105504"/>
                  <a:pt x="89391" y="102681"/>
                </a:cubicBezTo>
                <a:cubicBezTo>
                  <a:pt x="83210" y="94786"/>
                  <a:pt x="71848" y="80387"/>
                  <a:pt x="66060" y="73027"/>
                </a:cubicBezTo>
                <a:cubicBezTo>
                  <a:pt x="64131" y="70562"/>
                  <a:pt x="60630" y="70169"/>
                  <a:pt x="58379" y="72349"/>
                </a:cubicBezTo>
                <a:cubicBezTo>
                  <a:pt x="51841" y="78708"/>
                  <a:pt x="39979" y="92642"/>
                  <a:pt x="39979" y="109613"/>
                </a:cubicBezTo>
                <a:cubicBezTo>
                  <a:pt x="39979" y="134122"/>
                  <a:pt x="58057" y="148627"/>
                  <a:pt x="80602" y="148627"/>
                </a:cubicBezTo>
                <a:close/>
              </a:path>
            </a:pathLst>
          </a:custGeom>
          <a:solidFill>
            <a:srgbClr val="EAE3D9"/>
          </a:solidFill>
          <a:ln/>
        </p:spPr>
      </p:sp>
      <p:sp>
        <p:nvSpPr>
          <p:cNvPr id="1436762131" name="Text 2"/>
          <p:cNvSpPr/>
          <p:nvPr/>
        </p:nvSpPr>
        <p:spPr bwMode="auto">
          <a:xfrm>
            <a:off x="951213" y="331832"/>
            <a:ext cx="3036567" cy="21951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  <a:defRPr/>
            </a:pPr>
            <a:r>
              <a:rPr lang="en-US" sz="1100" spc="57">
                <a:solidFill>
                  <a:srgbClr val="C8A876"/>
                </a:solidFill>
                <a:latin typeface="MiSans"/>
                <a:ea typeface="MiSans"/>
                <a:cs typeface="MiSans"/>
              </a:rPr>
              <a:t>INTANGIBLE HERITAGE</a:t>
            </a:r>
            <a:endParaRPr sz="1100"/>
          </a:p>
        </p:txBody>
      </p:sp>
      <p:sp>
        <p:nvSpPr>
          <p:cNvPr id="1058676925" name="Text 3"/>
          <p:cNvSpPr/>
          <p:nvPr/>
        </p:nvSpPr>
        <p:spPr bwMode="auto">
          <a:xfrm>
            <a:off x="951213" y="551343"/>
            <a:ext cx="3128030" cy="3658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  <a:defRPr/>
            </a:pPr>
            <a:r>
              <a:rPr lang="en-US" sz="2200" b="1">
                <a:solidFill>
                  <a:srgbClr val="EAE3D9"/>
                </a:solidFill>
                <a:latin typeface="宋体"/>
                <a:ea typeface="宋体"/>
                <a:cs typeface="宋体"/>
              </a:rPr>
              <a:t>非遗技艺的活态传承</a:t>
            </a:r>
            <a:endParaRPr sz="2200">
              <a:latin typeface="宋体"/>
              <a:cs typeface="宋体"/>
            </a:endParaRPr>
          </a:p>
        </p:txBody>
      </p:sp>
      <p:sp>
        <p:nvSpPr>
          <p:cNvPr id="1847848475" name="Shape 5"/>
          <p:cNvSpPr/>
          <p:nvPr/>
        </p:nvSpPr>
        <p:spPr bwMode="auto">
          <a:xfrm>
            <a:off x="368899" y="1199544"/>
            <a:ext cx="7396297" cy="5457284"/>
          </a:xfrm>
          <a:custGeom>
            <a:avLst/>
            <a:gdLst/>
            <a:ahLst/>
            <a:cxnLst/>
            <a:rect l="l" t="t" r="r" b="b"/>
            <a:pathLst>
              <a:path w="7396297" h="5457284" fill="norm" stroke="1" extrusionOk="0">
                <a:moveTo>
                  <a:pt x="146364" y="0"/>
                </a:moveTo>
                <a:lnTo>
                  <a:pt x="7249933" y="0"/>
                </a:lnTo>
                <a:cubicBezTo>
                  <a:pt x="7330768" y="0"/>
                  <a:pt x="7396297" y="65530"/>
                  <a:pt x="7396297" y="146364"/>
                </a:cubicBezTo>
                <a:lnTo>
                  <a:pt x="7396297" y="5310920"/>
                </a:lnTo>
                <a:cubicBezTo>
                  <a:pt x="7396297" y="5391755"/>
                  <a:pt x="7330768" y="5457284"/>
                  <a:pt x="7249933" y="5457284"/>
                </a:cubicBezTo>
                <a:lnTo>
                  <a:pt x="146364" y="5457284"/>
                </a:lnTo>
                <a:cubicBezTo>
                  <a:pt x="65530" y="5457284"/>
                  <a:pt x="0" y="5391755"/>
                  <a:pt x="0" y="5310920"/>
                </a:cubicBezTo>
                <a:lnTo>
                  <a:pt x="0" y="146364"/>
                </a:lnTo>
                <a:cubicBezTo>
                  <a:pt x="0" y="65530"/>
                  <a:pt x="65530" y="0"/>
                  <a:pt x="146364" y="0"/>
                </a:cubicBezTo>
                <a:close/>
              </a:path>
            </a:pathLst>
          </a:custGeom>
          <a:solidFill>
            <a:srgbClr val="4A676B">
              <a:alpha val="40000"/>
            </a:srgbClr>
          </a:solidFill>
          <a:ln w="8467">
            <a:solidFill>
              <a:srgbClr val="C8A876">
                <a:alpha val="30192"/>
              </a:srgbClr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2113262408" name="Shape 6"/>
          <p:cNvSpPr/>
          <p:nvPr/>
        </p:nvSpPr>
        <p:spPr bwMode="auto">
          <a:xfrm>
            <a:off x="591459" y="1422101"/>
            <a:ext cx="512192" cy="512192"/>
          </a:xfrm>
          <a:custGeom>
            <a:avLst/>
            <a:gdLst/>
            <a:ahLst/>
            <a:cxnLst/>
            <a:rect l="l" t="t" r="r" b="b"/>
            <a:pathLst>
              <a:path w="512192" h="512192" fill="norm" stroke="1" extrusionOk="0">
                <a:moveTo>
                  <a:pt x="109758" y="0"/>
                </a:moveTo>
                <a:lnTo>
                  <a:pt x="402434" y="0"/>
                </a:lnTo>
                <a:cubicBezTo>
                  <a:pt x="463011" y="0"/>
                  <a:pt x="512192" y="49181"/>
                  <a:pt x="512192" y="109758"/>
                </a:cubicBezTo>
                <a:lnTo>
                  <a:pt x="512192" y="402434"/>
                </a:lnTo>
                <a:cubicBezTo>
                  <a:pt x="512192" y="463052"/>
                  <a:pt x="463052" y="512192"/>
                  <a:pt x="402434" y="512192"/>
                </a:cubicBezTo>
                <a:lnTo>
                  <a:pt x="109758" y="512192"/>
                </a:lnTo>
                <a:cubicBezTo>
                  <a:pt x="49181" y="512192"/>
                  <a:pt x="0" y="463011"/>
                  <a:pt x="0" y="402434"/>
                </a:cubicBezTo>
                <a:lnTo>
                  <a:pt x="0" y="109758"/>
                </a:lnTo>
                <a:cubicBezTo>
                  <a:pt x="0" y="49181"/>
                  <a:pt x="49181" y="0"/>
                  <a:pt x="109758" y="0"/>
                </a:cubicBezTo>
                <a:close/>
              </a:path>
            </a:pathLst>
          </a:custGeom>
          <a:noFill/>
          <a:ln w="19049">
            <a:solidFill>
              <a:schemeClr val="bg1"/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976498349" name="Shape 7"/>
          <p:cNvSpPr/>
          <p:nvPr/>
        </p:nvSpPr>
        <p:spPr bwMode="auto">
          <a:xfrm>
            <a:off x="737799" y="1568443"/>
            <a:ext cx="219511" cy="219511"/>
          </a:xfrm>
          <a:custGeom>
            <a:avLst/>
            <a:gdLst/>
            <a:ahLst/>
            <a:cxnLst/>
            <a:rect l="l" t="t" r="r" b="b"/>
            <a:pathLst>
              <a:path w="219511" h="219511" fill="norm" stroke="1" extrusionOk="0">
                <a:moveTo>
                  <a:pt x="28253" y="97965"/>
                </a:moveTo>
                <a:cubicBezTo>
                  <a:pt x="33956" y="58093"/>
                  <a:pt x="68297" y="27439"/>
                  <a:pt x="109755" y="27439"/>
                </a:cubicBezTo>
                <a:cubicBezTo>
                  <a:pt x="132478" y="27439"/>
                  <a:pt x="153057" y="36657"/>
                  <a:pt x="167977" y="51534"/>
                </a:cubicBezTo>
                <a:cubicBezTo>
                  <a:pt x="168063" y="51619"/>
                  <a:pt x="168149" y="51705"/>
                  <a:pt x="168235" y="51791"/>
                </a:cubicBezTo>
                <a:lnTo>
                  <a:pt x="171493" y="54878"/>
                </a:lnTo>
                <a:lnTo>
                  <a:pt x="150957" y="54878"/>
                </a:lnTo>
                <a:cubicBezTo>
                  <a:pt x="143368" y="54878"/>
                  <a:pt x="137237" y="61009"/>
                  <a:pt x="137237" y="68597"/>
                </a:cubicBezTo>
                <a:cubicBezTo>
                  <a:pt x="137237" y="76186"/>
                  <a:pt x="143368" y="82317"/>
                  <a:pt x="150957" y="82317"/>
                </a:cubicBezTo>
                <a:lnTo>
                  <a:pt x="205834" y="82317"/>
                </a:lnTo>
                <a:cubicBezTo>
                  <a:pt x="213423" y="82317"/>
                  <a:pt x="219554" y="76186"/>
                  <a:pt x="219554" y="68597"/>
                </a:cubicBezTo>
                <a:lnTo>
                  <a:pt x="219554" y="13719"/>
                </a:lnTo>
                <a:cubicBezTo>
                  <a:pt x="219554" y="6131"/>
                  <a:pt x="213423" y="0"/>
                  <a:pt x="205834" y="0"/>
                </a:cubicBezTo>
                <a:cubicBezTo>
                  <a:pt x="198246" y="0"/>
                  <a:pt x="192115" y="6131"/>
                  <a:pt x="192115" y="13719"/>
                </a:cubicBezTo>
                <a:lnTo>
                  <a:pt x="192115" y="36614"/>
                </a:lnTo>
                <a:lnTo>
                  <a:pt x="187270" y="32026"/>
                </a:lnTo>
                <a:cubicBezTo>
                  <a:pt x="167420" y="12262"/>
                  <a:pt x="139981" y="0"/>
                  <a:pt x="109755" y="0"/>
                </a:cubicBezTo>
                <a:cubicBezTo>
                  <a:pt x="54449" y="0"/>
                  <a:pt x="8703" y="40901"/>
                  <a:pt x="1115" y="94107"/>
                </a:cubicBezTo>
                <a:cubicBezTo>
                  <a:pt x="43" y="101610"/>
                  <a:pt x="5231" y="108555"/>
                  <a:pt x="12733" y="109627"/>
                </a:cubicBezTo>
                <a:cubicBezTo>
                  <a:pt x="20236" y="110699"/>
                  <a:pt x="27182" y="105468"/>
                  <a:pt x="28253" y="98008"/>
                </a:cubicBezTo>
                <a:close/>
                <a:moveTo>
                  <a:pt x="218396" y="125404"/>
                </a:moveTo>
                <a:cubicBezTo>
                  <a:pt x="219468" y="117901"/>
                  <a:pt x="214237" y="110956"/>
                  <a:pt x="206778" y="109884"/>
                </a:cubicBezTo>
                <a:cubicBezTo>
                  <a:pt x="199318" y="108812"/>
                  <a:pt x="192329" y="114043"/>
                  <a:pt x="191257" y="121503"/>
                </a:cubicBezTo>
                <a:cubicBezTo>
                  <a:pt x="185555" y="161375"/>
                  <a:pt x="151214" y="192029"/>
                  <a:pt x="109755" y="192029"/>
                </a:cubicBezTo>
                <a:cubicBezTo>
                  <a:pt x="87033" y="192029"/>
                  <a:pt x="66453" y="182811"/>
                  <a:pt x="51534" y="167934"/>
                </a:cubicBezTo>
                <a:cubicBezTo>
                  <a:pt x="51448" y="167849"/>
                  <a:pt x="51362" y="167763"/>
                  <a:pt x="51276" y="167677"/>
                </a:cubicBezTo>
                <a:lnTo>
                  <a:pt x="48018" y="164590"/>
                </a:lnTo>
                <a:lnTo>
                  <a:pt x="68554" y="164590"/>
                </a:lnTo>
                <a:cubicBezTo>
                  <a:pt x="76143" y="164590"/>
                  <a:pt x="82274" y="158459"/>
                  <a:pt x="82274" y="150871"/>
                </a:cubicBezTo>
                <a:cubicBezTo>
                  <a:pt x="82274" y="143282"/>
                  <a:pt x="76143" y="137151"/>
                  <a:pt x="68554" y="137151"/>
                </a:cubicBezTo>
                <a:lnTo>
                  <a:pt x="13719" y="137194"/>
                </a:lnTo>
                <a:cubicBezTo>
                  <a:pt x="10075" y="137194"/>
                  <a:pt x="6560" y="138652"/>
                  <a:pt x="3987" y="141267"/>
                </a:cubicBezTo>
                <a:cubicBezTo>
                  <a:pt x="1415" y="143883"/>
                  <a:pt x="-43" y="147355"/>
                  <a:pt x="0" y="151042"/>
                </a:cubicBezTo>
                <a:lnTo>
                  <a:pt x="429" y="205491"/>
                </a:lnTo>
                <a:cubicBezTo>
                  <a:pt x="472" y="213080"/>
                  <a:pt x="6688" y="219168"/>
                  <a:pt x="14277" y="219082"/>
                </a:cubicBezTo>
                <a:cubicBezTo>
                  <a:pt x="21865" y="218996"/>
                  <a:pt x="27953" y="212823"/>
                  <a:pt x="27868" y="205234"/>
                </a:cubicBezTo>
                <a:lnTo>
                  <a:pt x="27696" y="183154"/>
                </a:lnTo>
                <a:lnTo>
                  <a:pt x="32284" y="187485"/>
                </a:lnTo>
                <a:cubicBezTo>
                  <a:pt x="52134" y="207249"/>
                  <a:pt x="79530" y="219511"/>
                  <a:pt x="109755" y="219511"/>
                </a:cubicBezTo>
                <a:cubicBezTo>
                  <a:pt x="165062" y="219511"/>
                  <a:pt x="210808" y="178610"/>
                  <a:pt x="218396" y="125404"/>
                </a:cubicBezTo>
                <a:close/>
              </a:path>
            </a:pathLst>
          </a:custGeom>
          <a:solidFill>
            <a:srgbClr val="EAE3D9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231439458" name="Text 8"/>
          <p:cNvSpPr/>
          <p:nvPr/>
        </p:nvSpPr>
        <p:spPr bwMode="auto">
          <a:xfrm flipH="0" flipV="0">
            <a:off x="1307916" y="1374871"/>
            <a:ext cx="2406860" cy="60665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  <a:defRPr/>
            </a:pPr>
            <a:r>
              <a:rPr lang="en-US" sz="1750" b="1">
                <a:solidFill>
                  <a:srgbClr val="EAE3D9"/>
                </a:solidFill>
                <a:latin typeface="宋体"/>
                <a:ea typeface="宋体"/>
                <a:cs typeface="宋体"/>
              </a:rPr>
              <a:t>传统技艺 × 现代光影</a:t>
            </a:r>
            <a:endParaRPr sz="1600">
              <a:latin typeface="宋体"/>
              <a:cs typeface="宋体"/>
            </a:endParaRPr>
          </a:p>
        </p:txBody>
      </p:sp>
      <p:pic>
        <p:nvPicPr>
          <p:cNvPr id="893662574" name="Image 0" descr="https://kimi-web-img.moonshot.cn/img/pic.cyol.com/dd14d2a4cab8566a0d19b989e081ee8d62d07977.jpeg"/>
          <p:cNvPicPr>
            <a:picLocks noChangeAspect="1"/>
          </p:cNvPicPr>
          <p:nvPr/>
        </p:nvPicPr>
        <p:blipFill rotWithShape="1">
          <a:blip r:embed="rId3"/>
          <a:srcRect l="1733" t="0" r="1733" b="0"/>
          <a:stretch/>
        </p:blipFill>
        <p:spPr bwMode="auto">
          <a:xfrm>
            <a:off x="591459" y="2263373"/>
            <a:ext cx="1170725" cy="731703"/>
          </a:xfrm>
          <a:prstGeom prst="roundRect">
            <a:avLst>
              <a:gd name="adj" fmla="val 15000"/>
            </a:avLst>
          </a:prstGeom>
        </p:spPr>
      </p:pic>
      <p:sp>
        <p:nvSpPr>
          <p:cNvPr id="2141620887" name="Text 9"/>
          <p:cNvSpPr/>
          <p:nvPr/>
        </p:nvSpPr>
        <p:spPr bwMode="auto">
          <a:xfrm>
            <a:off x="1908524" y="2263373"/>
            <a:ext cx="5725575" cy="2560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45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打铁花表演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315896424" name="Text 10"/>
          <p:cNvSpPr/>
          <p:nvPr/>
        </p:nvSpPr>
        <p:spPr bwMode="auto">
          <a:xfrm>
            <a:off x="1908524" y="2592639"/>
            <a:ext cx="5707283" cy="4756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15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将国家级非遗"打铁花"与现代灯光秀结合，在夜空中绽放出绚烂的金色火花，配合激昂音乐，打造震撼的视觉盛宴。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4793978" name="Shape 11"/>
          <p:cNvSpPr/>
          <p:nvPr/>
        </p:nvSpPr>
        <p:spPr bwMode="auto">
          <a:xfrm>
            <a:off x="1911573" y="3144465"/>
            <a:ext cx="792678" cy="262194"/>
          </a:xfrm>
          <a:custGeom>
            <a:avLst/>
            <a:gdLst/>
            <a:ahLst/>
            <a:cxnLst/>
            <a:rect l="l" t="t" r="r" b="b"/>
            <a:pathLst>
              <a:path w="792678" h="262194" fill="norm" stroke="1" extrusionOk="0">
                <a:moveTo>
                  <a:pt x="131097" y="0"/>
                </a:moveTo>
                <a:lnTo>
                  <a:pt x="661581" y="0"/>
                </a:lnTo>
                <a:cubicBezTo>
                  <a:pt x="733984" y="0"/>
                  <a:pt x="792678" y="58694"/>
                  <a:pt x="792678" y="131097"/>
                </a:cubicBezTo>
                <a:lnTo>
                  <a:pt x="792678" y="131097"/>
                </a:lnTo>
                <a:cubicBezTo>
                  <a:pt x="792678" y="203500"/>
                  <a:pt x="733984" y="262194"/>
                  <a:pt x="661581" y="262194"/>
                </a:cubicBezTo>
                <a:lnTo>
                  <a:pt x="131097" y="262194"/>
                </a:lnTo>
                <a:cubicBezTo>
                  <a:pt x="58694" y="262194"/>
                  <a:pt x="0" y="203500"/>
                  <a:pt x="0" y="131097"/>
                </a:cubicBezTo>
                <a:lnTo>
                  <a:pt x="0" y="131097"/>
                </a:lnTo>
                <a:cubicBezTo>
                  <a:pt x="0" y="58694"/>
                  <a:pt x="58694" y="0"/>
                  <a:pt x="131097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8467">
            <a:solidFill>
              <a:srgbClr val="C8A876">
                <a:alpha val="40000"/>
              </a:srgbClr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848193748" name="Text 12"/>
          <p:cNvSpPr/>
          <p:nvPr/>
        </p:nvSpPr>
        <p:spPr bwMode="auto">
          <a:xfrm>
            <a:off x="1908524" y="3141416"/>
            <a:ext cx="850605" cy="256096"/>
          </a:xfrm>
          <a:prstGeom prst="rect">
            <a:avLst/>
          </a:prstGeom>
          <a:noFill/>
          <a:ln/>
        </p:spPr>
        <p:txBody>
          <a:bodyPr wrap="square" lIns="73170" tIns="36585" rIns="73170" bIns="36585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000">
                <a:solidFill>
                  <a:srgbClr val="C8A876"/>
                </a:solidFill>
                <a:latin typeface="宋体"/>
                <a:ea typeface="宋体"/>
                <a:cs typeface="宋体"/>
              </a:rPr>
              <a:t>国家级非遗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698284264" name="Shape 13"/>
          <p:cNvSpPr/>
          <p:nvPr/>
        </p:nvSpPr>
        <p:spPr bwMode="auto">
          <a:xfrm>
            <a:off x="2783518" y="3144465"/>
            <a:ext cx="792678" cy="262194"/>
          </a:xfrm>
          <a:custGeom>
            <a:avLst/>
            <a:gdLst/>
            <a:ahLst/>
            <a:cxnLst/>
            <a:rect l="l" t="t" r="r" b="b"/>
            <a:pathLst>
              <a:path w="792678" h="262194" fill="norm" stroke="1" extrusionOk="0">
                <a:moveTo>
                  <a:pt x="131097" y="0"/>
                </a:moveTo>
                <a:lnTo>
                  <a:pt x="661581" y="0"/>
                </a:lnTo>
                <a:cubicBezTo>
                  <a:pt x="733984" y="0"/>
                  <a:pt x="792678" y="58694"/>
                  <a:pt x="792678" y="131097"/>
                </a:cubicBezTo>
                <a:lnTo>
                  <a:pt x="792678" y="131097"/>
                </a:lnTo>
                <a:cubicBezTo>
                  <a:pt x="792678" y="203500"/>
                  <a:pt x="733984" y="262194"/>
                  <a:pt x="661581" y="262194"/>
                </a:cubicBezTo>
                <a:lnTo>
                  <a:pt x="131097" y="262194"/>
                </a:lnTo>
                <a:cubicBezTo>
                  <a:pt x="58694" y="262194"/>
                  <a:pt x="0" y="203500"/>
                  <a:pt x="0" y="131097"/>
                </a:cubicBezTo>
                <a:lnTo>
                  <a:pt x="0" y="131097"/>
                </a:lnTo>
                <a:cubicBezTo>
                  <a:pt x="0" y="58694"/>
                  <a:pt x="58694" y="0"/>
                  <a:pt x="131097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8467">
            <a:solidFill>
              <a:srgbClr val="C8A876">
                <a:alpha val="40000"/>
              </a:srgbClr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675601028" name="Text 14"/>
          <p:cNvSpPr/>
          <p:nvPr/>
        </p:nvSpPr>
        <p:spPr bwMode="auto">
          <a:xfrm>
            <a:off x="2780470" y="3141416"/>
            <a:ext cx="850605" cy="256096"/>
          </a:xfrm>
          <a:prstGeom prst="rect">
            <a:avLst/>
          </a:prstGeom>
          <a:noFill/>
          <a:ln/>
        </p:spPr>
        <p:txBody>
          <a:bodyPr wrap="square" lIns="73170" tIns="36585" rIns="73170" bIns="36585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000">
                <a:solidFill>
                  <a:srgbClr val="C8A876"/>
                </a:solidFill>
                <a:latin typeface="宋体"/>
                <a:ea typeface="宋体"/>
                <a:cs typeface="宋体"/>
              </a:rPr>
              <a:t>声光电融合</a:t>
            </a:r>
            <a:endParaRPr sz="1600">
              <a:latin typeface="宋体"/>
              <a:cs typeface="宋体"/>
            </a:endParaRPr>
          </a:p>
        </p:txBody>
      </p:sp>
      <p:pic>
        <p:nvPicPr>
          <p:cNvPr id="1537284341" name="Image 1" descr="https://kimi-web-img.moonshot.cn/img/p1.itc.cn/2523094c89bffab8d279ac611e0696579c1eb8c0.jpeg"/>
          <p:cNvPicPr>
            <a:picLocks noChangeAspect="1"/>
          </p:cNvPicPr>
          <p:nvPr/>
        </p:nvPicPr>
        <p:blipFill rotWithShape="1">
          <a:blip r:embed="rId4"/>
          <a:srcRect l="12825" t="0" r="12825" b="0"/>
          <a:stretch/>
        </p:blipFill>
        <p:spPr bwMode="auto">
          <a:xfrm>
            <a:off x="591459" y="3702100"/>
            <a:ext cx="1170725" cy="731703"/>
          </a:xfrm>
          <a:prstGeom prst="roundRect">
            <a:avLst>
              <a:gd name="adj" fmla="val 15000"/>
            </a:avLst>
          </a:prstGeom>
        </p:spPr>
      </p:pic>
      <p:sp>
        <p:nvSpPr>
          <p:cNvPr id="1817923185" name="Text 15"/>
          <p:cNvSpPr/>
          <p:nvPr/>
        </p:nvSpPr>
        <p:spPr bwMode="auto">
          <a:xfrm>
            <a:off x="1908524" y="3702100"/>
            <a:ext cx="5725575" cy="2560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45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皮影戏演绎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248194756" name="Text 16"/>
          <p:cNvSpPr/>
          <p:nvPr/>
        </p:nvSpPr>
        <p:spPr bwMode="auto">
          <a:xfrm>
            <a:off x="1908524" y="4031366"/>
            <a:ext cx="5707283" cy="4756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15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从《山海经》汲取灵感，融入皮影技艺，在漫广场上演东方神话大戏。结合现代投影技术，让传统皮影焕发新生。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981557867" name="Shape 17"/>
          <p:cNvSpPr/>
          <p:nvPr/>
        </p:nvSpPr>
        <p:spPr bwMode="auto">
          <a:xfrm>
            <a:off x="1911573" y="4583192"/>
            <a:ext cx="792678" cy="262194"/>
          </a:xfrm>
          <a:custGeom>
            <a:avLst/>
            <a:gdLst/>
            <a:ahLst/>
            <a:cxnLst/>
            <a:rect l="l" t="t" r="r" b="b"/>
            <a:pathLst>
              <a:path w="792678" h="262194" fill="norm" stroke="1" extrusionOk="0">
                <a:moveTo>
                  <a:pt x="131097" y="0"/>
                </a:moveTo>
                <a:lnTo>
                  <a:pt x="661581" y="0"/>
                </a:lnTo>
                <a:cubicBezTo>
                  <a:pt x="733984" y="0"/>
                  <a:pt x="792678" y="58694"/>
                  <a:pt x="792678" y="131097"/>
                </a:cubicBezTo>
                <a:lnTo>
                  <a:pt x="792678" y="131097"/>
                </a:lnTo>
                <a:cubicBezTo>
                  <a:pt x="792678" y="203500"/>
                  <a:pt x="733984" y="262194"/>
                  <a:pt x="661581" y="262194"/>
                </a:cubicBezTo>
                <a:lnTo>
                  <a:pt x="131097" y="262194"/>
                </a:lnTo>
                <a:cubicBezTo>
                  <a:pt x="58694" y="262194"/>
                  <a:pt x="0" y="203500"/>
                  <a:pt x="0" y="131097"/>
                </a:cubicBezTo>
                <a:lnTo>
                  <a:pt x="0" y="131097"/>
                </a:lnTo>
                <a:cubicBezTo>
                  <a:pt x="0" y="58694"/>
                  <a:pt x="58694" y="0"/>
                  <a:pt x="131097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8467">
            <a:solidFill>
              <a:srgbClr val="C8A876">
                <a:alpha val="40000"/>
              </a:srgbClr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969775827" name="Text 18"/>
          <p:cNvSpPr/>
          <p:nvPr/>
        </p:nvSpPr>
        <p:spPr bwMode="auto">
          <a:xfrm>
            <a:off x="1908524" y="4580143"/>
            <a:ext cx="850605" cy="256096"/>
          </a:xfrm>
          <a:prstGeom prst="rect">
            <a:avLst/>
          </a:prstGeom>
          <a:noFill/>
          <a:ln/>
        </p:spPr>
        <p:txBody>
          <a:bodyPr wrap="square" lIns="73170" tIns="36585" rIns="73170" bIns="36585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000">
                <a:solidFill>
                  <a:srgbClr val="C8A876"/>
                </a:solidFill>
                <a:latin typeface="宋体"/>
                <a:ea typeface="宋体"/>
                <a:cs typeface="宋体"/>
              </a:rPr>
              <a:t>山海经主题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609171009" name="Shape 19"/>
          <p:cNvSpPr/>
          <p:nvPr/>
        </p:nvSpPr>
        <p:spPr bwMode="auto">
          <a:xfrm>
            <a:off x="2783518" y="4583192"/>
            <a:ext cx="664630" cy="262194"/>
          </a:xfrm>
          <a:custGeom>
            <a:avLst/>
            <a:gdLst/>
            <a:ahLst/>
            <a:cxnLst/>
            <a:rect l="l" t="t" r="r" b="b"/>
            <a:pathLst>
              <a:path w="664630" h="262194" fill="norm" stroke="1" extrusionOk="0">
                <a:moveTo>
                  <a:pt x="131097" y="0"/>
                </a:moveTo>
                <a:lnTo>
                  <a:pt x="533533" y="0"/>
                </a:lnTo>
                <a:cubicBezTo>
                  <a:pt x="605936" y="0"/>
                  <a:pt x="664630" y="58694"/>
                  <a:pt x="664630" y="131097"/>
                </a:cubicBezTo>
                <a:lnTo>
                  <a:pt x="664630" y="131097"/>
                </a:lnTo>
                <a:cubicBezTo>
                  <a:pt x="664630" y="203500"/>
                  <a:pt x="605936" y="262194"/>
                  <a:pt x="533533" y="262194"/>
                </a:cubicBezTo>
                <a:lnTo>
                  <a:pt x="131097" y="262194"/>
                </a:lnTo>
                <a:cubicBezTo>
                  <a:pt x="58694" y="262194"/>
                  <a:pt x="0" y="203500"/>
                  <a:pt x="0" y="131097"/>
                </a:cubicBezTo>
                <a:lnTo>
                  <a:pt x="0" y="131097"/>
                </a:lnTo>
                <a:cubicBezTo>
                  <a:pt x="0" y="58694"/>
                  <a:pt x="58694" y="0"/>
                  <a:pt x="131097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8467">
            <a:solidFill>
              <a:srgbClr val="C8A876">
                <a:alpha val="40000"/>
              </a:srgbClr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042164520" name="Text 20"/>
          <p:cNvSpPr/>
          <p:nvPr/>
        </p:nvSpPr>
        <p:spPr bwMode="auto">
          <a:xfrm>
            <a:off x="2780470" y="4580143"/>
            <a:ext cx="722557" cy="256096"/>
          </a:xfrm>
          <a:prstGeom prst="rect">
            <a:avLst/>
          </a:prstGeom>
          <a:noFill/>
          <a:ln/>
        </p:spPr>
        <p:txBody>
          <a:bodyPr wrap="square" lIns="73170" tIns="36585" rIns="73170" bIns="36585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000">
                <a:solidFill>
                  <a:srgbClr val="C8A876"/>
                </a:solidFill>
                <a:latin typeface="宋体"/>
                <a:ea typeface="宋体"/>
                <a:cs typeface="宋体"/>
              </a:rPr>
              <a:t>投影融合</a:t>
            </a:r>
            <a:endParaRPr sz="1600">
              <a:latin typeface="宋体"/>
              <a:cs typeface="宋体"/>
            </a:endParaRPr>
          </a:p>
        </p:txBody>
      </p:sp>
      <p:pic>
        <p:nvPicPr>
          <p:cNvPr id="971516033" name="Image 2" descr="https://kimi-web-img.moonshot.cn/img/img3.chinadaily.com.cn/8c32a889a0b4d6766db309d4286e74c235825ca0.jpeg"/>
          <p:cNvPicPr>
            <a:picLocks noChangeAspect="1"/>
          </p:cNvPicPr>
          <p:nvPr/>
        </p:nvPicPr>
        <p:blipFill rotWithShape="1">
          <a:blip r:embed="rId5"/>
          <a:srcRect l="4992" t="0" r="4992" b="0"/>
          <a:stretch/>
        </p:blipFill>
        <p:spPr bwMode="auto">
          <a:xfrm>
            <a:off x="591459" y="5140831"/>
            <a:ext cx="1170725" cy="731703"/>
          </a:xfrm>
          <a:prstGeom prst="roundRect">
            <a:avLst>
              <a:gd name="adj" fmla="val 15000"/>
            </a:avLst>
          </a:prstGeom>
        </p:spPr>
      </p:pic>
      <p:sp>
        <p:nvSpPr>
          <p:cNvPr id="1860100995" name="Text 21"/>
          <p:cNvSpPr/>
          <p:nvPr/>
        </p:nvSpPr>
        <p:spPr bwMode="auto">
          <a:xfrm>
            <a:off x="1908524" y="5140831"/>
            <a:ext cx="5725575" cy="2560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45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变脸 &amp; 舞狮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1500750226" name="Text 22"/>
          <p:cNvSpPr/>
          <p:nvPr/>
        </p:nvSpPr>
        <p:spPr bwMode="auto">
          <a:xfrm>
            <a:off x="1908524" y="5470098"/>
            <a:ext cx="5707283" cy="4756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15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结合声光电等全新舞美效果，提炼川剧中变脸、吐火等绝活，与舞狮表演融合，打造沉浸式国潮体验。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1092690336" name="Shape 23"/>
          <p:cNvSpPr/>
          <p:nvPr/>
        </p:nvSpPr>
        <p:spPr bwMode="auto">
          <a:xfrm>
            <a:off x="1911573" y="6021924"/>
            <a:ext cx="664630" cy="262194"/>
          </a:xfrm>
          <a:custGeom>
            <a:avLst/>
            <a:gdLst/>
            <a:ahLst/>
            <a:cxnLst/>
            <a:rect l="l" t="t" r="r" b="b"/>
            <a:pathLst>
              <a:path w="664630" h="262194" fill="norm" stroke="1" extrusionOk="0">
                <a:moveTo>
                  <a:pt x="131097" y="0"/>
                </a:moveTo>
                <a:lnTo>
                  <a:pt x="533533" y="0"/>
                </a:lnTo>
                <a:cubicBezTo>
                  <a:pt x="605936" y="0"/>
                  <a:pt x="664630" y="58694"/>
                  <a:pt x="664630" y="131097"/>
                </a:cubicBezTo>
                <a:lnTo>
                  <a:pt x="664630" y="131097"/>
                </a:lnTo>
                <a:cubicBezTo>
                  <a:pt x="664630" y="203500"/>
                  <a:pt x="605936" y="262194"/>
                  <a:pt x="533533" y="262194"/>
                </a:cubicBezTo>
                <a:lnTo>
                  <a:pt x="131097" y="262194"/>
                </a:lnTo>
                <a:cubicBezTo>
                  <a:pt x="58694" y="262194"/>
                  <a:pt x="0" y="203500"/>
                  <a:pt x="0" y="131097"/>
                </a:cubicBezTo>
                <a:lnTo>
                  <a:pt x="0" y="131097"/>
                </a:lnTo>
                <a:cubicBezTo>
                  <a:pt x="0" y="58694"/>
                  <a:pt x="58694" y="0"/>
                  <a:pt x="131097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8467">
            <a:solidFill>
              <a:srgbClr val="C8A876">
                <a:alpha val="40000"/>
              </a:srgbClr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991079894" name="Text 24"/>
          <p:cNvSpPr/>
          <p:nvPr/>
        </p:nvSpPr>
        <p:spPr bwMode="auto">
          <a:xfrm>
            <a:off x="1908524" y="6018875"/>
            <a:ext cx="722557" cy="256096"/>
          </a:xfrm>
          <a:prstGeom prst="rect">
            <a:avLst/>
          </a:prstGeom>
          <a:noFill/>
          <a:ln/>
        </p:spPr>
        <p:txBody>
          <a:bodyPr wrap="square" lIns="73170" tIns="36585" rIns="73170" bIns="36585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000">
                <a:solidFill>
                  <a:srgbClr val="C8A876"/>
                </a:solidFill>
                <a:latin typeface="宋体"/>
                <a:ea typeface="宋体"/>
                <a:cs typeface="宋体"/>
              </a:rPr>
              <a:t>川剧绝活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2106498620" name="Shape 25"/>
          <p:cNvSpPr/>
          <p:nvPr/>
        </p:nvSpPr>
        <p:spPr bwMode="auto">
          <a:xfrm>
            <a:off x="2655471" y="6021924"/>
            <a:ext cx="792678" cy="262194"/>
          </a:xfrm>
          <a:custGeom>
            <a:avLst/>
            <a:gdLst/>
            <a:ahLst/>
            <a:cxnLst/>
            <a:rect l="l" t="t" r="r" b="b"/>
            <a:pathLst>
              <a:path w="792678" h="262194" fill="norm" stroke="1" extrusionOk="0">
                <a:moveTo>
                  <a:pt x="131097" y="0"/>
                </a:moveTo>
                <a:lnTo>
                  <a:pt x="661581" y="0"/>
                </a:lnTo>
                <a:cubicBezTo>
                  <a:pt x="733984" y="0"/>
                  <a:pt x="792678" y="58694"/>
                  <a:pt x="792678" y="131097"/>
                </a:cubicBezTo>
                <a:lnTo>
                  <a:pt x="792678" y="131097"/>
                </a:lnTo>
                <a:cubicBezTo>
                  <a:pt x="792678" y="203500"/>
                  <a:pt x="733984" y="262194"/>
                  <a:pt x="661581" y="262194"/>
                </a:cubicBezTo>
                <a:lnTo>
                  <a:pt x="131097" y="262194"/>
                </a:lnTo>
                <a:cubicBezTo>
                  <a:pt x="58694" y="262194"/>
                  <a:pt x="0" y="203500"/>
                  <a:pt x="0" y="131097"/>
                </a:cubicBezTo>
                <a:lnTo>
                  <a:pt x="0" y="131097"/>
                </a:lnTo>
                <a:cubicBezTo>
                  <a:pt x="0" y="58694"/>
                  <a:pt x="58694" y="0"/>
                  <a:pt x="131097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8467">
            <a:solidFill>
              <a:srgbClr val="C8A876">
                <a:alpha val="40000"/>
              </a:srgbClr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654043776" name="Text 26"/>
          <p:cNvSpPr/>
          <p:nvPr/>
        </p:nvSpPr>
        <p:spPr bwMode="auto">
          <a:xfrm>
            <a:off x="2652422" y="6018875"/>
            <a:ext cx="850605" cy="256096"/>
          </a:xfrm>
          <a:prstGeom prst="rect">
            <a:avLst/>
          </a:prstGeom>
          <a:noFill/>
          <a:ln/>
        </p:spPr>
        <p:txBody>
          <a:bodyPr wrap="square" lIns="73170" tIns="36585" rIns="73170" bIns="36585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000">
                <a:solidFill>
                  <a:srgbClr val="C8A876"/>
                </a:solidFill>
                <a:latin typeface="宋体"/>
                <a:ea typeface="宋体"/>
                <a:cs typeface="宋体"/>
              </a:rPr>
              <a:t>近距离互动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687650248" name="Shape 27"/>
          <p:cNvSpPr/>
          <p:nvPr/>
        </p:nvSpPr>
        <p:spPr bwMode="auto">
          <a:xfrm>
            <a:off x="7990805" y="248330"/>
            <a:ext cx="3838392" cy="3582295"/>
          </a:xfrm>
          <a:custGeom>
            <a:avLst/>
            <a:gdLst/>
            <a:ahLst/>
            <a:cxnLst/>
            <a:rect l="l" t="t" r="r" b="b"/>
            <a:pathLst>
              <a:path w="3838392" h="3582296" fill="norm" stroke="1" extrusionOk="0">
                <a:moveTo>
                  <a:pt x="146337" y="0"/>
                </a:moveTo>
                <a:lnTo>
                  <a:pt x="3692055" y="0"/>
                </a:lnTo>
                <a:cubicBezTo>
                  <a:pt x="3772874" y="0"/>
                  <a:pt x="3838392" y="65517"/>
                  <a:pt x="3838392" y="146337"/>
                </a:cubicBezTo>
                <a:lnTo>
                  <a:pt x="3838392" y="3435959"/>
                </a:lnTo>
                <a:cubicBezTo>
                  <a:pt x="3838392" y="3516778"/>
                  <a:pt x="3772874" y="3582296"/>
                  <a:pt x="3692055" y="3582296"/>
                </a:cubicBezTo>
                <a:lnTo>
                  <a:pt x="146337" y="3582296"/>
                </a:lnTo>
                <a:cubicBezTo>
                  <a:pt x="65517" y="3582296"/>
                  <a:pt x="0" y="3516778"/>
                  <a:pt x="0" y="3435959"/>
                </a:cubicBezTo>
                <a:lnTo>
                  <a:pt x="0" y="146337"/>
                </a:lnTo>
                <a:cubicBezTo>
                  <a:pt x="0" y="65571"/>
                  <a:pt x="65571" y="0"/>
                  <a:pt x="146337" y="0"/>
                </a:cubicBezTo>
                <a:close/>
              </a:path>
            </a:pathLst>
          </a:custGeom>
          <a:solidFill>
            <a:srgbClr val="BFBFBF">
              <a:alpha val="15000"/>
            </a:srgbClr>
          </a:solidFill>
          <a:ln w="8467">
            <a:solidFill>
              <a:srgbClr val="C8A876">
                <a:alpha val="30192"/>
              </a:srgbClr>
            </a:solidFill>
            <a:prstDash val="solid"/>
          </a:ln>
        </p:spPr>
      </p:sp>
      <p:sp>
        <p:nvSpPr>
          <p:cNvPr id="1046087288" name="Shape 28"/>
          <p:cNvSpPr/>
          <p:nvPr/>
        </p:nvSpPr>
        <p:spPr bwMode="auto">
          <a:xfrm>
            <a:off x="8213364" y="470887"/>
            <a:ext cx="439022" cy="439022"/>
          </a:xfrm>
          <a:custGeom>
            <a:avLst/>
            <a:gdLst/>
            <a:ahLst/>
            <a:cxnLst/>
            <a:rect l="l" t="t" r="r" b="b"/>
            <a:pathLst>
              <a:path w="439022" h="439022" fill="norm" stroke="1" extrusionOk="0">
                <a:moveTo>
                  <a:pt x="73172" y="0"/>
                </a:moveTo>
                <a:lnTo>
                  <a:pt x="365850" y="0"/>
                </a:lnTo>
                <a:cubicBezTo>
                  <a:pt x="406235" y="0"/>
                  <a:pt x="439022" y="32787"/>
                  <a:pt x="439022" y="73172"/>
                </a:cubicBezTo>
                <a:lnTo>
                  <a:pt x="439022" y="365850"/>
                </a:lnTo>
                <a:cubicBezTo>
                  <a:pt x="439022" y="406262"/>
                  <a:pt x="406262" y="439022"/>
                  <a:pt x="365850" y="439022"/>
                </a:cubicBezTo>
                <a:lnTo>
                  <a:pt x="73172" y="439022"/>
                </a:lnTo>
                <a:cubicBezTo>
                  <a:pt x="32787" y="439022"/>
                  <a:pt x="0" y="406235"/>
                  <a:pt x="0" y="365850"/>
                </a:cubicBezTo>
                <a:lnTo>
                  <a:pt x="0" y="73172"/>
                </a:lnTo>
                <a:cubicBezTo>
                  <a:pt x="0" y="32787"/>
                  <a:pt x="32787" y="0"/>
                  <a:pt x="73172" y="0"/>
                </a:cubicBezTo>
                <a:close/>
              </a:path>
            </a:pathLst>
          </a:custGeom>
          <a:solidFill>
            <a:srgbClr val="C8A876"/>
          </a:solidFill>
          <a:ln/>
        </p:spPr>
      </p:sp>
      <p:sp>
        <p:nvSpPr>
          <p:cNvPr id="317349921" name="Shape 29"/>
          <p:cNvSpPr/>
          <p:nvPr/>
        </p:nvSpPr>
        <p:spPr bwMode="auto">
          <a:xfrm>
            <a:off x="8309400" y="580644"/>
            <a:ext cx="246950" cy="219511"/>
          </a:xfrm>
          <a:custGeom>
            <a:avLst/>
            <a:gdLst/>
            <a:ahLst/>
            <a:cxnLst/>
            <a:rect l="l" t="t" r="r" b="b"/>
            <a:pathLst>
              <a:path w="246950" h="219511" fill="norm" stroke="1" extrusionOk="0">
                <a:moveTo>
                  <a:pt x="77386" y="60666"/>
                </a:moveTo>
                <a:cubicBezTo>
                  <a:pt x="94192" y="46517"/>
                  <a:pt x="116872" y="34299"/>
                  <a:pt x="144054" y="34299"/>
                </a:cubicBezTo>
                <a:cubicBezTo>
                  <a:pt x="171236" y="34299"/>
                  <a:pt x="193916" y="46517"/>
                  <a:pt x="210722" y="60666"/>
                </a:cubicBezTo>
                <a:cubicBezTo>
                  <a:pt x="227485" y="74814"/>
                  <a:pt x="239404" y="91706"/>
                  <a:pt x="245449" y="103453"/>
                </a:cubicBezTo>
                <a:cubicBezTo>
                  <a:pt x="247464" y="107397"/>
                  <a:pt x="247464" y="112071"/>
                  <a:pt x="245449" y="116015"/>
                </a:cubicBezTo>
                <a:cubicBezTo>
                  <a:pt x="239404" y="127762"/>
                  <a:pt x="227485" y="144654"/>
                  <a:pt x="210722" y="158802"/>
                </a:cubicBezTo>
                <a:cubicBezTo>
                  <a:pt x="193916" y="172993"/>
                  <a:pt x="171279" y="185169"/>
                  <a:pt x="144054" y="185169"/>
                </a:cubicBezTo>
                <a:cubicBezTo>
                  <a:pt x="116830" y="185169"/>
                  <a:pt x="94192" y="172951"/>
                  <a:pt x="77386" y="158802"/>
                </a:cubicBezTo>
                <a:cubicBezTo>
                  <a:pt x="70441" y="152929"/>
                  <a:pt x="64310" y="146584"/>
                  <a:pt x="59079" y="140324"/>
                </a:cubicBezTo>
                <a:lnTo>
                  <a:pt x="20622" y="162747"/>
                </a:lnTo>
                <a:cubicBezTo>
                  <a:pt x="15263" y="165876"/>
                  <a:pt x="8446" y="165019"/>
                  <a:pt x="4030" y="160646"/>
                </a:cubicBezTo>
                <a:cubicBezTo>
                  <a:pt x="-386" y="156273"/>
                  <a:pt x="-1286" y="149499"/>
                  <a:pt x="1758" y="144097"/>
                </a:cubicBezTo>
                <a:lnTo>
                  <a:pt x="21437" y="109755"/>
                </a:lnTo>
                <a:lnTo>
                  <a:pt x="1801" y="75414"/>
                </a:lnTo>
                <a:cubicBezTo>
                  <a:pt x="-1286" y="70012"/>
                  <a:pt x="-343" y="63238"/>
                  <a:pt x="4073" y="58865"/>
                </a:cubicBezTo>
                <a:cubicBezTo>
                  <a:pt x="8489" y="54492"/>
                  <a:pt x="15263" y="53634"/>
                  <a:pt x="20665" y="56764"/>
                </a:cubicBezTo>
                <a:lnTo>
                  <a:pt x="59122" y="79187"/>
                </a:lnTo>
                <a:cubicBezTo>
                  <a:pt x="64353" y="72927"/>
                  <a:pt x="70484" y="66582"/>
                  <a:pt x="77429" y="60708"/>
                </a:cubicBezTo>
                <a:close/>
                <a:moveTo>
                  <a:pt x="192072" y="109755"/>
                </a:moveTo>
                <a:cubicBezTo>
                  <a:pt x="192072" y="102183"/>
                  <a:pt x="185925" y="96036"/>
                  <a:pt x="178353" y="96036"/>
                </a:cubicBezTo>
                <a:cubicBezTo>
                  <a:pt x="170781" y="96036"/>
                  <a:pt x="164633" y="102183"/>
                  <a:pt x="164633" y="109755"/>
                </a:cubicBezTo>
                <a:cubicBezTo>
                  <a:pt x="164633" y="117327"/>
                  <a:pt x="170781" y="123475"/>
                  <a:pt x="178353" y="123475"/>
                </a:cubicBezTo>
                <a:cubicBezTo>
                  <a:pt x="185925" y="123475"/>
                  <a:pt x="192072" y="117327"/>
                  <a:pt x="192072" y="109755"/>
                </a:cubicBezTo>
                <a:close/>
              </a:path>
            </a:pathLst>
          </a:custGeom>
          <a:solidFill>
            <a:srgbClr val="1A1A1A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498229250" name="Text 30"/>
          <p:cNvSpPr/>
          <p:nvPr/>
        </p:nvSpPr>
        <p:spPr bwMode="auto">
          <a:xfrm>
            <a:off x="8762142" y="544059"/>
            <a:ext cx="987799" cy="29268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  <a:defRPr/>
            </a:pPr>
            <a:r>
              <a:rPr lang="en-US" sz="1750" b="1">
                <a:solidFill>
                  <a:srgbClr val="EAE3D9"/>
                </a:solidFill>
                <a:latin typeface="宋体"/>
                <a:ea typeface="宋体"/>
                <a:cs typeface="宋体"/>
              </a:rPr>
              <a:t>鱼灯巡游</a:t>
            </a:r>
            <a:endParaRPr sz="1600">
              <a:latin typeface="宋体"/>
              <a:cs typeface="宋体"/>
            </a:endParaRPr>
          </a:p>
        </p:txBody>
      </p:sp>
      <p:pic>
        <p:nvPicPr>
          <p:cNvPr id="1544918768" name="Image 3" descr="https://kimi-web-img.moonshot.cn/img/static.aihanfu.net/b1a2a7a8e586825341886bc2200f30e89bcb250a.jpeg"/>
          <p:cNvPicPr>
            <a:picLocks noChangeAspect="1"/>
          </p:cNvPicPr>
          <p:nvPr/>
        </p:nvPicPr>
        <p:blipFill rotWithShape="1">
          <a:blip r:embed="rId6"/>
        </p:blipFill>
        <p:spPr bwMode="auto">
          <a:xfrm>
            <a:off x="8213364" y="1092836"/>
            <a:ext cx="3393272" cy="1170725"/>
          </a:xfrm>
          <a:prstGeom prst="roundRect">
            <a:avLst>
              <a:gd name="adj" fmla="val 9375"/>
            </a:avLst>
          </a:prstGeom>
        </p:spPr>
      </p:pic>
      <p:sp>
        <p:nvSpPr>
          <p:cNvPr id="1985968167" name="Text 31"/>
          <p:cNvSpPr/>
          <p:nvPr/>
        </p:nvSpPr>
        <p:spPr bwMode="auto">
          <a:xfrm>
            <a:off x="8213364" y="2373315"/>
            <a:ext cx="3466443" cy="7134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15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百米长龙灯穿梭夜幕，徽州鱼灯活灵活现。结合现代LED灯光技术，让传统鱼灯更加璀璨夺目，打造流动的光影盛宴。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1361481082" name="Shape 32"/>
          <p:cNvSpPr/>
          <p:nvPr/>
        </p:nvSpPr>
        <p:spPr bwMode="auto">
          <a:xfrm>
            <a:off x="8216413" y="3199531"/>
            <a:ext cx="728653" cy="262194"/>
          </a:xfrm>
          <a:custGeom>
            <a:avLst/>
            <a:gdLst/>
            <a:ahLst/>
            <a:cxnLst/>
            <a:rect l="l" t="t" r="r" b="b"/>
            <a:pathLst>
              <a:path w="728654" h="262194" fill="norm" stroke="1" extrusionOk="0">
                <a:moveTo>
                  <a:pt x="131097" y="0"/>
                </a:moveTo>
                <a:lnTo>
                  <a:pt x="597557" y="0"/>
                </a:lnTo>
                <a:cubicBezTo>
                  <a:pt x="669960" y="0"/>
                  <a:pt x="728654" y="58694"/>
                  <a:pt x="728654" y="131097"/>
                </a:cubicBezTo>
                <a:lnTo>
                  <a:pt x="728654" y="131097"/>
                </a:lnTo>
                <a:cubicBezTo>
                  <a:pt x="728654" y="203500"/>
                  <a:pt x="669960" y="262194"/>
                  <a:pt x="597557" y="262194"/>
                </a:cubicBezTo>
                <a:lnTo>
                  <a:pt x="131097" y="262194"/>
                </a:lnTo>
                <a:cubicBezTo>
                  <a:pt x="58694" y="262194"/>
                  <a:pt x="0" y="203500"/>
                  <a:pt x="0" y="131097"/>
                </a:cubicBezTo>
                <a:lnTo>
                  <a:pt x="0" y="131097"/>
                </a:lnTo>
                <a:cubicBezTo>
                  <a:pt x="0" y="58694"/>
                  <a:pt x="58694" y="0"/>
                  <a:pt x="131097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8467">
            <a:solidFill>
              <a:srgbClr val="C8A876">
                <a:alpha val="40000"/>
              </a:srgbClr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357646690" name="Text 33"/>
          <p:cNvSpPr/>
          <p:nvPr/>
        </p:nvSpPr>
        <p:spPr bwMode="auto">
          <a:xfrm>
            <a:off x="8213364" y="3196482"/>
            <a:ext cx="786581" cy="256096"/>
          </a:xfrm>
          <a:prstGeom prst="rect">
            <a:avLst/>
          </a:prstGeom>
          <a:noFill/>
          <a:ln/>
        </p:spPr>
        <p:txBody>
          <a:bodyPr wrap="square" lIns="109755" tIns="36585" rIns="109755" bIns="36585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000">
                <a:solidFill>
                  <a:srgbClr val="C8A876"/>
                </a:solidFill>
                <a:latin typeface="宋体"/>
                <a:ea typeface="宋体"/>
                <a:cs typeface="宋体"/>
              </a:rPr>
              <a:t>LED灯光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1791977390" name="Shape 34"/>
          <p:cNvSpPr/>
          <p:nvPr/>
        </p:nvSpPr>
        <p:spPr bwMode="auto">
          <a:xfrm>
            <a:off x="9019857" y="3199531"/>
            <a:ext cx="737800" cy="262194"/>
          </a:xfrm>
          <a:custGeom>
            <a:avLst/>
            <a:gdLst/>
            <a:ahLst/>
            <a:cxnLst/>
            <a:rect l="l" t="t" r="r" b="b"/>
            <a:pathLst>
              <a:path w="737800" h="262194" fill="norm" stroke="1" extrusionOk="0">
                <a:moveTo>
                  <a:pt x="131097" y="0"/>
                </a:moveTo>
                <a:lnTo>
                  <a:pt x="606704" y="0"/>
                </a:lnTo>
                <a:cubicBezTo>
                  <a:pt x="679106" y="0"/>
                  <a:pt x="737800" y="58694"/>
                  <a:pt x="737800" y="131097"/>
                </a:cubicBezTo>
                <a:lnTo>
                  <a:pt x="737800" y="131097"/>
                </a:lnTo>
                <a:cubicBezTo>
                  <a:pt x="737800" y="203500"/>
                  <a:pt x="679106" y="262194"/>
                  <a:pt x="606704" y="262194"/>
                </a:cubicBezTo>
                <a:lnTo>
                  <a:pt x="131097" y="262194"/>
                </a:lnTo>
                <a:cubicBezTo>
                  <a:pt x="58694" y="262194"/>
                  <a:pt x="0" y="203500"/>
                  <a:pt x="0" y="131097"/>
                </a:cubicBezTo>
                <a:lnTo>
                  <a:pt x="0" y="131097"/>
                </a:lnTo>
                <a:cubicBezTo>
                  <a:pt x="0" y="58694"/>
                  <a:pt x="58694" y="0"/>
                  <a:pt x="131097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8467">
            <a:solidFill>
              <a:srgbClr val="C8A876">
                <a:alpha val="40000"/>
              </a:srgbClr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394371399" name="Text 35"/>
          <p:cNvSpPr/>
          <p:nvPr/>
        </p:nvSpPr>
        <p:spPr bwMode="auto">
          <a:xfrm>
            <a:off x="9016808" y="3196482"/>
            <a:ext cx="795727" cy="256096"/>
          </a:xfrm>
          <a:prstGeom prst="rect">
            <a:avLst/>
          </a:prstGeom>
          <a:noFill/>
          <a:ln/>
        </p:spPr>
        <p:txBody>
          <a:bodyPr wrap="square" lIns="109755" tIns="36585" rIns="109755" bIns="36585"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1000">
                <a:solidFill>
                  <a:srgbClr val="C8A876"/>
                </a:solidFill>
                <a:latin typeface="宋体"/>
                <a:ea typeface="宋体"/>
                <a:cs typeface="宋体"/>
              </a:rPr>
              <a:t>流动巡游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2083184876" name="Shape 36"/>
          <p:cNvSpPr/>
          <p:nvPr/>
        </p:nvSpPr>
        <p:spPr bwMode="auto">
          <a:xfrm>
            <a:off x="7990803" y="3962410"/>
            <a:ext cx="3838392" cy="2713398"/>
          </a:xfrm>
          <a:custGeom>
            <a:avLst/>
            <a:gdLst/>
            <a:ahLst/>
            <a:cxnLst/>
            <a:rect l="l" t="t" r="r" b="b"/>
            <a:pathLst>
              <a:path w="3838392" h="2713398" fill="norm" stroke="1" extrusionOk="0">
                <a:moveTo>
                  <a:pt x="146334" y="0"/>
                </a:moveTo>
                <a:lnTo>
                  <a:pt x="3692058" y="0"/>
                </a:lnTo>
                <a:cubicBezTo>
                  <a:pt x="3772876" y="0"/>
                  <a:pt x="3838392" y="65516"/>
                  <a:pt x="3838392" y="146334"/>
                </a:cubicBezTo>
                <a:lnTo>
                  <a:pt x="3838392" y="2567065"/>
                </a:lnTo>
                <a:cubicBezTo>
                  <a:pt x="3838392" y="2647883"/>
                  <a:pt x="3772876" y="2713398"/>
                  <a:pt x="3692058" y="2713398"/>
                </a:cubicBezTo>
                <a:lnTo>
                  <a:pt x="146334" y="2713398"/>
                </a:lnTo>
                <a:cubicBezTo>
                  <a:pt x="65516" y="2713398"/>
                  <a:pt x="0" y="2647883"/>
                  <a:pt x="0" y="2567065"/>
                </a:cubicBezTo>
                <a:lnTo>
                  <a:pt x="0" y="146334"/>
                </a:lnTo>
                <a:cubicBezTo>
                  <a:pt x="0" y="65570"/>
                  <a:pt x="65570" y="0"/>
                  <a:pt x="146334" y="0"/>
                </a:cubicBezTo>
                <a:close/>
              </a:path>
            </a:pathLst>
          </a:custGeom>
          <a:solidFill>
            <a:srgbClr val="4A676B">
              <a:alpha val="40000"/>
            </a:srgbClr>
          </a:solidFill>
          <a:ln w="8467">
            <a:solidFill>
              <a:srgbClr val="C8A876">
                <a:alpha val="30192"/>
              </a:srgbClr>
            </a:solidFill>
            <a:prstDash val="solid"/>
          </a:ln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875119096" name="Shape 37"/>
          <p:cNvSpPr/>
          <p:nvPr/>
        </p:nvSpPr>
        <p:spPr bwMode="auto">
          <a:xfrm>
            <a:off x="8213364" y="4184974"/>
            <a:ext cx="439022" cy="439022"/>
          </a:xfrm>
          <a:custGeom>
            <a:avLst/>
            <a:gdLst/>
            <a:ahLst/>
            <a:cxnLst/>
            <a:rect l="l" t="t" r="r" b="b"/>
            <a:pathLst>
              <a:path w="439022" h="439022" fill="norm" stroke="1" extrusionOk="0">
                <a:moveTo>
                  <a:pt x="73172" y="0"/>
                </a:moveTo>
                <a:lnTo>
                  <a:pt x="365850" y="0"/>
                </a:lnTo>
                <a:cubicBezTo>
                  <a:pt x="406235" y="0"/>
                  <a:pt x="439022" y="32787"/>
                  <a:pt x="439022" y="73172"/>
                </a:cubicBezTo>
                <a:lnTo>
                  <a:pt x="439022" y="365850"/>
                </a:lnTo>
                <a:cubicBezTo>
                  <a:pt x="439022" y="406262"/>
                  <a:pt x="406262" y="439022"/>
                  <a:pt x="365850" y="439022"/>
                </a:cubicBezTo>
                <a:lnTo>
                  <a:pt x="73172" y="439022"/>
                </a:lnTo>
                <a:cubicBezTo>
                  <a:pt x="32787" y="439022"/>
                  <a:pt x="0" y="406235"/>
                  <a:pt x="0" y="365850"/>
                </a:cubicBezTo>
                <a:lnTo>
                  <a:pt x="0" y="73172"/>
                </a:lnTo>
                <a:cubicBezTo>
                  <a:pt x="0" y="32787"/>
                  <a:pt x="32787" y="0"/>
                  <a:pt x="73172" y="0"/>
                </a:cubicBezTo>
                <a:close/>
              </a:path>
            </a:pathLst>
          </a:custGeom>
          <a:solidFill>
            <a:srgbClr val="A42A28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677643487" name="Shape 38"/>
          <p:cNvSpPr/>
          <p:nvPr/>
        </p:nvSpPr>
        <p:spPr bwMode="auto">
          <a:xfrm>
            <a:off x="8295680" y="4294729"/>
            <a:ext cx="274389" cy="219511"/>
          </a:xfrm>
          <a:custGeom>
            <a:avLst/>
            <a:gdLst/>
            <a:ahLst/>
            <a:cxnLst/>
            <a:rect l="l" t="t" r="r" b="b"/>
            <a:pathLst>
              <a:path w="274389" h="219511" fill="norm" stroke="1" extrusionOk="0">
                <a:moveTo>
                  <a:pt x="137194" y="96036"/>
                </a:moveTo>
                <a:cubicBezTo>
                  <a:pt x="161803" y="96036"/>
                  <a:pt x="181782" y="76057"/>
                  <a:pt x="181782" y="51448"/>
                </a:cubicBezTo>
                <a:cubicBezTo>
                  <a:pt x="181782" y="26839"/>
                  <a:pt x="161803" y="6860"/>
                  <a:pt x="137194" y="6860"/>
                </a:cubicBezTo>
                <a:cubicBezTo>
                  <a:pt x="112585" y="6860"/>
                  <a:pt x="92606" y="26839"/>
                  <a:pt x="92606" y="51448"/>
                </a:cubicBezTo>
                <a:cubicBezTo>
                  <a:pt x="92606" y="76057"/>
                  <a:pt x="112585" y="96036"/>
                  <a:pt x="137194" y="96036"/>
                </a:cubicBezTo>
                <a:close/>
                <a:moveTo>
                  <a:pt x="41158" y="99466"/>
                </a:moveTo>
                <a:cubicBezTo>
                  <a:pt x="58195" y="99466"/>
                  <a:pt x="72027" y="85634"/>
                  <a:pt x="72027" y="68597"/>
                </a:cubicBezTo>
                <a:cubicBezTo>
                  <a:pt x="72027" y="51560"/>
                  <a:pt x="58195" y="37728"/>
                  <a:pt x="41158" y="37728"/>
                </a:cubicBezTo>
                <a:cubicBezTo>
                  <a:pt x="24121" y="37728"/>
                  <a:pt x="10290" y="51560"/>
                  <a:pt x="10290" y="68597"/>
                </a:cubicBezTo>
                <a:cubicBezTo>
                  <a:pt x="10290" y="85634"/>
                  <a:pt x="24121" y="99466"/>
                  <a:pt x="41158" y="99466"/>
                </a:cubicBezTo>
                <a:close/>
                <a:moveTo>
                  <a:pt x="0" y="178353"/>
                </a:moveTo>
                <a:lnTo>
                  <a:pt x="0" y="192072"/>
                </a:lnTo>
                <a:cubicBezTo>
                  <a:pt x="0" y="199661"/>
                  <a:pt x="6131" y="205791"/>
                  <a:pt x="13719" y="205791"/>
                </a:cubicBezTo>
                <a:lnTo>
                  <a:pt x="50891" y="205791"/>
                </a:lnTo>
                <a:cubicBezTo>
                  <a:pt x="49047" y="201590"/>
                  <a:pt x="48018" y="196960"/>
                  <a:pt x="48018" y="192072"/>
                </a:cubicBezTo>
                <a:lnTo>
                  <a:pt x="48018" y="185212"/>
                </a:lnTo>
                <a:cubicBezTo>
                  <a:pt x="48018" y="162404"/>
                  <a:pt x="56593" y="141567"/>
                  <a:pt x="70698" y="125790"/>
                </a:cubicBezTo>
                <a:cubicBezTo>
                  <a:pt x="65682" y="124289"/>
                  <a:pt x="60365" y="123475"/>
                  <a:pt x="54878" y="123475"/>
                </a:cubicBezTo>
                <a:cubicBezTo>
                  <a:pt x="24566" y="123475"/>
                  <a:pt x="0" y="148041"/>
                  <a:pt x="0" y="178353"/>
                </a:cubicBezTo>
                <a:close/>
                <a:moveTo>
                  <a:pt x="264099" y="68597"/>
                </a:moveTo>
                <a:cubicBezTo>
                  <a:pt x="264099" y="51560"/>
                  <a:pt x="250267" y="37728"/>
                  <a:pt x="233230" y="37728"/>
                </a:cubicBezTo>
                <a:cubicBezTo>
                  <a:pt x="216193" y="37728"/>
                  <a:pt x="202362" y="51560"/>
                  <a:pt x="202362" y="68597"/>
                </a:cubicBezTo>
                <a:cubicBezTo>
                  <a:pt x="202362" y="85634"/>
                  <a:pt x="216193" y="99466"/>
                  <a:pt x="233230" y="99466"/>
                </a:cubicBezTo>
                <a:cubicBezTo>
                  <a:pt x="250267" y="99466"/>
                  <a:pt x="264099" y="85634"/>
                  <a:pt x="264099" y="68597"/>
                </a:cubicBezTo>
                <a:close/>
                <a:moveTo>
                  <a:pt x="68597" y="185212"/>
                </a:moveTo>
                <a:lnTo>
                  <a:pt x="68597" y="192072"/>
                </a:lnTo>
                <a:cubicBezTo>
                  <a:pt x="68597" y="199661"/>
                  <a:pt x="74728" y="205791"/>
                  <a:pt x="82317" y="205791"/>
                </a:cubicBezTo>
                <a:lnTo>
                  <a:pt x="149542" y="205791"/>
                </a:lnTo>
                <a:cubicBezTo>
                  <a:pt x="146498" y="196531"/>
                  <a:pt x="146841" y="186756"/>
                  <a:pt x="154129" y="178353"/>
                </a:cubicBezTo>
                <a:cubicBezTo>
                  <a:pt x="148127" y="171407"/>
                  <a:pt x="145340" y="161332"/>
                  <a:pt x="149242" y="151214"/>
                </a:cubicBezTo>
                <a:cubicBezTo>
                  <a:pt x="152071" y="143883"/>
                  <a:pt x="156059" y="137023"/>
                  <a:pt x="160989" y="130935"/>
                </a:cubicBezTo>
                <a:cubicBezTo>
                  <a:pt x="163304" y="128105"/>
                  <a:pt x="165962" y="125919"/>
                  <a:pt x="168835" y="124332"/>
                </a:cubicBezTo>
                <a:cubicBezTo>
                  <a:pt x="159360" y="119402"/>
                  <a:pt x="148599" y="116615"/>
                  <a:pt x="137194" y="116615"/>
                </a:cubicBezTo>
                <a:cubicBezTo>
                  <a:pt x="99294" y="116615"/>
                  <a:pt x="68597" y="147312"/>
                  <a:pt x="68597" y="185212"/>
                </a:cubicBezTo>
                <a:close/>
                <a:moveTo>
                  <a:pt x="267786" y="166305"/>
                </a:moveTo>
                <a:cubicBezTo>
                  <a:pt x="270487" y="164762"/>
                  <a:pt x="271859" y="161546"/>
                  <a:pt x="270702" y="158588"/>
                </a:cubicBezTo>
                <a:cubicBezTo>
                  <a:pt x="268644" y="153272"/>
                  <a:pt x="265771" y="148256"/>
                  <a:pt x="262170" y="143840"/>
                </a:cubicBezTo>
                <a:cubicBezTo>
                  <a:pt x="260198" y="141396"/>
                  <a:pt x="256725" y="140967"/>
                  <a:pt x="254024" y="142553"/>
                </a:cubicBezTo>
                <a:cubicBezTo>
                  <a:pt x="244677" y="147955"/>
                  <a:pt x="233187" y="141353"/>
                  <a:pt x="233187" y="130506"/>
                </a:cubicBezTo>
                <a:cubicBezTo>
                  <a:pt x="233187" y="127376"/>
                  <a:pt x="231087" y="124590"/>
                  <a:pt x="228000" y="124118"/>
                </a:cubicBezTo>
                <a:cubicBezTo>
                  <a:pt x="222469" y="123261"/>
                  <a:pt x="216510" y="123261"/>
                  <a:pt x="210979" y="124118"/>
                </a:cubicBezTo>
                <a:cubicBezTo>
                  <a:pt x="207892" y="124590"/>
                  <a:pt x="205791" y="127376"/>
                  <a:pt x="205791" y="130506"/>
                </a:cubicBezTo>
                <a:cubicBezTo>
                  <a:pt x="205791" y="141310"/>
                  <a:pt x="194301" y="147955"/>
                  <a:pt x="184955" y="142553"/>
                </a:cubicBezTo>
                <a:cubicBezTo>
                  <a:pt x="182254" y="141010"/>
                  <a:pt x="178781" y="141439"/>
                  <a:pt x="176809" y="143840"/>
                </a:cubicBezTo>
                <a:cubicBezTo>
                  <a:pt x="173208" y="148256"/>
                  <a:pt x="170335" y="153272"/>
                  <a:pt x="168277" y="158588"/>
                </a:cubicBezTo>
                <a:cubicBezTo>
                  <a:pt x="167163" y="161503"/>
                  <a:pt x="168492" y="164719"/>
                  <a:pt x="171193" y="166262"/>
                </a:cubicBezTo>
                <a:cubicBezTo>
                  <a:pt x="180582" y="171664"/>
                  <a:pt x="180582" y="184912"/>
                  <a:pt x="171193" y="190357"/>
                </a:cubicBezTo>
                <a:cubicBezTo>
                  <a:pt x="168492" y="191901"/>
                  <a:pt x="167120" y="195116"/>
                  <a:pt x="168277" y="198031"/>
                </a:cubicBezTo>
                <a:cubicBezTo>
                  <a:pt x="170335" y="203348"/>
                  <a:pt x="173208" y="208364"/>
                  <a:pt x="176809" y="212780"/>
                </a:cubicBezTo>
                <a:cubicBezTo>
                  <a:pt x="178781" y="215224"/>
                  <a:pt x="182254" y="215652"/>
                  <a:pt x="184955" y="214066"/>
                </a:cubicBezTo>
                <a:cubicBezTo>
                  <a:pt x="194301" y="208664"/>
                  <a:pt x="205791" y="215309"/>
                  <a:pt x="205791" y="226113"/>
                </a:cubicBezTo>
                <a:cubicBezTo>
                  <a:pt x="205791" y="229243"/>
                  <a:pt x="207892" y="232030"/>
                  <a:pt x="210979" y="232501"/>
                </a:cubicBezTo>
                <a:cubicBezTo>
                  <a:pt x="216510" y="233359"/>
                  <a:pt x="222469" y="233359"/>
                  <a:pt x="228000" y="232501"/>
                </a:cubicBezTo>
                <a:cubicBezTo>
                  <a:pt x="231087" y="232030"/>
                  <a:pt x="233187" y="229243"/>
                  <a:pt x="233187" y="226113"/>
                </a:cubicBezTo>
                <a:cubicBezTo>
                  <a:pt x="233187" y="215309"/>
                  <a:pt x="244677" y="208664"/>
                  <a:pt x="254024" y="214066"/>
                </a:cubicBezTo>
                <a:cubicBezTo>
                  <a:pt x="256725" y="215609"/>
                  <a:pt x="260198" y="215181"/>
                  <a:pt x="262170" y="212780"/>
                </a:cubicBezTo>
                <a:cubicBezTo>
                  <a:pt x="265771" y="208364"/>
                  <a:pt x="268644" y="203348"/>
                  <a:pt x="270702" y="198031"/>
                </a:cubicBezTo>
                <a:cubicBezTo>
                  <a:pt x="271816" y="195116"/>
                  <a:pt x="270487" y="191901"/>
                  <a:pt x="267786" y="190357"/>
                </a:cubicBezTo>
                <a:cubicBezTo>
                  <a:pt x="258397" y="184955"/>
                  <a:pt x="258397" y="171707"/>
                  <a:pt x="267786" y="166262"/>
                </a:cubicBezTo>
                <a:close/>
                <a:moveTo>
                  <a:pt x="202362" y="178353"/>
                </a:moveTo>
                <a:cubicBezTo>
                  <a:pt x="202362" y="168888"/>
                  <a:pt x="210046" y="161203"/>
                  <a:pt x="219511" y="161203"/>
                </a:cubicBezTo>
                <a:cubicBezTo>
                  <a:pt x="228976" y="161203"/>
                  <a:pt x="236660" y="168888"/>
                  <a:pt x="236660" y="178353"/>
                </a:cubicBezTo>
                <a:cubicBezTo>
                  <a:pt x="236660" y="187818"/>
                  <a:pt x="228976" y="195502"/>
                  <a:pt x="219511" y="195502"/>
                </a:cubicBezTo>
                <a:cubicBezTo>
                  <a:pt x="210046" y="195502"/>
                  <a:pt x="202362" y="187818"/>
                  <a:pt x="202362" y="178353"/>
                </a:cubicBezTo>
                <a:close/>
              </a:path>
            </a:pathLst>
          </a:custGeom>
          <a:solidFill>
            <a:srgbClr val="EAE3D9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731759855" name="Text 39"/>
          <p:cNvSpPr/>
          <p:nvPr/>
        </p:nvSpPr>
        <p:spPr bwMode="auto">
          <a:xfrm>
            <a:off x="8762141" y="4258144"/>
            <a:ext cx="1426821" cy="29268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  <a:defRPr/>
            </a:pPr>
            <a:r>
              <a:rPr lang="en-US" sz="1750" b="1">
                <a:solidFill>
                  <a:srgbClr val="EAE3D9"/>
                </a:solidFill>
                <a:latin typeface="宋体"/>
                <a:ea typeface="宋体"/>
                <a:cs typeface="宋体"/>
              </a:rPr>
              <a:t>互动体验机制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1865144970" name="Shape 40"/>
          <p:cNvSpPr/>
          <p:nvPr/>
        </p:nvSpPr>
        <p:spPr bwMode="auto">
          <a:xfrm>
            <a:off x="8213364" y="4843506"/>
            <a:ext cx="219511" cy="219511"/>
          </a:xfrm>
          <a:custGeom>
            <a:avLst/>
            <a:gdLst/>
            <a:ahLst/>
            <a:cxnLst/>
            <a:rect l="l" t="t" r="r" b="b"/>
            <a:pathLst>
              <a:path w="219511" h="219511" fill="norm" stroke="1" extrusionOk="0">
                <a:moveTo>
                  <a:pt x="109755" y="0"/>
                </a:moveTo>
                <a:lnTo>
                  <a:pt x="109755" y="0"/>
                </a:lnTo>
                <a:cubicBezTo>
                  <a:pt x="170331" y="0"/>
                  <a:pt x="219511" y="49180"/>
                  <a:pt x="219511" y="109755"/>
                </a:cubicBezTo>
                <a:lnTo>
                  <a:pt x="219511" y="109755"/>
                </a:lnTo>
                <a:cubicBezTo>
                  <a:pt x="219511" y="170331"/>
                  <a:pt x="170331" y="219511"/>
                  <a:pt x="109755" y="219511"/>
                </a:cubicBezTo>
                <a:lnTo>
                  <a:pt x="109755" y="219511"/>
                </a:lnTo>
                <a:cubicBezTo>
                  <a:pt x="49180" y="219511"/>
                  <a:pt x="0" y="170331"/>
                  <a:pt x="0" y="109755"/>
                </a:cubicBezTo>
                <a:lnTo>
                  <a:pt x="0" y="109755"/>
                </a:lnTo>
                <a:cubicBezTo>
                  <a:pt x="0" y="49180"/>
                  <a:pt x="49180" y="0"/>
                  <a:pt x="109755" y="0"/>
                </a:cubicBezTo>
                <a:close/>
              </a:path>
            </a:pathLst>
          </a:custGeom>
          <a:solidFill>
            <a:srgbClr val="C8A876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397989657" name="Shape 41"/>
          <p:cNvSpPr/>
          <p:nvPr/>
        </p:nvSpPr>
        <p:spPr bwMode="auto">
          <a:xfrm>
            <a:off x="8275101" y="4898383"/>
            <a:ext cx="96036" cy="109755"/>
          </a:xfrm>
          <a:custGeom>
            <a:avLst/>
            <a:gdLst/>
            <a:ahLst/>
            <a:cxnLst/>
            <a:rect l="l" t="t" r="r" b="b"/>
            <a:pathLst>
              <a:path w="96036" h="109755" fill="norm" stroke="1" extrusionOk="0">
                <a:moveTo>
                  <a:pt x="93206" y="15027"/>
                </a:moveTo>
                <a:cubicBezTo>
                  <a:pt x="96272" y="17256"/>
                  <a:pt x="96958" y="21544"/>
                  <a:pt x="94728" y="24609"/>
                </a:cubicBezTo>
                <a:lnTo>
                  <a:pt x="39851" y="100066"/>
                </a:lnTo>
                <a:cubicBezTo>
                  <a:pt x="38672" y="101695"/>
                  <a:pt x="36850" y="102703"/>
                  <a:pt x="34834" y="102874"/>
                </a:cubicBezTo>
                <a:cubicBezTo>
                  <a:pt x="32819" y="103046"/>
                  <a:pt x="30869" y="102295"/>
                  <a:pt x="29454" y="100881"/>
                </a:cubicBezTo>
                <a:lnTo>
                  <a:pt x="2015" y="73442"/>
                </a:lnTo>
                <a:cubicBezTo>
                  <a:pt x="-665" y="70762"/>
                  <a:pt x="-665" y="66411"/>
                  <a:pt x="2015" y="63731"/>
                </a:cubicBezTo>
                <a:cubicBezTo>
                  <a:pt x="4695" y="61051"/>
                  <a:pt x="9046" y="61051"/>
                  <a:pt x="11726" y="63731"/>
                </a:cubicBezTo>
                <a:lnTo>
                  <a:pt x="33484" y="85489"/>
                </a:lnTo>
                <a:lnTo>
                  <a:pt x="83646" y="16528"/>
                </a:lnTo>
                <a:cubicBezTo>
                  <a:pt x="85875" y="13462"/>
                  <a:pt x="90162" y="12776"/>
                  <a:pt x="93228" y="15006"/>
                </a:cubicBezTo>
                <a:close/>
              </a:path>
            </a:pathLst>
          </a:custGeom>
          <a:solidFill>
            <a:srgbClr val="1A1A1A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827544896" name="Text 42"/>
          <p:cNvSpPr/>
          <p:nvPr/>
        </p:nvSpPr>
        <p:spPr bwMode="auto">
          <a:xfrm>
            <a:off x="8506045" y="4806919"/>
            <a:ext cx="3173761" cy="4756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15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非遗手作坊：</a:t>
            </a:r>
            <a:r>
              <a:rPr lang="en-US" sz="115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设置打铁花、皮影制作、变脸面具彩绘等体验区，让参与者亲手体验传统技艺。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1776095132" name="Shape 43"/>
          <p:cNvSpPr/>
          <p:nvPr/>
        </p:nvSpPr>
        <p:spPr bwMode="auto">
          <a:xfrm>
            <a:off x="8213364" y="5428869"/>
            <a:ext cx="219511" cy="219511"/>
          </a:xfrm>
          <a:custGeom>
            <a:avLst/>
            <a:gdLst/>
            <a:ahLst/>
            <a:cxnLst/>
            <a:rect l="l" t="t" r="r" b="b"/>
            <a:pathLst>
              <a:path w="219511" h="219511" fill="norm" stroke="1" extrusionOk="0">
                <a:moveTo>
                  <a:pt x="109755" y="0"/>
                </a:moveTo>
                <a:lnTo>
                  <a:pt x="109755" y="0"/>
                </a:lnTo>
                <a:cubicBezTo>
                  <a:pt x="170331" y="0"/>
                  <a:pt x="219511" y="49180"/>
                  <a:pt x="219511" y="109755"/>
                </a:cubicBezTo>
                <a:lnTo>
                  <a:pt x="219511" y="109755"/>
                </a:lnTo>
                <a:cubicBezTo>
                  <a:pt x="219511" y="170331"/>
                  <a:pt x="170331" y="219511"/>
                  <a:pt x="109755" y="219511"/>
                </a:cubicBezTo>
                <a:lnTo>
                  <a:pt x="109755" y="219511"/>
                </a:lnTo>
                <a:cubicBezTo>
                  <a:pt x="49180" y="219511"/>
                  <a:pt x="0" y="170331"/>
                  <a:pt x="0" y="109755"/>
                </a:cubicBezTo>
                <a:lnTo>
                  <a:pt x="0" y="109755"/>
                </a:lnTo>
                <a:cubicBezTo>
                  <a:pt x="0" y="49180"/>
                  <a:pt x="49180" y="0"/>
                  <a:pt x="109755" y="0"/>
                </a:cubicBezTo>
                <a:close/>
              </a:path>
            </a:pathLst>
          </a:custGeom>
          <a:solidFill>
            <a:srgbClr val="C8A876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673964496" name="Shape 44"/>
          <p:cNvSpPr/>
          <p:nvPr/>
        </p:nvSpPr>
        <p:spPr bwMode="auto">
          <a:xfrm>
            <a:off x="8275101" y="5483746"/>
            <a:ext cx="96036" cy="109755"/>
          </a:xfrm>
          <a:custGeom>
            <a:avLst/>
            <a:gdLst/>
            <a:ahLst/>
            <a:cxnLst/>
            <a:rect l="l" t="t" r="r" b="b"/>
            <a:pathLst>
              <a:path w="96036" h="109755" fill="norm" stroke="1" extrusionOk="0">
                <a:moveTo>
                  <a:pt x="93206" y="15027"/>
                </a:moveTo>
                <a:cubicBezTo>
                  <a:pt x="96272" y="17256"/>
                  <a:pt x="96958" y="21544"/>
                  <a:pt x="94728" y="24609"/>
                </a:cubicBezTo>
                <a:lnTo>
                  <a:pt x="39851" y="100066"/>
                </a:lnTo>
                <a:cubicBezTo>
                  <a:pt x="38672" y="101695"/>
                  <a:pt x="36850" y="102703"/>
                  <a:pt x="34834" y="102874"/>
                </a:cubicBezTo>
                <a:cubicBezTo>
                  <a:pt x="32819" y="103046"/>
                  <a:pt x="30869" y="102295"/>
                  <a:pt x="29454" y="100881"/>
                </a:cubicBezTo>
                <a:lnTo>
                  <a:pt x="2015" y="73442"/>
                </a:lnTo>
                <a:cubicBezTo>
                  <a:pt x="-665" y="70762"/>
                  <a:pt x="-665" y="66411"/>
                  <a:pt x="2015" y="63731"/>
                </a:cubicBezTo>
                <a:cubicBezTo>
                  <a:pt x="4695" y="61051"/>
                  <a:pt x="9046" y="61051"/>
                  <a:pt x="11726" y="63731"/>
                </a:cubicBezTo>
                <a:lnTo>
                  <a:pt x="33484" y="85489"/>
                </a:lnTo>
                <a:lnTo>
                  <a:pt x="83646" y="16528"/>
                </a:lnTo>
                <a:cubicBezTo>
                  <a:pt x="85875" y="13462"/>
                  <a:pt x="90162" y="12776"/>
                  <a:pt x="93228" y="15006"/>
                </a:cubicBezTo>
                <a:close/>
              </a:path>
            </a:pathLst>
          </a:custGeom>
          <a:solidFill>
            <a:srgbClr val="1A1A1A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402809342" name="Text 45"/>
          <p:cNvSpPr/>
          <p:nvPr/>
        </p:nvSpPr>
        <p:spPr bwMode="auto">
          <a:xfrm>
            <a:off x="8506045" y="5392284"/>
            <a:ext cx="3173761" cy="4756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15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传承人现场指导：</a:t>
            </a:r>
            <a:r>
              <a:rPr lang="en-US" sz="115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邀请非遗传承人现场展示技艺，讲解文化内涵，与参与者互动交流。</a:t>
            </a:r>
            <a:endParaRPr sz="1600">
              <a:latin typeface="宋体"/>
              <a:cs typeface="宋体"/>
            </a:endParaRPr>
          </a:p>
        </p:txBody>
      </p:sp>
      <p:sp>
        <p:nvSpPr>
          <p:cNvPr id="1076981628" name="Shape 46"/>
          <p:cNvSpPr/>
          <p:nvPr/>
        </p:nvSpPr>
        <p:spPr bwMode="auto">
          <a:xfrm>
            <a:off x="8213364" y="6014230"/>
            <a:ext cx="219511" cy="219511"/>
          </a:xfrm>
          <a:custGeom>
            <a:avLst/>
            <a:gdLst/>
            <a:ahLst/>
            <a:cxnLst/>
            <a:rect l="l" t="t" r="r" b="b"/>
            <a:pathLst>
              <a:path w="219511" h="219511" fill="norm" stroke="1" extrusionOk="0">
                <a:moveTo>
                  <a:pt x="109755" y="0"/>
                </a:moveTo>
                <a:lnTo>
                  <a:pt x="109755" y="0"/>
                </a:lnTo>
                <a:cubicBezTo>
                  <a:pt x="170331" y="0"/>
                  <a:pt x="219511" y="49180"/>
                  <a:pt x="219511" y="109755"/>
                </a:cubicBezTo>
                <a:lnTo>
                  <a:pt x="219511" y="109755"/>
                </a:lnTo>
                <a:cubicBezTo>
                  <a:pt x="219511" y="170331"/>
                  <a:pt x="170331" y="219511"/>
                  <a:pt x="109755" y="219511"/>
                </a:cubicBezTo>
                <a:lnTo>
                  <a:pt x="109755" y="219511"/>
                </a:lnTo>
                <a:cubicBezTo>
                  <a:pt x="49180" y="219511"/>
                  <a:pt x="0" y="170331"/>
                  <a:pt x="0" y="109755"/>
                </a:cubicBezTo>
                <a:lnTo>
                  <a:pt x="0" y="109755"/>
                </a:lnTo>
                <a:cubicBezTo>
                  <a:pt x="0" y="49180"/>
                  <a:pt x="49180" y="0"/>
                  <a:pt x="109755" y="0"/>
                </a:cubicBezTo>
                <a:close/>
              </a:path>
            </a:pathLst>
          </a:custGeom>
          <a:solidFill>
            <a:srgbClr val="C8A876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2116837722" name="Shape 47"/>
          <p:cNvSpPr/>
          <p:nvPr/>
        </p:nvSpPr>
        <p:spPr bwMode="auto">
          <a:xfrm>
            <a:off x="8275101" y="6069108"/>
            <a:ext cx="96036" cy="109755"/>
          </a:xfrm>
          <a:custGeom>
            <a:avLst/>
            <a:gdLst/>
            <a:ahLst/>
            <a:cxnLst/>
            <a:rect l="l" t="t" r="r" b="b"/>
            <a:pathLst>
              <a:path w="96036" h="109755" fill="norm" stroke="1" extrusionOk="0">
                <a:moveTo>
                  <a:pt x="93206" y="15027"/>
                </a:moveTo>
                <a:cubicBezTo>
                  <a:pt x="96272" y="17256"/>
                  <a:pt x="96958" y="21544"/>
                  <a:pt x="94728" y="24609"/>
                </a:cubicBezTo>
                <a:lnTo>
                  <a:pt x="39851" y="100066"/>
                </a:lnTo>
                <a:cubicBezTo>
                  <a:pt x="38672" y="101695"/>
                  <a:pt x="36850" y="102703"/>
                  <a:pt x="34834" y="102874"/>
                </a:cubicBezTo>
                <a:cubicBezTo>
                  <a:pt x="32819" y="103046"/>
                  <a:pt x="30869" y="102295"/>
                  <a:pt x="29454" y="100881"/>
                </a:cubicBezTo>
                <a:lnTo>
                  <a:pt x="2015" y="73442"/>
                </a:lnTo>
                <a:cubicBezTo>
                  <a:pt x="-665" y="70762"/>
                  <a:pt x="-665" y="66411"/>
                  <a:pt x="2015" y="63731"/>
                </a:cubicBezTo>
                <a:cubicBezTo>
                  <a:pt x="4695" y="61051"/>
                  <a:pt x="9046" y="61051"/>
                  <a:pt x="11726" y="63731"/>
                </a:cubicBezTo>
                <a:lnTo>
                  <a:pt x="33484" y="85489"/>
                </a:lnTo>
                <a:lnTo>
                  <a:pt x="83646" y="16528"/>
                </a:lnTo>
                <a:cubicBezTo>
                  <a:pt x="85875" y="13462"/>
                  <a:pt x="90162" y="12776"/>
                  <a:pt x="93228" y="15006"/>
                </a:cubicBezTo>
                <a:close/>
              </a:path>
            </a:pathLst>
          </a:custGeom>
          <a:solidFill>
            <a:srgbClr val="1A1A1A"/>
          </a:solidFill>
          <a:ln/>
        </p:spPr>
        <p:txBody>
          <a:bodyPr anchor="ctr"/>
          <a:p>
            <a:pPr algn="ctr">
              <a:defRPr/>
            </a:pPr>
            <a:endParaRPr>
              <a:latin typeface="宋体"/>
              <a:cs typeface="宋体"/>
            </a:endParaRPr>
          </a:p>
        </p:txBody>
      </p:sp>
      <p:sp>
        <p:nvSpPr>
          <p:cNvPr id="142920457" name="Text 48"/>
          <p:cNvSpPr/>
          <p:nvPr/>
        </p:nvSpPr>
        <p:spPr bwMode="auto">
          <a:xfrm>
            <a:off x="8506045" y="5977645"/>
            <a:ext cx="3173761" cy="4756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  <a:defRPr/>
            </a:pPr>
            <a:r>
              <a:rPr lang="en-US" sz="1150" b="1">
                <a:solidFill>
                  <a:srgbClr val="C8A876"/>
                </a:solidFill>
                <a:latin typeface="宋体"/>
                <a:ea typeface="宋体"/>
                <a:cs typeface="宋体"/>
              </a:rPr>
              <a:t>作品带走：</a:t>
            </a:r>
            <a:r>
              <a:rPr lang="en-US" sz="1150">
                <a:solidFill>
                  <a:srgbClr val="EAE3D9">
                    <a:alpha val="90000"/>
                  </a:srgbClr>
                </a:solidFill>
                <a:latin typeface="宋体"/>
                <a:ea typeface="宋体"/>
                <a:cs typeface="宋体"/>
              </a:rPr>
              <a:t>参与者可将亲手制作的皮影、彩绘面具等作品带回家，留下独特的文化记忆。</a:t>
            </a:r>
            <a:endParaRPr sz="1600">
              <a:latin typeface="宋体"/>
              <a:cs typeface="宋体"/>
            </a:endParaRPr>
          </a:p>
        </p:txBody>
      </p:sp>
      <p:pic>
        <p:nvPicPr>
          <p:cNvPr id="165255597" name=""/>
          <p:cNvPicPr>
            <a:picLocks noChangeAspect="1"/>
          </p:cNvPicPr>
          <p:nvPr/>
        </p:nvPicPr>
        <p:blipFill rotWithShape="1">
          <a:blip r:embed="rId7"/>
          <a:srcRect l="0" t="0" r="0" b="38651"/>
          <a:stretch/>
        </p:blipFill>
        <p:spPr bwMode="auto">
          <a:xfrm flipH="0" flipV="0">
            <a:off x="5713" y="5914479"/>
            <a:ext cx="1574361" cy="9435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med" p14:dur="500" advClick="1">
        <p:fade thruBlk="0"/>
      </p:transition>
    </mc:Choice>
    <mc:Fallback>
      <p:transition spd="med" advClick="1">
        <p:fade thruBlk="0"/>
      </p:transition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8DAAC2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onlyoffice/9.2.1.8</Application>
  <PresentationFormat>On-screen Show (4:3)</PresentationFormat>
  <Paragraphs>0</Paragraphs>
  <Slides>23</Slides>
  <Notes>23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Company>Moonshot</Company>
  <LinksUpToDate>0</LinksUpToDate>
  <SharedDoc>0</SharedDoc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新岁流金 · 2025新年主题活动策划</dc:title>
  <dc:subject>新岁流金 · 2025新年主题活动策划</dc:subject>
  <dc:creator/>
  <cp:lastModifiedBy/>
  <cp:revision>12</cp:revision>
  <dcterms:created xsi:type="dcterms:W3CDTF">2026-01-09T11:36:37Z</dcterms:created>
  <dcterms:modified xsi:type="dcterms:W3CDTF">2026-01-29T09:53:14Z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{"Label":"新岁流金 · 2025新年主题活动策划","ContentProducer":"001191110108MACG2KBH8F10000","ProduceID":"19ba26d5-eac2-8fd2-8000-0000d2a0cfba","ReservedCode1":"","ContentPropagator":"001191110108MACG2KBH8F20000","PropagateID":"19ba26d5-eac2-8fd2-8000-0000d2a0cfba","ReservedCode2":""}</vt:lpwstr>
  </property>
</Properties>
</file>