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wmf" ContentType="image/x-wmf"/>
  <Default Extension="bin" ContentType="application/vnd.openxmlformats-officedocument.oleObject"/>
  <Default Extension="rels" ContentType="application/vnd.openxmlformats-package.relationships+xml"/>
  <Default Extension="jpeg" ContentType="image/jpeg"/>
  <Default Extension="png" ContentType="image/png"/>
  <Override PartName="/ppt/notesSlides/notesSlide16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13.xml" ContentType="application/vnd.openxmlformats-officedocument.presentationml.slide+xml"/>
  <Override PartName="/ppt/theme/theme2.xml" ContentType="application/vnd.openxmlformats-officedocument.theme+xml"/>
  <Override PartName="/ppt/theme/theme1.xml" ContentType="application/vnd.openxmlformats-officedocument.them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.xml" ContentType="application/vnd.openxmlformats-officedocument.presentationml.slide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3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4.xml" ContentType="application/vnd.openxmlformats-officedocument.presentationml.slide+xml"/>
  <Override PartName="/ppt/notesSlides/notesSlide6.xml" ContentType="application/vnd.openxmlformats-officedocument.presentationml.notesSlide+xml"/>
  <Override PartName="/ppt/presentation.xml" ContentType="application/vnd.openxmlformats-officedocument.presentationml.presentation.main+xml"/>
  <Override PartName="/ppt/notesSlides/notesSlide7.xml" ContentType="application/vnd.openxmlformats-officedocument.presentationml.notesSlid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embedTrueTypeFonts="1" saveSubsetFonts="1">
  <p:sldMasterIdLst>
    <p:sldMasterId id="2147483648" r:id="rId1"/>
  </p:sldMasterIdLst>
  <p:notesMasterIdLst>
    <p:notesMasterId r:id="rId20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18288000" cy="10287000"/>
  <p:notesSz cx="6858000" cy="9144000"/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74" d="100"/>
          <a:sy n="74" d="100"/>
        </p:scale>
        <p:origin x="-1091" y="-89"/>
      </p:cViewPr>
      <p:guideLst>
        <p:guide pos="5760"/>
        <p:guide pos="1303" orient="horz"/>
        <p:guide pos="2103" orient="horz"/>
      </p:guideLst>
    </p:cSldViewPr>
  </p:slideViewPr>
  <p:gridSpacing cx="76200" cy="76200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 /><Relationship Id="rId22" Type="http://schemas.openxmlformats.org/officeDocument/2006/relationships/tableStyles" Target="tableStyles.xml" /><Relationship Id="rId23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46403413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1708313147" name="Date Placeholder 2"/>
          <p:cNvSpPr>
            <a:spLocks noGrp="1"/>
          </p:cNvSpPr>
          <p:nvPr>
            <p:ph type="dt" idx="2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1135681141" name="Date Placeholder 2"/>
          <p:cNvSpPr>
            <a:spLocks noGrp="1"/>
          </p:cNvSpPr>
          <p:nvPr>
            <p:ph type="dt" idx="3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204057988" name="Notes Placeholder 4"/>
          <p:cNvSpPr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2103061845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1683475161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 ?>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 ?>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 ?>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 ?>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 ?>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 ?>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 ?>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2582601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44864045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08412455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E7F1B43-FC0B-BB7D-22E2-34621CBA5EF0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484138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491296754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612404507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FF906A1-284A-EC66-EED8-926C3269B29A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08343236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509385548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405954057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3F86D25-E863-44E8-54B6-8B796C791264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23941571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83092151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67350043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27C5B0A-6CF5-2696-E927-DDFC60AC3022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44815410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86123672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116459481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414555F-CDA7-C646-CB58-CDA2DC288926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17393340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701900004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369444778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739E0D2-81E2-A432-3555-FA9C5E2C5242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712810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43908361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25994155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E36941C-8350-CEB4-CC7C-45E9BF5C6348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96049193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40397339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45856827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9F292FA-75A9-9700-32AC-45F0F1ED3F45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4452948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94924813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420421008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D6BE8E3-67BD-DB17-08AE-ECF6EF70DAF8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91764151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49675285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7611408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63FE206-C380-2937-B986-EF609377AF71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40602243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6441835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79469134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5E13504-6769-9114-3F74-4D50D41A93A6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5126271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830154624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215226343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BC8E5D0-1AD4-FD3D-0260-792698355E40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08158121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78218815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387982865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63DC780-388B-05AC-2810-A09DE9E6A3F7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42572725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718656578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05752544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B4025E7-FD1C-4AF7-B322-626E4C286844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74557279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44429600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906117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8B22CC5-D102-55A2-24F3-98F9655AAC2F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6812075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91988965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434899380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7A6F163-AFCA-9F11-EE50-D977380C7D92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05386912" name="Title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125175408" name="Subtitle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74840619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8/1/2011</a:t>
            </a:fld>
            <a:endParaRPr lang="en-US"/>
          </a:p>
        </p:txBody>
      </p:sp>
      <p:sp>
        <p:nvSpPr>
          <p:cNvPr id="1357770663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5092895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60159091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946404049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17752625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8/1/2011</a:t>
            </a:fld>
            <a:endParaRPr lang="en-US"/>
          </a:p>
        </p:txBody>
      </p:sp>
      <p:sp>
        <p:nvSpPr>
          <p:cNvPr id="25916370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00109891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85807574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991900840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64206619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8/1/2011</a:t>
            </a:fld>
            <a:endParaRPr lang="en-US"/>
          </a:p>
        </p:txBody>
      </p:sp>
      <p:sp>
        <p:nvSpPr>
          <p:cNvPr id="97492881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46038060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36874100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626165085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620048738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8/1/2011</a:t>
            </a:fld>
            <a:endParaRPr lang="en-US"/>
          </a:p>
        </p:txBody>
      </p:sp>
      <p:sp>
        <p:nvSpPr>
          <p:cNvPr id="922008923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80379334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1909497" name="Title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87269676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367119625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8/1/2011</a:t>
            </a:fld>
            <a:endParaRPr lang="en-US"/>
          </a:p>
        </p:txBody>
      </p:sp>
      <p:sp>
        <p:nvSpPr>
          <p:cNvPr id="2035236860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7364715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3000951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610437819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229820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627717363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8/1/2011</a:t>
            </a:fld>
            <a:endParaRPr lang="en-US"/>
          </a:p>
        </p:txBody>
      </p:sp>
      <p:sp>
        <p:nvSpPr>
          <p:cNvPr id="1171218910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6306727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1923130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65889615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863160938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007782027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258103494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654471805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8/1/2011</a:t>
            </a:fld>
            <a:endParaRPr lang="en-US"/>
          </a:p>
        </p:txBody>
      </p:sp>
      <p:sp>
        <p:nvSpPr>
          <p:cNvPr id="1342809129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11838705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5205368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734835596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8/1/2011</a:t>
            </a:fld>
            <a:endParaRPr lang="en-US"/>
          </a:p>
        </p:txBody>
      </p:sp>
      <p:sp>
        <p:nvSpPr>
          <p:cNvPr id="1300980778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58951161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75160554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8/1/2011</a:t>
            </a:fld>
            <a:endParaRPr lang="en-US"/>
          </a:p>
        </p:txBody>
      </p:sp>
      <p:sp>
        <p:nvSpPr>
          <p:cNvPr id="116379955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93898377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7161061" name="Title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637244295" name="Content Placeholder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971948017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067723844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8/1/2011</a:t>
            </a:fld>
            <a:endParaRPr lang="en-US"/>
          </a:p>
        </p:txBody>
      </p:sp>
      <p:sp>
        <p:nvSpPr>
          <p:cNvPr id="269790294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97384220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58279277" name="Title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27572908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729482668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50428561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8/1/2011</a:t>
            </a:fld>
            <a:endParaRPr lang="en-US"/>
          </a:p>
        </p:txBody>
      </p:sp>
      <p:sp>
        <p:nvSpPr>
          <p:cNvPr id="96133556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7309532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259958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85659628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063759263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8/1/2011</a:t>
            </a:fld>
            <a:endParaRPr lang="en-US"/>
          </a:p>
        </p:txBody>
      </p:sp>
      <p:sp>
        <p:nvSpPr>
          <p:cNvPr id="762400500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039577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jp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jpg"/><Relationship Id="rId4" Type="http://schemas.openxmlformats.org/officeDocument/2006/relationships/image" Target="../media/image2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rgbClr val="9E7AB5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585169475" name="Group 2"/>
          <p:cNvGrpSpPr/>
          <p:nvPr/>
        </p:nvGrpSpPr>
        <p:grpSpPr bwMode="auto">
          <a:xfrm rot="0">
            <a:off x="7926310" y="0"/>
            <a:ext cx="10361690" cy="10287000"/>
            <a:chOff x="0" y="0"/>
            <a:chExt cx="13815587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 rotWithShape="1">
            <a:blip r:embed="rId3"/>
            <a:srcRect l="17920" t="0" r="6626" b="0"/>
            <a:stretch/>
          </p:blipFill>
          <p:spPr bwMode="auto">
            <a:xfrm flipH="0" flipV="0">
              <a:off x="0" y="0"/>
              <a:ext cx="13815587" cy="13716000"/>
            </a:xfrm>
            <a:prstGeom prst="rect">
              <a:avLst/>
            </a:prstGeom>
          </p:spPr>
        </p:pic>
      </p:grpSp>
      <p:sp>
        <p:nvSpPr>
          <p:cNvPr id="1993028692" name="TextBox 4"/>
          <p:cNvSpPr txBox="1"/>
          <p:nvPr/>
        </p:nvSpPr>
        <p:spPr bwMode="auto">
          <a:xfrm rot="0">
            <a:off x="1028700" y="2584415"/>
            <a:ext cx="7353909" cy="3965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610"/>
              </a:lnSpc>
              <a:defRPr/>
            </a:pPr>
            <a:r>
              <a:rPr lang="en-US" sz="12500" b="1">
                <a:solidFill>
                  <a:srgbClr val="FFFFFF"/>
                </a:solidFill>
                <a:latin typeface="黑体"/>
                <a:ea typeface="黑体"/>
                <a:cs typeface="黑体"/>
              </a:rPr>
              <a:t>新员工</a:t>
            </a:r>
            <a:endParaRPr>
              <a:latin typeface="黑体"/>
              <a:cs typeface="黑体"/>
            </a:endParaRPr>
          </a:p>
          <a:p>
            <a:pPr algn="l">
              <a:lnSpc>
                <a:spcPts val="15610"/>
              </a:lnSpc>
              <a:defRPr/>
            </a:pPr>
            <a:r>
              <a:rPr lang="en-US" sz="12500" b="1">
                <a:solidFill>
                  <a:srgbClr val="FFFFFF"/>
                </a:solidFill>
                <a:latin typeface="黑体"/>
                <a:ea typeface="黑体"/>
                <a:cs typeface="黑体"/>
              </a:rPr>
              <a:t>入职培</a:t>
            </a:r>
            <a:r>
              <a:rPr lang="en-US" sz="12500" b="1">
                <a:solidFill>
                  <a:srgbClr val="FFFFFF"/>
                </a:solidFill>
                <a:latin typeface="黑体"/>
                <a:ea typeface="黑体"/>
                <a:cs typeface="黑体"/>
              </a:rPr>
              <a:t>训</a:t>
            </a:r>
            <a:endParaRPr/>
          </a:p>
        </p:txBody>
      </p:sp>
      <p:sp>
        <p:nvSpPr>
          <p:cNvPr id="1546378459" name="TextBox 5"/>
          <p:cNvSpPr txBox="1"/>
          <p:nvPr/>
        </p:nvSpPr>
        <p:spPr bwMode="auto">
          <a:xfrm rot="0" flipH="0" flipV="0">
            <a:off x="1028700" y="1837496"/>
            <a:ext cx="7094519" cy="497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8"/>
              </a:lnSpc>
              <a:defRPr/>
            </a:pPr>
            <a:r>
              <a:rPr lang="en-US" sz="3000" spc="120">
                <a:solidFill>
                  <a:srgbClr val="FFFFFF"/>
                </a:solidFill>
                <a:latin typeface="Arial"/>
                <a:ea typeface="Arial"/>
                <a:cs typeface="Arial"/>
              </a:rPr>
              <a:t>New Employee Orientation Training</a:t>
            </a:r>
            <a:endParaRPr/>
          </a:p>
        </p:txBody>
      </p:sp>
      <p:sp>
        <p:nvSpPr>
          <p:cNvPr id="267687413" name="TextBox 6"/>
          <p:cNvSpPr txBox="1"/>
          <p:nvPr/>
        </p:nvSpPr>
        <p:spPr bwMode="auto">
          <a:xfrm rot="0">
            <a:off x="1210092" y="7163556"/>
            <a:ext cx="6716576" cy="1138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  <a:defRPr/>
            </a:pPr>
            <a:r>
              <a:rPr lang="en-US" sz="3200" spc="16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培训员：XXX</a:t>
            </a:r>
            <a:endParaRPr>
              <a:latin typeface="黑体"/>
              <a:cs typeface="黑体"/>
            </a:endParaRPr>
          </a:p>
          <a:p>
            <a:pPr algn="l">
              <a:lnSpc>
                <a:spcPts val="4480"/>
              </a:lnSpc>
              <a:spcBef>
                <a:spcPts val="0"/>
              </a:spcBef>
              <a:defRPr/>
            </a:pPr>
            <a:r>
              <a:rPr lang="en-US" sz="3200" spc="16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培训时间：2026/XX/XX</a:t>
            </a:r>
            <a:endParaRPr/>
          </a:p>
        </p:txBody>
      </p:sp>
      <p:pic>
        <p:nvPicPr>
          <p:cNvPr id="1059530323" name=""/>
          <p:cNvPicPr>
            <a:picLocks noChangeAspect="1"/>
          </p:cNvPicPr>
          <p:nvPr/>
        </p:nvPicPr>
        <p:blipFill rotWithShape="1">
          <a:blip r:embed="rId4"/>
          <a:stretch/>
        </p:blipFill>
        <p:spPr bwMode="auto">
          <a:xfrm>
            <a:off x="962023" y="981073"/>
            <a:ext cx="1533524" cy="6476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rgbClr val="9E7AB5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924341910" name="Group 2"/>
          <p:cNvGrpSpPr/>
          <p:nvPr/>
        </p:nvGrpSpPr>
        <p:grpSpPr bwMode="auto">
          <a:xfrm rot="0">
            <a:off x="9786118" y="0"/>
            <a:ext cx="8501880" cy="10287000"/>
            <a:chOff x="0" y="0"/>
            <a:chExt cx="8501880" cy="10287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 rotWithShape="1">
            <a:blip r:embed="rId3"/>
            <a:srcRect l="50740" t="5093" r="0" b="5093"/>
            <a:stretch/>
          </p:blipFill>
          <p:spPr bwMode="auto">
            <a:xfrm flipH="0" flipV="0">
              <a:off x="0" y="0"/>
              <a:ext cx="8501880" cy="10287000"/>
            </a:xfrm>
            <a:prstGeom prst="rect">
              <a:avLst/>
            </a:prstGeom>
          </p:spPr>
        </p:pic>
      </p:grpSp>
      <p:sp>
        <p:nvSpPr>
          <p:cNvPr id="934910991" name="TextBox 5"/>
          <p:cNvSpPr txBox="1"/>
          <p:nvPr/>
        </p:nvSpPr>
        <p:spPr bwMode="auto">
          <a:xfrm rot="0">
            <a:off x="10624313" y="914400"/>
            <a:ext cx="6635345" cy="1138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8960"/>
              </a:lnSpc>
              <a:spcBef>
                <a:spcPts val="0"/>
              </a:spcBef>
              <a:defRPr/>
            </a:pPr>
            <a:r>
              <a:rPr lang="en-US" sz="6400" b="1" spc="358">
                <a:solidFill>
                  <a:srgbClr val="FFFFFF"/>
                </a:solidFill>
                <a:latin typeface="黑体"/>
                <a:ea typeface="黑体"/>
                <a:cs typeface="黑体"/>
              </a:rPr>
              <a:t>绩效考核</a:t>
            </a:r>
            <a:endParaRPr>
              <a:latin typeface="黑体"/>
              <a:cs typeface="黑体"/>
            </a:endParaRPr>
          </a:p>
        </p:txBody>
      </p:sp>
      <p:sp>
        <p:nvSpPr>
          <p:cNvPr id="1188768430" name="TextBox 6"/>
          <p:cNvSpPr txBox="1"/>
          <p:nvPr/>
        </p:nvSpPr>
        <p:spPr bwMode="auto">
          <a:xfrm rot="0">
            <a:off x="1028700" y="981073"/>
            <a:ext cx="5373654" cy="569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  <a:spcBef>
                <a:spcPts val="0"/>
              </a:spcBef>
              <a:defRPr/>
            </a:pPr>
            <a:r>
              <a:rPr lang="en-US" sz="3200" b="1">
                <a:solidFill>
                  <a:srgbClr val="FFFFFF"/>
                </a:solidFill>
                <a:latin typeface="黑体"/>
                <a:ea typeface="黑体"/>
                <a:cs typeface="黑体"/>
              </a:rPr>
              <a:t>为什么要考核？</a:t>
            </a:r>
            <a:endParaRPr>
              <a:latin typeface="黑体"/>
              <a:cs typeface="黑体"/>
            </a:endParaRPr>
          </a:p>
        </p:txBody>
      </p:sp>
      <p:sp>
        <p:nvSpPr>
          <p:cNvPr id="1625758268" name="TextBox 7"/>
          <p:cNvSpPr txBox="1"/>
          <p:nvPr/>
        </p:nvSpPr>
        <p:spPr bwMode="auto">
          <a:xfrm rot="0">
            <a:off x="1028700" y="1742211"/>
            <a:ext cx="7529913" cy="1280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0" lvl="1" indent="-194310" algn="l">
              <a:lnSpc>
                <a:spcPts val="2520"/>
              </a:lnSpc>
              <a:buFont typeface="Arial"/>
              <a:buChar char="•"/>
              <a:defRPr/>
            </a:pPr>
            <a:r>
              <a:rPr lang="en-US" sz="1800" b="1">
                <a:solidFill>
                  <a:srgbClr val="FFFFFF"/>
                </a:solidFill>
                <a:latin typeface="黑体"/>
                <a:ea typeface="黑体"/>
                <a:cs typeface="黑体"/>
              </a:rPr>
              <a:t>OKR目标管理</a:t>
            </a:r>
            <a:endParaRPr>
              <a:latin typeface="黑体"/>
              <a:cs typeface="黑体"/>
            </a:endParaRPr>
          </a:p>
          <a:p>
            <a:pPr marL="388620" lvl="1" indent="-194310" algn="l">
              <a:lnSpc>
                <a:spcPts val="2520"/>
              </a:lnSpc>
              <a:buFont typeface="Arial"/>
              <a:buChar char="•"/>
              <a:defRPr/>
            </a:pPr>
            <a:r>
              <a:rPr lang="en-US" sz="1800" b="1">
                <a:solidFill>
                  <a:srgbClr val="FFFFFF"/>
                </a:solidFill>
                <a:latin typeface="黑体"/>
                <a:ea typeface="黑体"/>
                <a:cs typeface="黑体"/>
              </a:rPr>
              <a:t>KPI关键指标</a:t>
            </a:r>
            <a:endParaRPr>
              <a:latin typeface="黑体"/>
              <a:cs typeface="黑体"/>
            </a:endParaRPr>
          </a:p>
          <a:p>
            <a:pPr marL="388620" lvl="1" indent="-194310" algn="l">
              <a:lnSpc>
                <a:spcPts val="2520"/>
              </a:lnSpc>
              <a:buFont typeface="Arial"/>
              <a:buChar char="•"/>
              <a:defRPr/>
            </a:pPr>
            <a:r>
              <a:rPr lang="en-US" sz="1800" b="1">
                <a:solidFill>
                  <a:srgbClr val="FFFFFF"/>
                </a:solidFill>
                <a:latin typeface="黑体"/>
                <a:ea typeface="黑体"/>
                <a:cs typeface="黑体"/>
              </a:rPr>
              <a:t>季度评估</a:t>
            </a:r>
            <a:endParaRPr>
              <a:latin typeface="黑体"/>
              <a:cs typeface="黑体"/>
            </a:endParaRPr>
          </a:p>
          <a:p>
            <a:pPr marL="388620" lvl="1" indent="-194310" algn="l">
              <a:lnSpc>
                <a:spcPts val="252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en-US" sz="1800" b="1">
                <a:solidFill>
                  <a:srgbClr val="FFFFFF"/>
                </a:solidFill>
                <a:latin typeface="黑体"/>
                <a:ea typeface="黑体"/>
                <a:cs typeface="黑体"/>
              </a:rPr>
              <a:t>绩效面谈</a:t>
            </a:r>
            <a:endParaRPr>
              <a:latin typeface="黑体"/>
              <a:cs typeface="黑体"/>
            </a:endParaRPr>
          </a:p>
        </p:txBody>
      </p:sp>
      <p:sp>
        <p:nvSpPr>
          <p:cNvPr id="1343965137" name="TextBox 8"/>
          <p:cNvSpPr txBox="1"/>
          <p:nvPr/>
        </p:nvSpPr>
        <p:spPr bwMode="auto">
          <a:xfrm rot="0">
            <a:off x="1028700" y="5040534"/>
            <a:ext cx="7529913" cy="1280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0" lvl="1" indent="-194310" algn="l">
              <a:lnSpc>
                <a:spcPts val="2520"/>
              </a:lnSpc>
              <a:buFont typeface="Arial"/>
              <a:buChar char="•"/>
              <a:defRPr/>
            </a:pPr>
            <a:r>
              <a:rPr lang="en-US" sz="1800" b="1">
                <a:solidFill>
                  <a:srgbClr val="FFFFFF"/>
                </a:solidFill>
                <a:latin typeface="黑体"/>
                <a:ea typeface="黑体"/>
                <a:cs typeface="黑体"/>
              </a:rPr>
              <a:t>OKR目标管理</a:t>
            </a:r>
            <a:endParaRPr>
              <a:latin typeface="黑体"/>
              <a:cs typeface="黑体"/>
            </a:endParaRPr>
          </a:p>
          <a:p>
            <a:pPr marL="388620" lvl="1" indent="-194310" algn="l">
              <a:lnSpc>
                <a:spcPts val="2520"/>
              </a:lnSpc>
              <a:buFont typeface="Arial"/>
              <a:buChar char="•"/>
              <a:defRPr/>
            </a:pPr>
            <a:r>
              <a:rPr lang="en-US" sz="1800" b="1">
                <a:solidFill>
                  <a:srgbClr val="FFFFFF"/>
                </a:solidFill>
                <a:latin typeface="黑体"/>
                <a:ea typeface="黑体"/>
                <a:cs typeface="黑体"/>
              </a:rPr>
              <a:t>KPI关键指标</a:t>
            </a:r>
            <a:endParaRPr>
              <a:latin typeface="黑体"/>
              <a:cs typeface="黑体"/>
            </a:endParaRPr>
          </a:p>
          <a:p>
            <a:pPr marL="388620" lvl="1" indent="-194310" algn="l">
              <a:lnSpc>
                <a:spcPts val="2520"/>
              </a:lnSpc>
              <a:buFont typeface="Arial"/>
              <a:buChar char="•"/>
              <a:defRPr/>
            </a:pPr>
            <a:r>
              <a:rPr lang="en-US" sz="1800" b="1">
                <a:solidFill>
                  <a:srgbClr val="FFFFFF"/>
                </a:solidFill>
                <a:latin typeface="黑体"/>
                <a:ea typeface="黑体"/>
                <a:cs typeface="黑体"/>
              </a:rPr>
              <a:t>季度评估</a:t>
            </a:r>
            <a:endParaRPr>
              <a:latin typeface="黑体"/>
              <a:cs typeface="黑体"/>
            </a:endParaRPr>
          </a:p>
          <a:p>
            <a:pPr marL="388620" lvl="1" indent="-194310" algn="l">
              <a:lnSpc>
                <a:spcPts val="252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en-US" sz="1800" b="1">
                <a:solidFill>
                  <a:srgbClr val="FFFFFF"/>
                </a:solidFill>
                <a:latin typeface="黑体"/>
                <a:ea typeface="黑体"/>
                <a:cs typeface="黑体"/>
              </a:rPr>
              <a:t>绩效面谈</a:t>
            </a:r>
            <a:endParaRPr>
              <a:latin typeface="黑体"/>
              <a:cs typeface="黑体"/>
            </a:endParaRPr>
          </a:p>
        </p:txBody>
      </p:sp>
      <p:sp>
        <p:nvSpPr>
          <p:cNvPr id="629296010" name="TextBox 9"/>
          <p:cNvSpPr txBox="1"/>
          <p:nvPr/>
        </p:nvSpPr>
        <p:spPr bwMode="auto">
          <a:xfrm rot="0">
            <a:off x="1028700" y="8322944"/>
            <a:ext cx="7529913" cy="1280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0" lvl="1" indent="-194310" algn="l">
              <a:lnSpc>
                <a:spcPts val="2520"/>
              </a:lnSpc>
              <a:buFont typeface="Arial"/>
              <a:buChar char="•"/>
              <a:defRPr/>
            </a:pPr>
            <a:r>
              <a:rPr lang="en-US" sz="1800" b="1">
                <a:solidFill>
                  <a:srgbClr val="FFFFFF"/>
                </a:solidFill>
                <a:latin typeface="黑体"/>
                <a:ea typeface="黑体"/>
                <a:cs typeface="黑体"/>
              </a:rPr>
              <a:t>绩效奖金</a:t>
            </a:r>
            <a:endParaRPr>
              <a:latin typeface="黑体"/>
              <a:cs typeface="黑体"/>
            </a:endParaRPr>
          </a:p>
          <a:p>
            <a:pPr marL="388620" lvl="1" indent="-194310" algn="l">
              <a:lnSpc>
                <a:spcPts val="2520"/>
              </a:lnSpc>
              <a:buFont typeface="Arial"/>
              <a:buChar char="•"/>
              <a:defRPr/>
            </a:pPr>
            <a:r>
              <a:rPr lang="en-US" sz="1800" b="1">
                <a:solidFill>
                  <a:srgbClr val="FFFFFF"/>
                </a:solidFill>
                <a:latin typeface="黑体"/>
                <a:ea typeface="黑体"/>
                <a:cs typeface="黑体"/>
              </a:rPr>
              <a:t>调薪</a:t>
            </a:r>
            <a:endParaRPr>
              <a:latin typeface="黑体"/>
              <a:cs typeface="黑体"/>
            </a:endParaRPr>
          </a:p>
          <a:p>
            <a:pPr marL="388620" lvl="1" indent="-194310" algn="l">
              <a:lnSpc>
                <a:spcPts val="2520"/>
              </a:lnSpc>
              <a:buFont typeface="Arial"/>
              <a:buChar char="•"/>
              <a:defRPr/>
            </a:pPr>
            <a:r>
              <a:rPr lang="en-US" sz="1800" b="1">
                <a:solidFill>
                  <a:srgbClr val="FFFFFF"/>
                </a:solidFill>
                <a:latin typeface="黑体"/>
                <a:ea typeface="黑体"/>
                <a:cs typeface="黑体"/>
              </a:rPr>
              <a:t>晋升</a:t>
            </a:r>
            <a:endParaRPr>
              <a:latin typeface="黑体"/>
              <a:cs typeface="黑体"/>
            </a:endParaRPr>
          </a:p>
          <a:p>
            <a:pPr marL="388620" lvl="1" indent="-194310" algn="l">
              <a:lnSpc>
                <a:spcPts val="252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en-US" sz="1800" b="1">
                <a:solidFill>
                  <a:srgbClr val="FFFFFF"/>
                </a:solidFill>
                <a:latin typeface="黑体"/>
                <a:ea typeface="黑体"/>
                <a:cs typeface="黑体"/>
              </a:rPr>
              <a:t>培训机会</a:t>
            </a:r>
            <a:endParaRPr>
              <a:latin typeface="黑体"/>
              <a:cs typeface="黑体"/>
            </a:endParaRPr>
          </a:p>
        </p:txBody>
      </p:sp>
      <p:sp>
        <p:nvSpPr>
          <p:cNvPr id="489212144" name="TextBox 10"/>
          <p:cNvSpPr txBox="1"/>
          <p:nvPr/>
        </p:nvSpPr>
        <p:spPr bwMode="auto">
          <a:xfrm rot="0">
            <a:off x="1028700" y="4263484"/>
            <a:ext cx="4589276" cy="569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  <a:spcBef>
                <a:spcPts val="0"/>
              </a:spcBef>
              <a:defRPr/>
            </a:pPr>
            <a:r>
              <a:rPr lang="en-US" sz="3200" b="1">
                <a:solidFill>
                  <a:srgbClr val="FFFFFF"/>
                </a:solidFill>
                <a:latin typeface="黑体"/>
                <a:ea typeface="黑体"/>
                <a:cs typeface="黑体"/>
              </a:rPr>
              <a:t>我们怎么考核？</a:t>
            </a:r>
            <a:endParaRPr>
              <a:latin typeface="黑体"/>
              <a:cs typeface="黑体"/>
            </a:endParaRPr>
          </a:p>
        </p:txBody>
      </p:sp>
      <p:sp>
        <p:nvSpPr>
          <p:cNvPr id="671326250" name="TextBox 11"/>
          <p:cNvSpPr txBox="1"/>
          <p:nvPr/>
        </p:nvSpPr>
        <p:spPr bwMode="auto">
          <a:xfrm rot="0">
            <a:off x="1028700" y="7488010"/>
            <a:ext cx="4589276" cy="569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  <a:spcBef>
                <a:spcPts val="0"/>
              </a:spcBef>
              <a:defRPr/>
            </a:pPr>
            <a:r>
              <a:rPr lang="en-US" sz="3200" b="1">
                <a:solidFill>
                  <a:srgbClr val="FFFFFF"/>
                </a:solidFill>
                <a:latin typeface="黑体"/>
                <a:ea typeface="黑体"/>
                <a:cs typeface="黑体"/>
              </a:rPr>
              <a:t>绩效和什么挂钩？</a:t>
            </a:r>
            <a:endParaRPr>
              <a:latin typeface="黑体"/>
              <a:cs typeface="黑体"/>
            </a:endParaRPr>
          </a:p>
        </p:txBody>
      </p:sp>
      <p:sp>
        <p:nvSpPr>
          <p:cNvPr id="761650998" name="AutoShape 12"/>
          <p:cNvSpPr/>
          <p:nvPr/>
        </p:nvSpPr>
        <p:spPr bwMode="auto">
          <a:xfrm rot="0">
            <a:off x="1028700" y="3484012"/>
            <a:ext cx="8757419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00873606" name="AutoShape 13"/>
          <p:cNvSpPr/>
          <p:nvPr/>
        </p:nvSpPr>
        <p:spPr bwMode="auto">
          <a:xfrm rot="0">
            <a:off x="1028700" y="6764249"/>
            <a:ext cx="8757419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rgbClr val="9E7AB5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39919714" name="TextBox 2"/>
          <p:cNvSpPr txBox="1"/>
          <p:nvPr/>
        </p:nvSpPr>
        <p:spPr bwMode="auto">
          <a:xfrm rot="0">
            <a:off x="1321974" y="1388977"/>
            <a:ext cx="6633148" cy="1138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960"/>
              </a:lnSpc>
              <a:spcBef>
                <a:spcPts val="0"/>
              </a:spcBef>
              <a:defRPr/>
            </a:pPr>
            <a:r>
              <a:rPr lang="en-US" sz="6400" b="1">
                <a:solidFill>
                  <a:srgbClr val="FFFFFF"/>
                </a:solidFill>
                <a:latin typeface="黑体"/>
                <a:ea typeface="黑体"/>
                <a:cs typeface="黑体"/>
              </a:rPr>
              <a:t>绩效等级</a:t>
            </a:r>
            <a:endParaRPr>
              <a:latin typeface="黑体"/>
              <a:cs typeface="黑体"/>
            </a:endParaRPr>
          </a:p>
        </p:txBody>
      </p:sp>
      <p:grpSp>
        <p:nvGrpSpPr>
          <p:cNvPr id="1732768713" name="Group 3"/>
          <p:cNvGrpSpPr/>
          <p:nvPr/>
        </p:nvGrpSpPr>
        <p:grpSpPr bwMode="auto">
          <a:xfrm rot="0">
            <a:off x="5428021" y="1391276"/>
            <a:ext cx="8664796" cy="7504445"/>
            <a:chOff x="0" y="0"/>
            <a:chExt cx="8664796" cy="7504445"/>
          </a:xfrm>
        </p:grpSpPr>
        <p:sp>
          <p:nvSpPr>
            <p:cNvPr id="4" name="Freeform 4"/>
            <p:cNvSpPr/>
            <p:nvPr/>
          </p:nvSpPr>
          <p:spPr bwMode="auto">
            <a:xfrm rot="0" flipH="0" flipV="0">
              <a:off x="0" y="0"/>
              <a:ext cx="8664796" cy="3434809"/>
            </a:xfrm>
            <a:custGeom>
              <a:avLst/>
              <a:gdLst/>
              <a:ahLst/>
              <a:cxnLst/>
              <a:rect l="l" t="t" r="r" b="b"/>
              <a:pathLst>
                <a:path w="11553062" h="4579746" fill="norm" stroke="1" extrusionOk="0">
                  <a:moveTo>
                    <a:pt x="0" y="0"/>
                  </a:moveTo>
                  <a:lnTo>
                    <a:pt x="11553062" y="0"/>
                  </a:lnTo>
                  <a:lnTo>
                    <a:pt x="11553062" y="4579746"/>
                  </a:lnTo>
                  <a:lnTo>
                    <a:pt x="0" y="457974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/>
              <a:srcRect l="0" t="0" r="0" b="54229"/>
              <a:stretch/>
            </a:blipFill>
          </p:spPr>
          <p:txBody>
            <a:bodyPr/>
            <a:p>
              <a:pPr>
                <a:defRPr/>
              </a:pPr>
              <a:endParaRPr>
                <a:latin typeface="Arial"/>
                <a:cs typeface="Arial"/>
              </a:endParaRPr>
            </a:p>
          </p:txBody>
        </p:sp>
        <p:sp>
          <p:nvSpPr>
            <p:cNvPr id="5" name="Freeform 5"/>
            <p:cNvSpPr/>
            <p:nvPr/>
          </p:nvSpPr>
          <p:spPr bwMode="auto">
            <a:xfrm rot="0" flipH="0" flipV="0">
              <a:off x="0" y="5333179"/>
              <a:ext cx="8664796" cy="2171265"/>
            </a:xfrm>
            <a:custGeom>
              <a:avLst/>
              <a:gdLst/>
              <a:ahLst/>
              <a:cxnLst/>
              <a:rect l="l" t="t" r="r" b="b"/>
              <a:pathLst>
                <a:path w="11553062" h="2895021" fill="norm" stroke="1" extrusionOk="0">
                  <a:moveTo>
                    <a:pt x="0" y="0"/>
                  </a:moveTo>
                  <a:lnTo>
                    <a:pt x="11553062" y="0"/>
                  </a:lnTo>
                  <a:lnTo>
                    <a:pt x="11553062" y="2895021"/>
                  </a:lnTo>
                  <a:lnTo>
                    <a:pt x="0" y="289502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0000"/>
              </a:blip>
              <a:srcRect l="0" t="71066" r="0" b="0"/>
              <a:stretch/>
            </a:blipFill>
          </p:spPr>
          <p:txBody>
            <a:bodyPr/>
            <a:p>
              <a:pPr>
                <a:defRPr/>
              </a:pPr>
              <a:endParaRPr>
                <a:latin typeface="Arial"/>
                <a:cs typeface="Arial"/>
              </a:endParaRPr>
            </a:p>
          </p:txBody>
        </p:sp>
        <p:sp>
          <p:nvSpPr>
            <p:cNvPr id="6" name="Freeform 6"/>
            <p:cNvSpPr/>
            <p:nvPr/>
          </p:nvSpPr>
          <p:spPr bwMode="auto">
            <a:xfrm rot="0" flipH="0" flipV="0">
              <a:off x="0" y="3430827"/>
              <a:ext cx="8664796" cy="1903948"/>
            </a:xfrm>
            <a:custGeom>
              <a:avLst/>
              <a:gdLst/>
              <a:ahLst/>
              <a:cxnLst/>
              <a:rect l="l" t="t" r="r" b="b"/>
              <a:pathLst>
                <a:path w="11553062" h="2538598" fill="norm" stroke="1" extrusionOk="0">
                  <a:moveTo>
                    <a:pt x="0" y="0"/>
                  </a:moveTo>
                  <a:lnTo>
                    <a:pt x="11553062" y="0"/>
                  </a:lnTo>
                  <a:lnTo>
                    <a:pt x="11553062" y="2538597"/>
                  </a:lnTo>
                  <a:lnTo>
                    <a:pt x="0" y="253859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80000"/>
              </a:blip>
              <a:srcRect l="0" t="45717" r="0" b="28911"/>
              <a:stretch/>
            </a:blipFill>
          </p:spPr>
          <p:txBody>
            <a:bodyPr/>
            <a:p>
              <a:pPr>
                <a:defRPr/>
              </a:pPr>
              <a:endParaRPr>
                <a:latin typeface="Arial"/>
                <a:cs typeface="Arial"/>
              </a:endParaRPr>
            </a:p>
          </p:txBody>
        </p:sp>
        <p:sp>
          <p:nvSpPr>
            <p:cNvPr id="7" name="TextBox 7"/>
            <p:cNvSpPr txBox="1"/>
            <p:nvPr/>
          </p:nvSpPr>
          <p:spPr bwMode="auto">
            <a:xfrm rot="0">
              <a:off x="2879667" y="2076300"/>
              <a:ext cx="2906901" cy="569319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  <a:spcBef>
                  <a:spcPts val="0"/>
                </a:spcBef>
                <a:defRPr/>
              </a:pPr>
              <a:r>
                <a:rPr lang="en-US" sz="3200" spc="153">
                  <a:solidFill>
                    <a:srgbClr val="9E7AB5"/>
                  </a:solidFill>
                  <a:latin typeface="Arial"/>
                  <a:ea typeface="Arial"/>
                  <a:cs typeface="Arial"/>
                </a:rPr>
                <a:t>A</a:t>
              </a:r>
              <a:endParaRPr>
                <a:latin typeface="Arial"/>
                <a:cs typeface="Arial"/>
              </a:endParaRPr>
            </a:p>
          </p:txBody>
        </p:sp>
        <p:sp>
          <p:nvSpPr>
            <p:cNvPr id="8" name="TextBox 8"/>
            <p:cNvSpPr txBox="1"/>
            <p:nvPr/>
          </p:nvSpPr>
          <p:spPr bwMode="auto">
            <a:xfrm rot="0">
              <a:off x="2515492" y="4078159"/>
              <a:ext cx="3635252" cy="569319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  <a:spcBef>
                  <a:spcPts val="0"/>
                </a:spcBef>
                <a:defRPr/>
              </a:pPr>
              <a:r>
                <a:rPr lang="en-US" sz="3200" spc="153">
                  <a:solidFill>
                    <a:srgbClr val="9E7AB5"/>
                  </a:solidFill>
                  <a:latin typeface="Arial"/>
                  <a:ea typeface="Arial"/>
                  <a:cs typeface="Arial"/>
                </a:rPr>
                <a:t>B</a:t>
              </a:r>
              <a:endParaRPr>
                <a:latin typeface="Arial"/>
                <a:cs typeface="Arial"/>
              </a:endParaRPr>
            </a:p>
          </p:txBody>
        </p:sp>
        <p:sp>
          <p:nvSpPr>
            <p:cNvPr id="9" name="TextBox 9"/>
            <p:cNvSpPr txBox="1"/>
            <p:nvPr/>
          </p:nvSpPr>
          <p:spPr bwMode="auto">
            <a:xfrm rot="0">
              <a:off x="2879667" y="6114172"/>
              <a:ext cx="2906901" cy="569319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  <a:spcBef>
                  <a:spcPts val="0"/>
                </a:spcBef>
                <a:defRPr/>
              </a:pPr>
              <a:r>
                <a:rPr lang="en-US" sz="3200" spc="153">
                  <a:solidFill>
                    <a:srgbClr val="9E7AB5"/>
                  </a:solidFill>
                  <a:latin typeface="Arial"/>
                  <a:ea typeface="Arial"/>
                  <a:cs typeface="Arial"/>
                </a:rPr>
                <a:t>C</a:t>
              </a:r>
              <a:endParaRPr>
                <a:latin typeface="Arial"/>
                <a:cs typeface="Arial"/>
              </a:endParaRPr>
            </a:p>
          </p:txBody>
        </p:sp>
      </p:grpSp>
      <p:sp>
        <p:nvSpPr>
          <p:cNvPr id="276158921" name="Freeform 10"/>
          <p:cNvSpPr/>
          <p:nvPr/>
        </p:nvSpPr>
        <p:spPr bwMode="auto">
          <a:xfrm rot="0" flipH="0" flipV="0">
            <a:off x="11132605" y="2555473"/>
            <a:ext cx="4605239" cy="940194"/>
          </a:xfrm>
          <a:custGeom>
            <a:avLst/>
            <a:gdLst/>
            <a:ahLst/>
            <a:cxnLst/>
            <a:rect l="l" t="t" r="r" b="b"/>
            <a:pathLst>
              <a:path w="4605239" h="940195" fill="norm" stroke="1" extrusionOk="0">
                <a:moveTo>
                  <a:pt x="0" y="0"/>
                </a:moveTo>
                <a:lnTo>
                  <a:pt x="4605239" y="0"/>
                </a:lnTo>
                <a:lnTo>
                  <a:pt x="4605239" y="940194"/>
                </a:lnTo>
                <a:lnTo>
                  <a:pt x="0" y="9401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/>
            <a:srcRect l="0" t="51476" r="22214" b="0"/>
            <a:stretch/>
          </a:blipFill>
        </p:spPr>
        <p:txBody>
          <a:bodyPr/>
          <a:p>
            <a:pPr>
              <a:defRPr/>
            </a:pPr>
            <a:endParaRPr>
              <a:latin typeface="黑体"/>
              <a:cs typeface="黑体"/>
            </a:endParaRPr>
          </a:p>
        </p:txBody>
      </p:sp>
      <p:sp>
        <p:nvSpPr>
          <p:cNvPr id="266951410" name="Freeform 11"/>
          <p:cNvSpPr/>
          <p:nvPr/>
        </p:nvSpPr>
        <p:spPr bwMode="auto">
          <a:xfrm rot="0" flipH="0" flipV="0">
            <a:off x="12499146" y="4958061"/>
            <a:ext cx="4605239" cy="940194"/>
          </a:xfrm>
          <a:custGeom>
            <a:avLst/>
            <a:gdLst/>
            <a:ahLst/>
            <a:cxnLst/>
            <a:rect l="l" t="t" r="r" b="b"/>
            <a:pathLst>
              <a:path w="4605239" h="940195" fill="norm" stroke="1" extrusionOk="0">
                <a:moveTo>
                  <a:pt x="0" y="0"/>
                </a:moveTo>
                <a:lnTo>
                  <a:pt x="4605239" y="0"/>
                </a:lnTo>
                <a:lnTo>
                  <a:pt x="4605239" y="940194"/>
                </a:lnTo>
                <a:lnTo>
                  <a:pt x="0" y="9401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/>
            <a:srcRect l="0" t="51476" r="22214" b="0"/>
            <a:stretch/>
          </a:blipFill>
        </p:spPr>
        <p:txBody>
          <a:bodyPr/>
          <a:p>
            <a:pPr>
              <a:defRPr/>
            </a:pPr>
            <a:endParaRPr>
              <a:latin typeface="黑体"/>
              <a:cs typeface="黑体"/>
            </a:endParaRPr>
          </a:p>
        </p:txBody>
      </p:sp>
      <p:sp>
        <p:nvSpPr>
          <p:cNvPr id="204196448" name="Freeform 12"/>
          <p:cNvSpPr/>
          <p:nvPr/>
        </p:nvSpPr>
        <p:spPr bwMode="auto">
          <a:xfrm rot="0" flipH="1" flipV="0">
            <a:off x="1321974" y="6907510"/>
            <a:ext cx="4605239" cy="940194"/>
          </a:xfrm>
          <a:custGeom>
            <a:avLst/>
            <a:gdLst/>
            <a:ahLst/>
            <a:cxnLst/>
            <a:rect l="l" t="t" r="r" b="b"/>
            <a:pathLst>
              <a:path w="4605239" h="940195" fill="norm" stroke="1" extrusionOk="0">
                <a:moveTo>
                  <a:pt x="4605240" y="0"/>
                </a:moveTo>
                <a:lnTo>
                  <a:pt x="0" y="0"/>
                </a:lnTo>
                <a:lnTo>
                  <a:pt x="0" y="940194"/>
                </a:lnTo>
                <a:lnTo>
                  <a:pt x="4605240" y="940194"/>
                </a:lnTo>
                <a:lnTo>
                  <a:pt x="4605240" y="0"/>
                </a:lnTo>
                <a:close/>
              </a:path>
            </a:pathLst>
          </a:custGeom>
          <a:blipFill rotWithShape="1">
            <a:blip r:embed="rId4"/>
            <a:srcRect l="0" t="51476" r="22214" b="0"/>
            <a:stretch/>
          </a:blipFill>
        </p:spPr>
        <p:txBody>
          <a:bodyPr/>
          <a:p>
            <a:pPr>
              <a:defRPr/>
            </a:pPr>
            <a:endParaRPr>
              <a:latin typeface="黑体"/>
              <a:cs typeface="黑体"/>
            </a:endParaRPr>
          </a:p>
        </p:txBody>
      </p:sp>
      <p:sp>
        <p:nvSpPr>
          <p:cNvPr id="1579738964" name="TextBox 13"/>
          <p:cNvSpPr txBox="1"/>
          <p:nvPr/>
        </p:nvSpPr>
        <p:spPr bwMode="auto">
          <a:xfrm rot="0">
            <a:off x="11973066" y="2207791"/>
            <a:ext cx="3765136" cy="320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  <a:spcBef>
                <a:spcPts val="0"/>
              </a:spcBef>
              <a:defRPr/>
            </a:pPr>
            <a:r>
              <a:rPr lang="en-US" sz="1800" b="1">
                <a:solidFill>
                  <a:srgbClr val="FFFFFF"/>
                </a:solidFill>
                <a:latin typeface="黑体"/>
                <a:ea typeface="黑体"/>
                <a:cs typeface="黑体"/>
              </a:rPr>
              <a:t>达标</a:t>
            </a:r>
            <a:endParaRPr>
              <a:latin typeface="黑体"/>
              <a:cs typeface="黑体"/>
            </a:endParaRPr>
          </a:p>
        </p:txBody>
      </p:sp>
      <p:sp>
        <p:nvSpPr>
          <p:cNvPr id="1492413820" name="TextBox 14"/>
          <p:cNvSpPr txBox="1"/>
          <p:nvPr/>
        </p:nvSpPr>
        <p:spPr bwMode="auto">
          <a:xfrm rot="0">
            <a:off x="13339607" y="4610379"/>
            <a:ext cx="3765136" cy="320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  <a:spcBef>
                <a:spcPts val="0"/>
              </a:spcBef>
              <a:defRPr/>
            </a:pPr>
            <a:r>
              <a:rPr lang="en-US" sz="1800" b="1">
                <a:solidFill>
                  <a:srgbClr val="FFFFFF"/>
                </a:solidFill>
                <a:latin typeface="黑体"/>
                <a:ea typeface="黑体"/>
                <a:cs typeface="黑体"/>
              </a:rPr>
              <a:t>基本达标</a:t>
            </a:r>
            <a:endParaRPr>
              <a:latin typeface="黑体"/>
              <a:cs typeface="黑体"/>
            </a:endParaRPr>
          </a:p>
        </p:txBody>
      </p:sp>
      <p:sp>
        <p:nvSpPr>
          <p:cNvPr id="1998700920" name="TextBox 15"/>
          <p:cNvSpPr txBox="1"/>
          <p:nvPr/>
        </p:nvSpPr>
        <p:spPr bwMode="auto">
          <a:xfrm rot="0">
            <a:off x="1321974" y="6559830"/>
            <a:ext cx="3765136" cy="320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  <a:spcBef>
                <a:spcPts val="0"/>
              </a:spcBef>
              <a:defRPr/>
            </a:pPr>
            <a:r>
              <a:rPr lang="en-US" sz="1800" b="1">
                <a:solidFill>
                  <a:srgbClr val="FFFFFF"/>
                </a:solidFill>
                <a:latin typeface="黑体"/>
                <a:ea typeface="黑体"/>
                <a:cs typeface="黑体"/>
              </a:rPr>
              <a:t>待提升</a:t>
            </a:r>
            <a:endParaRPr>
              <a:latin typeface="黑体"/>
              <a:cs typeface="黑体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rgbClr val="EEEFE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206644838" name="Group 2"/>
          <p:cNvGrpSpPr/>
          <p:nvPr/>
        </p:nvGrpSpPr>
        <p:grpSpPr bwMode="auto">
          <a:xfrm rot="0">
            <a:off x="0" y="0"/>
            <a:ext cx="18288000" cy="6407717"/>
            <a:chOff x="0" y="0"/>
            <a:chExt cx="24384000" cy="854362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 rotWithShape="1">
            <a:blip r:embed="rId3"/>
            <a:srcRect l="0" t="12314" r="0" b="35032"/>
            <a:stretch/>
          </p:blipFill>
          <p:spPr bwMode="auto">
            <a:xfrm flipH="0" flipV="0">
              <a:off x="0" y="0"/>
              <a:ext cx="24384000" cy="8543622"/>
            </a:xfrm>
            <a:prstGeom prst="rect">
              <a:avLst/>
            </a:prstGeom>
          </p:spPr>
        </p:pic>
      </p:grpSp>
      <p:sp>
        <p:nvSpPr>
          <p:cNvPr id="1800395891" name="AutoShape 4"/>
          <p:cNvSpPr/>
          <p:nvPr/>
        </p:nvSpPr>
        <p:spPr bwMode="auto">
          <a:xfrm rot="0">
            <a:off x="9678112" y="7648654"/>
            <a:ext cx="208982" cy="1310936"/>
          </a:xfrm>
          <a:prstGeom prst="rect">
            <a:avLst/>
          </a:prstGeom>
          <a:solidFill>
            <a:srgbClr val="9E7AB5"/>
          </a:solidFill>
        </p:spPr>
      </p:sp>
      <p:sp>
        <p:nvSpPr>
          <p:cNvPr id="1578235048" name="TextBox 5"/>
          <p:cNvSpPr txBox="1"/>
          <p:nvPr/>
        </p:nvSpPr>
        <p:spPr bwMode="auto">
          <a:xfrm rot="0">
            <a:off x="2310160" y="7543746"/>
            <a:ext cx="7368670" cy="1422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0"/>
              </a:lnSpc>
              <a:spcBef>
                <a:spcPts val="0"/>
              </a:spcBef>
              <a:defRPr/>
            </a:pPr>
            <a:r>
              <a:rPr lang="en-US" sz="8000" b="1">
                <a:solidFill>
                  <a:srgbClr val="4D4D4D"/>
                </a:solidFill>
                <a:latin typeface="黑体"/>
                <a:ea typeface="黑体"/>
                <a:cs typeface="黑体"/>
              </a:rPr>
              <a:t>福利待遇</a:t>
            </a:r>
            <a:endParaRPr/>
          </a:p>
        </p:txBody>
      </p:sp>
      <p:sp>
        <p:nvSpPr>
          <p:cNvPr id="761543325" name="TextBox 6"/>
          <p:cNvSpPr txBox="1"/>
          <p:nvPr/>
        </p:nvSpPr>
        <p:spPr bwMode="auto">
          <a:xfrm rot="0">
            <a:off x="10814602" y="7519262"/>
            <a:ext cx="5048753" cy="1474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  <a:spcBef>
                <a:spcPts val="0"/>
              </a:spcBef>
              <a:defRPr/>
            </a:pPr>
            <a:r>
              <a:rPr lang="en-US" sz="4200">
                <a:solidFill>
                  <a:srgbClr val="9E7AB5"/>
                </a:solidFill>
                <a:latin typeface="Arial"/>
                <a:ea typeface="Arial"/>
                <a:cs typeface="Arial"/>
              </a:rPr>
              <a:t>Be</a:t>
            </a:r>
            <a:r>
              <a:rPr lang="en-US" sz="4200">
                <a:solidFill>
                  <a:srgbClr val="9E7AB5"/>
                </a:solidFill>
                <a:latin typeface="Arial"/>
                <a:ea typeface="Arial"/>
                <a:cs typeface="Arial"/>
              </a:rPr>
              <a:t>nefits and Treatment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rgbClr val="9E7AB5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90687108" name="TextBox 2"/>
          <p:cNvSpPr txBox="1"/>
          <p:nvPr/>
        </p:nvSpPr>
        <p:spPr bwMode="auto">
          <a:xfrm rot="0">
            <a:off x="1980531" y="1514502"/>
            <a:ext cx="8115660" cy="1138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960"/>
              </a:lnSpc>
              <a:spcBef>
                <a:spcPts val="0"/>
              </a:spcBef>
              <a:defRPr/>
            </a:pPr>
            <a:r>
              <a:rPr lang="en-US" sz="6400" b="1">
                <a:solidFill>
                  <a:srgbClr val="FFFFFF"/>
                </a:solidFill>
                <a:latin typeface="黑体"/>
                <a:ea typeface="黑体"/>
                <a:cs typeface="黑体"/>
              </a:rPr>
              <a:t>福利待遇</a:t>
            </a:r>
            <a:endParaRPr>
              <a:latin typeface="黑体"/>
              <a:cs typeface="黑体"/>
            </a:endParaRPr>
          </a:p>
        </p:txBody>
      </p:sp>
      <p:sp>
        <p:nvSpPr>
          <p:cNvPr id="489258683" name="TextBox 3"/>
          <p:cNvSpPr txBox="1"/>
          <p:nvPr/>
        </p:nvSpPr>
        <p:spPr bwMode="auto">
          <a:xfrm rot="0">
            <a:off x="1980531" y="6271420"/>
            <a:ext cx="4740007" cy="569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  <a:spcBef>
                <a:spcPts val="0"/>
              </a:spcBef>
              <a:defRPr/>
            </a:pPr>
            <a:r>
              <a:rPr lang="en-US" sz="3200" b="1">
                <a:solidFill>
                  <a:srgbClr val="FFFFFF"/>
                </a:solidFill>
                <a:latin typeface="黑体"/>
                <a:ea typeface="黑体"/>
                <a:cs typeface="黑体"/>
              </a:rPr>
              <a:t>薪酬结构</a:t>
            </a:r>
            <a:endParaRPr>
              <a:latin typeface="黑体"/>
              <a:cs typeface="黑体"/>
            </a:endParaRPr>
          </a:p>
        </p:txBody>
      </p:sp>
      <p:sp>
        <p:nvSpPr>
          <p:cNvPr id="150639152" name="TextBox 4"/>
          <p:cNvSpPr txBox="1"/>
          <p:nvPr/>
        </p:nvSpPr>
        <p:spPr bwMode="auto">
          <a:xfrm rot="0">
            <a:off x="1980531" y="7155066"/>
            <a:ext cx="4740007" cy="1280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0" lvl="1" indent="-194310" algn="l">
              <a:lnSpc>
                <a:spcPts val="2520"/>
              </a:lnSpc>
              <a:buFont typeface="Arial"/>
              <a:buChar char="•"/>
              <a:defRPr/>
            </a:pPr>
            <a:r>
              <a:rPr lang="en-US" sz="1800" b="1">
                <a:solidFill>
                  <a:srgbClr val="FFFFFF"/>
                </a:solidFill>
                <a:latin typeface="黑体"/>
                <a:ea typeface="黑体"/>
                <a:cs typeface="黑体"/>
              </a:rPr>
              <a:t>基础薪资</a:t>
            </a:r>
            <a:endParaRPr>
              <a:latin typeface="黑体"/>
              <a:cs typeface="黑体"/>
            </a:endParaRPr>
          </a:p>
          <a:p>
            <a:pPr marL="388620" lvl="1" indent="-194310" algn="l">
              <a:lnSpc>
                <a:spcPts val="2520"/>
              </a:lnSpc>
              <a:buFont typeface="Arial"/>
              <a:buChar char="•"/>
              <a:defRPr/>
            </a:pPr>
            <a:r>
              <a:rPr lang="en-US" sz="1800" b="1">
                <a:solidFill>
                  <a:srgbClr val="FFFFFF"/>
                </a:solidFill>
                <a:latin typeface="黑体"/>
                <a:ea typeface="黑体"/>
                <a:cs typeface="黑体"/>
              </a:rPr>
              <a:t>绩效奖金</a:t>
            </a:r>
            <a:endParaRPr>
              <a:latin typeface="黑体"/>
              <a:cs typeface="黑体"/>
            </a:endParaRPr>
          </a:p>
          <a:p>
            <a:pPr marL="388620" lvl="1" indent="-194310" algn="l">
              <a:lnSpc>
                <a:spcPts val="2520"/>
              </a:lnSpc>
              <a:buFont typeface="Arial"/>
              <a:buChar char="•"/>
              <a:defRPr/>
            </a:pPr>
            <a:r>
              <a:rPr lang="en-US" sz="1800" b="1">
                <a:solidFill>
                  <a:srgbClr val="FFFFFF"/>
                </a:solidFill>
                <a:latin typeface="黑体"/>
                <a:ea typeface="黑体"/>
                <a:cs typeface="黑体"/>
              </a:rPr>
              <a:t>年终奖</a:t>
            </a:r>
            <a:endParaRPr>
              <a:latin typeface="黑体"/>
              <a:cs typeface="黑体"/>
            </a:endParaRPr>
          </a:p>
          <a:p>
            <a:pPr marL="388620" lvl="1" indent="-194310" algn="l">
              <a:lnSpc>
                <a:spcPts val="252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en-US" sz="1800" b="1">
                <a:solidFill>
                  <a:srgbClr val="FFFFFF"/>
                </a:solidFill>
                <a:latin typeface="黑体"/>
                <a:ea typeface="黑体"/>
                <a:cs typeface="黑体"/>
              </a:rPr>
              <a:t>项目奖金</a:t>
            </a:r>
            <a:endParaRPr>
              <a:latin typeface="黑体"/>
              <a:cs typeface="黑体"/>
            </a:endParaRPr>
          </a:p>
        </p:txBody>
      </p:sp>
      <p:sp>
        <p:nvSpPr>
          <p:cNvPr id="1302614671" name="TextBox 5"/>
          <p:cNvSpPr txBox="1"/>
          <p:nvPr/>
        </p:nvSpPr>
        <p:spPr bwMode="auto">
          <a:xfrm rot="0">
            <a:off x="6849541" y="7155066"/>
            <a:ext cx="4589276" cy="1280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0" lvl="1" indent="-194310" algn="l">
              <a:lnSpc>
                <a:spcPts val="2520"/>
              </a:lnSpc>
              <a:buFont typeface="Arial"/>
              <a:buChar char="•"/>
              <a:defRPr/>
            </a:pPr>
            <a:r>
              <a:rPr lang="en-US" sz="1800" b="1">
                <a:solidFill>
                  <a:srgbClr val="FFFFFF"/>
                </a:solidFill>
                <a:latin typeface="黑体"/>
                <a:ea typeface="黑体"/>
                <a:cs typeface="黑体"/>
              </a:rPr>
              <a:t>五险一金</a:t>
            </a:r>
            <a:endParaRPr>
              <a:latin typeface="黑体"/>
              <a:cs typeface="黑体"/>
            </a:endParaRPr>
          </a:p>
          <a:p>
            <a:pPr marL="388620" lvl="1" indent="-194310" algn="l">
              <a:lnSpc>
                <a:spcPts val="2520"/>
              </a:lnSpc>
              <a:buFont typeface="Arial"/>
              <a:buChar char="•"/>
              <a:defRPr/>
            </a:pPr>
            <a:r>
              <a:rPr lang="en-US" sz="1800" b="1">
                <a:solidFill>
                  <a:srgbClr val="FFFFFF"/>
                </a:solidFill>
                <a:latin typeface="黑体"/>
                <a:ea typeface="黑体"/>
                <a:cs typeface="黑体"/>
              </a:rPr>
              <a:t>法定节假日</a:t>
            </a:r>
            <a:endParaRPr>
              <a:latin typeface="黑体"/>
              <a:cs typeface="黑体"/>
            </a:endParaRPr>
          </a:p>
          <a:p>
            <a:pPr marL="388620" lvl="1" indent="-194310" algn="l">
              <a:lnSpc>
                <a:spcPts val="2520"/>
              </a:lnSpc>
              <a:buFont typeface="Arial"/>
              <a:buChar char="•"/>
              <a:defRPr/>
            </a:pPr>
            <a:r>
              <a:rPr lang="en-US" sz="1800" b="1">
                <a:solidFill>
                  <a:srgbClr val="FFFFFF"/>
                </a:solidFill>
                <a:latin typeface="黑体"/>
                <a:ea typeface="黑体"/>
                <a:cs typeface="黑体"/>
              </a:rPr>
              <a:t>带薪年假</a:t>
            </a:r>
            <a:endParaRPr>
              <a:latin typeface="黑体"/>
              <a:cs typeface="黑体"/>
            </a:endParaRPr>
          </a:p>
          <a:p>
            <a:pPr marL="388620" lvl="1" indent="-194310" algn="l">
              <a:lnSpc>
                <a:spcPts val="252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en-US" sz="1800" b="1">
                <a:solidFill>
                  <a:srgbClr val="FFFFFF"/>
                </a:solidFill>
                <a:latin typeface="黑体"/>
                <a:ea typeface="黑体"/>
                <a:cs typeface="黑体"/>
              </a:rPr>
              <a:t>婚假产假</a:t>
            </a:r>
            <a:endParaRPr>
              <a:latin typeface="黑体"/>
              <a:cs typeface="黑体"/>
            </a:endParaRPr>
          </a:p>
        </p:txBody>
      </p:sp>
      <p:sp>
        <p:nvSpPr>
          <p:cNvPr id="879997510" name="TextBox 6"/>
          <p:cNvSpPr txBox="1"/>
          <p:nvPr/>
        </p:nvSpPr>
        <p:spPr bwMode="auto">
          <a:xfrm rot="0">
            <a:off x="6849541" y="6271420"/>
            <a:ext cx="4589276" cy="569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  <a:spcBef>
                <a:spcPts val="0"/>
              </a:spcBef>
              <a:defRPr/>
            </a:pPr>
            <a:r>
              <a:rPr lang="en-US" sz="3200" b="1">
                <a:solidFill>
                  <a:srgbClr val="FFFFFF"/>
                </a:solidFill>
                <a:latin typeface="黑体"/>
                <a:ea typeface="黑体"/>
                <a:cs typeface="黑体"/>
              </a:rPr>
              <a:t>法定福利</a:t>
            </a:r>
            <a:endParaRPr>
              <a:latin typeface="黑体"/>
              <a:cs typeface="黑体"/>
            </a:endParaRPr>
          </a:p>
        </p:txBody>
      </p:sp>
      <p:sp>
        <p:nvSpPr>
          <p:cNvPr id="878898864" name="AutoShape 7"/>
          <p:cNvSpPr/>
          <p:nvPr/>
        </p:nvSpPr>
        <p:spPr bwMode="auto">
          <a:xfrm rot="0">
            <a:off x="1980531" y="5095875"/>
            <a:ext cx="14326938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35788840" name="TextBox 8"/>
          <p:cNvSpPr txBox="1"/>
          <p:nvPr/>
        </p:nvSpPr>
        <p:spPr bwMode="auto">
          <a:xfrm rot="0">
            <a:off x="11718550" y="7155066"/>
            <a:ext cx="4589276" cy="1280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0" lvl="1" indent="-194310" algn="l">
              <a:lnSpc>
                <a:spcPts val="2520"/>
              </a:lnSpc>
              <a:buFont typeface="Arial"/>
              <a:buChar char="•"/>
              <a:defRPr/>
            </a:pPr>
            <a:r>
              <a:rPr lang="en-US" sz="1800" b="1">
                <a:solidFill>
                  <a:srgbClr val="FFFFFF"/>
                </a:solidFill>
                <a:latin typeface="黑体"/>
                <a:ea typeface="黑体"/>
                <a:cs typeface="黑体"/>
              </a:rPr>
              <a:t>生日礼物</a:t>
            </a:r>
            <a:endParaRPr>
              <a:latin typeface="黑体"/>
              <a:cs typeface="黑体"/>
            </a:endParaRPr>
          </a:p>
          <a:p>
            <a:pPr marL="388620" lvl="1" indent="-194310" algn="l">
              <a:lnSpc>
                <a:spcPts val="2520"/>
              </a:lnSpc>
              <a:buFont typeface="Arial"/>
              <a:buChar char="•"/>
              <a:defRPr/>
            </a:pPr>
            <a:r>
              <a:rPr lang="en-US" sz="1800" b="1">
                <a:solidFill>
                  <a:srgbClr val="FFFFFF"/>
                </a:solidFill>
                <a:latin typeface="黑体"/>
                <a:ea typeface="黑体"/>
                <a:cs typeface="黑体"/>
              </a:rPr>
              <a:t>团建活动</a:t>
            </a:r>
            <a:endParaRPr>
              <a:latin typeface="黑体"/>
              <a:cs typeface="黑体"/>
            </a:endParaRPr>
          </a:p>
          <a:p>
            <a:pPr marL="388620" lvl="1" indent="-194310" algn="l">
              <a:lnSpc>
                <a:spcPts val="2520"/>
              </a:lnSpc>
              <a:buFont typeface="Arial"/>
              <a:buChar char="•"/>
              <a:defRPr/>
            </a:pPr>
            <a:r>
              <a:rPr lang="en-US" sz="1800" b="1">
                <a:solidFill>
                  <a:srgbClr val="FFFFFF"/>
                </a:solidFill>
                <a:latin typeface="黑体"/>
                <a:ea typeface="黑体"/>
                <a:cs typeface="黑体"/>
              </a:rPr>
              <a:t>下午茶</a:t>
            </a:r>
            <a:endParaRPr>
              <a:latin typeface="黑体"/>
              <a:cs typeface="黑体"/>
            </a:endParaRPr>
          </a:p>
          <a:p>
            <a:pPr marL="388620" lvl="1" indent="-194310" algn="l">
              <a:lnSpc>
                <a:spcPts val="252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en-US" sz="1800" b="1">
                <a:solidFill>
                  <a:srgbClr val="FFFFFF"/>
                </a:solidFill>
                <a:latin typeface="黑体"/>
                <a:ea typeface="黑体"/>
                <a:cs typeface="黑体"/>
              </a:rPr>
              <a:t>设备补贴</a:t>
            </a:r>
            <a:endParaRPr>
              <a:latin typeface="黑体"/>
              <a:cs typeface="黑体"/>
            </a:endParaRPr>
          </a:p>
        </p:txBody>
      </p:sp>
      <p:sp>
        <p:nvSpPr>
          <p:cNvPr id="955136331" name="TextBox 9"/>
          <p:cNvSpPr txBox="1"/>
          <p:nvPr/>
        </p:nvSpPr>
        <p:spPr bwMode="auto">
          <a:xfrm rot="0">
            <a:off x="11718550" y="6271420"/>
            <a:ext cx="4589276" cy="569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  <a:spcBef>
                <a:spcPts val="0"/>
              </a:spcBef>
              <a:defRPr/>
            </a:pPr>
            <a:r>
              <a:rPr lang="en-US" sz="3200" b="1">
                <a:solidFill>
                  <a:srgbClr val="FFFFFF"/>
                </a:solidFill>
                <a:latin typeface="黑体"/>
                <a:ea typeface="黑体"/>
                <a:cs typeface="黑体"/>
              </a:rPr>
              <a:t>公司专属福利</a:t>
            </a:r>
            <a:endParaRPr>
              <a:latin typeface="黑体"/>
              <a:cs typeface="黑体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rgbClr val="EEEFE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12886376" name="TextBox 2"/>
          <p:cNvSpPr txBox="1"/>
          <p:nvPr/>
        </p:nvSpPr>
        <p:spPr bwMode="auto">
          <a:xfrm rot="0">
            <a:off x="1455847" y="4543760"/>
            <a:ext cx="5784945" cy="1138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ts val="0"/>
              </a:spcBef>
              <a:defRPr/>
            </a:pPr>
            <a:r>
              <a:rPr lang="en-US" sz="6400" b="1">
                <a:solidFill>
                  <a:srgbClr val="4D4D4D"/>
                </a:solidFill>
                <a:latin typeface="黑体"/>
                <a:ea typeface="黑体"/>
                <a:cs typeface="黑体"/>
              </a:rPr>
              <a:t>成长支持</a:t>
            </a:r>
            <a:endParaRPr>
              <a:latin typeface="黑体"/>
              <a:cs typeface="黑体"/>
            </a:endParaRPr>
          </a:p>
        </p:txBody>
      </p:sp>
      <p:sp>
        <p:nvSpPr>
          <p:cNvPr id="950882197" name="Freeform 3"/>
          <p:cNvSpPr/>
          <p:nvPr/>
        </p:nvSpPr>
        <p:spPr bwMode="auto">
          <a:xfrm rot="0" flipH="0" flipV="0">
            <a:off x="9851022" y="1635946"/>
            <a:ext cx="4997593" cy="1544711"/>
          </a:xfrm>
          <a:custGeom>
            <a:avLst/>
            <a:gdLst/>
            <a:ahLst/>
            <a:cxnLst/>
            <a:rect l="l" t="t" r="r" b="b"/>
            <a:pathLst>
              <a:path w="4997593" h="1544711" fill="norm" stroke="1" extrusionOk="0">
                <a:moveTo>
                  <a:pt x="0" y="0"/>
                </a:moveTo>
                <a:lnTo>
                  <a:pt x="4997593" y="0"/>
                </a:lnTo>
                <a:lnTo>
                  <a:pt x="4997593" y="1544710"/>
                </a:lnTo>
                <a:lnTo>
                  <a:pt x="0" y="15447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/>
            <a:srcRect l="0" t="0" r="0" b="0"/>
            <a:stretch/>
          </a:blipFill>
        </p:spPr>
        <p:txBody>
          <a:bodyPr/>
          <a:p>
            <a:pPr>
              <a:defRPr/>
            </a:pPr>
            <a:endParaRPr>
              <a:latin typeface="黑体"/>
              <a:cs typeface="黑体"/>
            </a:endParaRPr>
          </a:p>
        </p:txBody>
      </p:sp>
      <p:sp>
        <p:nvSpPr>
          <p:cNvPr id="1890250601" name="Freeform 4"/>
          <p:cNvSpPr/>
          <p:nvPr/>
        </p:nvSpPr>
        <p:spPr bwMode="auto">
          <a:xfrm rot="0" flipH="0" flipV="0">
            <a:off x="9851022" y="3460677"/>
            <a:ext cx="4997593" cy="1544711"/>
          </a:xfrm>
          <a:custGeom>
            <a:avLst/>
            <a:gdLst/>
            <a:ahLst/>
            <a:cxnLst/>
            <a:rect l="l" t="t" r="r" b="b"/>
            <a:pathLst>
              <a:path w="4997593" h="1544711" fill="norm" stroke="1" extrusionOk="0">
                <a:moveTo>
                  <a:pt x="0" y="0"/>
                </a:moveTo>
                <a:lnTo>
                  <a:pt x="4997593" y="0"/>
                </a:lnTo>
                <a:lnTo>
                  <a:pt x="4997593" y="1544710"/>
                </a:lnTo>
                <a:lnTo>
                  <a:pt x="0" y="15447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/>
            <a:srcRect l="0" t="0" r="0" b="0"/>
            <a:stretch/>
          </a:blipFill>
        </p:spPr>
        <p:txBody>
          <a:bodyPr/>
          <a:p>
            <a:pPr>
              <a:defRPr/>
            </a:pPr>
            <a:endParaRPr>
              <a:latin typeface="黑体"/>
              <a:cs typeface="黑体"/>
            </a:endParaRPr>
          </a:p>
        </p:txBody>
      </p:sp>
      <p:sp>
        <p:nvSpPr>
          <p:cNvPr id="1125896648" name="Freeform 5"/>
          <p:cNvSpPr/>
          <p:nvPr/>
        </p:nvSpPr>
        <p:spPr bwMode="auto">
          <a:xfrm rot="0" flipH="0" flipV="0">
            <a:off x="9851022" y="5285408"/>
            <a:ext cx="4997593" cy="1544711"/>
          </a:xfrm>
          <a:custGeom>
            <a:avLst/>
            <a:gdLst/>
            <a:ahLst/>
            <a:cxnLst/>
            <a:rect l="l" t="t" r="r" b="b"/>
            <a:pathLst>
              <a:path w="4997593" h="1544711" fill="norm" stroke="1" extrusionOk="0">
                <a:moveTo>
                  <a:pt x="0" y="0"/>
                </a:moveTo>
                <a:lnTo>
                  <a:pt x="4997593" y="0"/>
                </a:lnTo>
                <a:lnTo>
                  <a:pt x="4997593" y="1544711"/>
                </a:lnTo>
                <a:lnTo>
                  <a:pt x="0" y="15447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/>
            <a:srcRect l="0" t="0" r="0" b="0"/>
            <a:stretch/>
          </a:blipFill>
        </p:spPr>
        <p:txBody>
          <a:bodyPr/>
          <a:p>
            <a:pPr>
              <a:defRPr/>
            </a:pPr>
            <a:endParaRPr>
              <a:latin typeface="黑体"/>
              <a:cs typeface="黑体"/>
            </a:endParaRPr>
          </a:p>
        </p:txBody>
      </p:sp>
      <p:sp>
        <p:nvSpPr>
          <p:cNvPr id="2139326295" name="Freeform 6"/>
          <p:cNvSpPr/>
          <p:nvPr/>
        </p:nvSpPr>
        <p:spPr bwMode="auto">
          <a:xfrm rot="-5400000" flipH="0" flipV="0">
            <a:off x="4590627" y="4575309"/>
            <a:ext cx="7102387" cy="1136382"/>
          </a:xfrm>
          <a:custGeom>
            <a:avLst/>
            <a:gdLst/>
            <a:ahLst/>
            <a:cxnLst/>
            <a:rect l="l" t="t" r="r" b="b"/>
            <a:pathLst>
              <a:path w="7102387" h="1136382" fill="norm" stroke="1" extrusionOk="0">
                <a:moveTo>
                  <a:pt x="0" y="0"/>
                </a:moveTo>
                <a:lnTo>
                  <a:pt x="7102387" y="0"/>
                </a:lnTo>
                <a:lnTo>
                  <a:pt x="7102387" y="1136382"/>
                </a:lnTo>
                <a:lnTo>
                  <a:pt x="0" y="11363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/>
            <a:srcRect l="0" t="0" r="0" b="0"/>
            <a:stretch/>
          </a:blipFill>
        </p:spPr>
        <p:txBody>
          <a:bodyPr/>
          <a:p>
            <a:pPr>
              <a:defRPr/>
            </a:pPr>
            <a:endParaRPr>
              <a:latin typeface="黑体"/>
              <a:cs typeface="黑体"/>
            </a:endParaRPr>
          </a:p>
        </p:txBody>
      </p:sp>
      <p:sp>
        <p:nvSpPr>
          <p:cNvPr id="1490719574" name="TextBox 7"/>
          <p:cNvSpPr txBox="1"/>
          <p:nvPr/>
        </p:nvSpPr>
        <p:spPr bwMode="auto">
          <a:xfrm rot="0">
            <a:off x="11071410" y="2103247"/>
            <a:ext cx="2557174" cy="583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590"/>
              </a:lnSpc>
              <a:spcBef>
                <a:spcPts val="0"/>
              </a:spcBef>
              <a:defRPr/>
            </a:pPr>
            <a:r>
              <a:rPr lang="en-US" sz="3300" b="1">
                <a:solidFill>
                  <a:srgbClr val="FFFFFF"/>
                </a:solidFill>
                <a:latin typeface="黑体"/>
                <a:ea typeface="黑体"/>
                <a:cs typeface="黑体"/>
              </a:rPr>
              <a:t>内部培训</a:t>
            </a:r>
            <a:endParaRPr>
              <a:latin typeface="黑体"/>
              <a:cs typeface="黑体"/>
            </a:endParaRPr>
          </a:p>
        </p:txBody>
      </p:sp>
      <p:sp>
        <p:nvSpPr>
          <p:cNvPr id="1883389204" name="TextBox 8"/>
          <p:cNvSpPr txBox="1"/>
          <p:nvPr/>
        </p:nvSpPr>
        <p:spPr bwMode="auto">
          <a:xfrm rot="0">
            <a:off x="11071410" y="3961846"/>
            <a:ext cx="2557174" cy="583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590"/>
              </a:lnSpc>
              <a:spcBef>
                <a:spcPts val="0"/>
              </a:spcBef>
              <a:defRPr/>
            </a:pPr>
            <a:r>
              <a:rPr lang="en-US" sz="3300" b="1">
                <a:solidFill>
                  <a:srgbClr val="FFFFFF"/>
                </a:solidFill>
                <a:latin typeface="黑体"/>
                <a:ea typeface="黑体"/>
                <a:cs typeface="黑体"/>
              </a:rPr>
              <a:t>导师制度</a:t>
            </a:r>
            <a:endParaRPr>
              <a:latin typeface="黑体"/>
              <a:cs typeface="黑体"/>
            </a:endParaRPr>
          </a:p>
        </p:txBody>
      </p:sp>
      <p:sp>
        <p:nvSpPr>
          <p:cNvPr id="1781196309" name="TextBox 9"/>
          <p:cNvSpPr txBox="1"/>
          <p:nvPr/>
        </p:nvSpPr>
        <p:spPr bwMode="auto">
          <a:xfrm rot="0">
            <a:off x="11071410" y="5752710"/>
            <a:ext cx="2557174" cy="583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590"/>
              </a:lnSpc>
              <a:spcBef>
                <a:spcPts val="0"/>
              </a:spcBef>
              <a:defRPr/>
            </a:pPr>
            <a:r>
              <a:rPr lang="en-US" sz="3300" b="1">
                <a:solidFill>
                  <a:srgbClr val="FFFFFF"/>
                </a:solidFill>
                <a:latin typeface="黑体"/>
                <a:ea typeface="黑体"/>
                <a:cs typeface="黑体"/>
              </a:rPr>
              <a:t>外部课程报销</a:t>
            </a:r>
            <a:endParaRPr>
              <a:latin typeface="黑体"/>
              <a:cs typeface="黑体"/>
            </a:endParaRPr>
          </a:p>
        </p:txBody>
      </p:sp>
      <p:sp>
        <p:nvSpPr>
          <p:cNvPr id="1292517366" name="Freeform 10"/>
          <p:cNvSpPr/>
          <p:nvPr/>
        </p:nvSpPr>
        <p:spPr bwMode="auto">
          <a:xfrm rot="0" flipH="0" flipV="0">
            <a:off x="9851022" y="7106344"/>
            <a:ext cx="4997593" cy="1544711"/>
          </a:xfrm>
          <a:custGeom>
            <a:avLst/>
            <a:gdLst/>
            <a:ahLst/>
            <a:cxnLst/>
            <a:rect l="l" t="t" r="r" b="b"/>
            <a:pathLst>
              <a:path w="4997593" h="1544711" fill="norm" stroke="1" extrusionOk="0">
                <a:moveTo>
                  <a:pt x="0" y="0"/>
                </a:moveTo>
                <a:lnTo>
                  <a:pt x="4997593" y="0"/>
                </a:lnTo>
                <a:lnTo>
                  <a:pt x="4997593" y="1544710"/>
                </a:lnTo>
                <a:lnTo>
                  <a:pt x="0" y="15447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/>
            <a:srcRect l="0" t="0" r="0" b="0"/>
            <a:stretch/>
          </a:blipFill>
        </p:spPr>
        <p:txBody>
          <a:bodyPr/>
          <a:p>
            <a:pPr>
              <a:defRPr/>
            </a:pPr>
            <a:endParaRPr>
              <a:latin typeface="黑体"/>
              <a:cs typeface="黑体"/>
            </a:endParaRPr>
          </a:p>
        </p:txBody>
      </p:sp>
      <p:sp>
        <p:nvSpPr>
          <p:cNvPr id="1571255735" name="TextBox 11"/>
          <p:cNvSpPr txBox="1"/>
          <p:nvPr/>
        </p:nvSpPr>
        <p:spPr bwMode="auto">
          <a:xfrm rot="0">
            <a:off x="11071410" y="7573644"/>
            <a:ext cx="2557174" cy="583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590"/>
              </a:lnSpc>
              <a:spcBef>
                <a:spcPts val="0"/>
              </a:spcBef>
              <a:defRPr/>
            </a:pPr>
            <a:r>
              <a:rPr lang="en-US" sz="3300" b="1">
                <a:solidFill>
                  <a:srgbClr val="FFFFFF"/>
                </a:solidFill>
                <a:latin typeface="黑体"/>
                <a:ea typeface="黑体"/>
                <a:cs typeface="黑体"/>
              </a:rPr>
              <a:t>职业发展规划</a:t>
            </a:r>
            <a:endParaRPr>
              <a:latin typeface="黑体"/>
              <a:cs typeface="黑体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rgbClr val="EEEFE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8002597" name="AutoShape 2"/>
          <p:cNvSpPr/>
          <p:nvPr/>
        </p:nvSpPr>
        <p:spPr bwMode="auto">
          <a:xfrm rot="0" flipH="0" flipV="0">
            <a:off x="10848910" y="0"/>
            <a:ext cx="7441526" cy="10310812"/>
          </a:xfrm>
          <a:prstGeom prst="rect">
            <a:avLst/>
          </a:prstGeom>
          <a:solidFill>
            <a:srgbClr val="9E7AB5"/>
          </a:solidFill>
        </p:spPr>
      </p:sp>
      <p:grpSp>
        <p:nvGrpSpPr>
          <p:cNvPr id="1792989311" name="Group 3"/>
          <p:cNvGrpSpPr/>
          <p:nvPr/>
        </p:nvGrpSpPr>
        <p:grpSpPr bwMode="auto">
          <a:xfrm rot="0">
            <a:off x="1028700" y="6401810"/>
            <a:ext cx="2856502" cy="2856490"/>
            <a:chOff x="0" y="0"/>
            <a:chExt cx="6350000" cy="6349975"/>
          </a:xfrm>
        </p:grpSpPr>
        <p:sp>
          <p:nvSpPr>
            <p:cNvPr id="4" name="Freeform 4"/>
            <p:cNvSpPr/>
            <p:nvPr/>
          </p:nvSpPr>
          <p:spPr bwMode="auto">
            <a:xfrm rot="0" flipH="0" flipV="0"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 fill="norm" stroke="1" extrusionOk="0">
                  <a:moveTo>
                    <a:pt x="6350000" y="3175025"/>
                  </a:moveTo>
                  <a:cubicBezTo>
                    <a:pt x="6350000" y="4928451"/>
                    <a:pt x="4928464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p>
              <a:pPr>
                <a:defRPr/>
              </a:pPr>
              <a:endParaRPr>
                <a:latin typeface="黑体"/>
                <a:cs typeface="黑体"/>
              </a:endParaRPr>
            </a:p>
          </p:txBody>
        </p:sp>
      </p:grpSp>
      <p:grpSp>
        <p:nvGrpSpPr>
          <p:cNvPr id="1974096747" name="Group 5"/>
          <p:cNvGrpSpPr/>
          <p:nvPr/>
        </p:nvGrpSpPr>
        <p:grpSpPr bwMode="auto">
          <a:xfrm rot="0">
            <a:off x="4079645" y="6401810"/>
            <a:ext cx="2856502" cy="2856490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 bwMode="auto">
            <a:xfrm rot="0" flipH="0" flipV="0"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 fill="norm" stroke="1" extrusionOk="0">
                  <a:moveTo>
                    <a:pt x="6350000" y="3175025"/>
                  </a:moveTo>
                  <a:cubicBezTo>
                    <a:pt x="6350000" y="4928451"/>
                    <a:pt x="4928464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p>
              <a:pPr>
                <a:defRPr/>
              </a:pPr>
              <a:endParaRPr>
                <a:latin typeface="黑体"/>
                <a:cs typeface="黑体"/>
              </a:endParaRPr>
            </a:p>
          </p:txBody>
        </p:sp>
      </p:grpSp>
      <p:grpSp>
        <p:nvGrpSpPr>
          <p:cNvPr id="635928926" name="Group 7"/>
          <p:cNvGrpSpPr/>
          <p:nvPr/>
        </p:nvGrpSpPr>
        <p:grpSpPr bwMode="auto">
          <a:xfrm rot="0">
            <a:off x="7100039" y="6401810"/>
            <a:ext cx="2856502" cy="2856490"/>
            <a:chOff x="0" y="0"/>
            <a:chExt cx="6350000" cy="6349975"/>
          </a:xfrm>
        </p:grpSpPr>
        <p:sp>
          <p:nvSpPr>
            <p:cNvPr id="8" name="Freeform 8"/>
            <p:cNvSpPr/>
            <p:nvPr/>
          </p:nvSpPr>
          <p:spPr bwMode="auto">
            <a:xfrm rot="0" flipH="0" flipV="0"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 fill="norm" stroke="1" extrusionOk="0">
                  <a:moveTo>
                    <a:pt x="6350000" y="3175025"/>
                  </a:moveTo>
                  <a:cubicBezTo>
                    <a:pt x="6350000" y="4928451"/>
                    <a:pt x="4928464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p>
              <a:pPr>
                <a:defRPr/>
              </a:pPr>
              <a:endParaRPr>
                <a:latin typeface="黑体"/>
                <a:cs typeface="黑体"/>
              </a:endParaRPr>
            </a:p>
          </p:txBody>
        </p:sp>
      </p:grpSp>
      <p:sp>
        <p:nvSpPr>
          <p:cNvPr id="1242815402" name="AutoShape 9"/>
          <p:cNvSpPr/>
          <p:nvPr/>
        </p:nvSpPr>
        <p:spPr bwMode="auto">
          <a:xfrm rot="0">
            <a:off x="14105202" y="5687842"/>
            <a:ext cx="957254" cy="114671"/>
          </a:xfrm>
          <a:prstGeom prst="rect">
            <a:avLst/>
          </a:prstGeom>
          <a:solidFill>
            <a:srgbClr val="FFFFFF"/>
          </a:solidFill>
        </p:spPr>
        <p:txBody>
          <a:bodyPr/>
          <a:p>
            <a:pPr>
              <a:defRPr/>
            </a:pPr>
            <a:endParaRPr>
              <a:latin typeface="黑体"/>
              <a:cs typeface="黑体"/>
            </a:endParaRPr>
          </a:p>
        </p:txBody>
      </p:sp>
      <p:sp>
        <p:nvSpPr>
          <p:cNvPr id="1669011932" name="TextBox 14"/>
          <p:cNvSpPr txBox="1"/>
          <p:nvPr/>
        </p:nvSpPr>
        <p:spPr bwMode="auto">
          <a:xfrm rot="0">
            <a:off x="1287229" y="1633863"/>
            <a:ext cx="6171503" cy="1138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960"/>
              </a:lnSpc>
              <a:spcBef>
                <a:spcPts val="0"/>
              </a:spcBef>
              <a:defRPr/>
            </a:pPr>
            <a:r>
              <a:rPr lang="en-US" sz="6400" b="1">
                <a:solidFill>
                  <a:srgbClr val="9E7AB5"/>
                </a:solidFill>
                <a:latin typeface="黑体"/>
                <a:ea typeface="黑体"/>
                <a:cs typeface="黑体"/>
              </a:rPr>
              <a:t>欢迎加入</a:t>
            </a:r>
            <a:r>
              <a:rPr lang="en-US" sz="6400" b="1">
                <a:solidFill>
                  <a:srgbClr val="9E7AB5"/>
                </a:solidFill>
                <a:latin typeface="黑体"/>
                <a:ea typeface="黑体"/>
                <a:cs typeface="黑体"/>
              </a:rPr>
              <a:t>我们</a:t>
            </a:r>
            <a:endParaRPr>
              <a:latin typeface="黑体"/>
              <a:cs typeface="黑体"/>
            </a:endParaRPr>
          </a:p>
        </p:txBody>
      </p:sp>
      <p:sp>
        <p:nvSpPr>
          <p:cNvPr id="844276235" name="TextBox 15"/>
          <p:cNvSpPr txBox="1"/>
          <p:nvPr/>
        </p:nvSpPr>
        <p:spPr bwMode="auto">
          <a:xfrm rot="0">
            <a:off x="1287229" y="2978538"/>
            <a:ext cx="6171503" cy="373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40"/>
              </a:lnSpc>
              <a:spcBef>
                <a:spcPts val="0"/>
              </a:spcBef>
              <a:defRPr/>
            </a:pPr>
            <a:r>
              <a:rPr lang="en-US" sz="2100" b="1">
                <a:solidFill>
                  <a:srgbClr val="4D4D4D"/>
                </a:solidFill>
                <a:latin typeface="黑体"/>
                <a:ea typeface="黑体"/>
                <a:cs typeface="黑体"/>
              </a:rPr>
              <a:t>一起把事情做成</a:t>
            </a:r>
            <a:endParaRPr>
              <a:latin typeface="黑体"/>
              <a:cs typeface="黑体"/>
            </a:endParaRPr>
          </a:p>
        </p:txBody>
      </p:sp>
      <p:sp>
        <p:nvSpPr>
          <p:cNvPr id="1903882530" name="TextBox 16"/>
          <p:cNvSpPr txBox="1"/>
          <p:nvPr/>
        </p:nvSpPr>
        <p:spPr bwMode="auto">
          <a:xfrm rot="0">
            <a:off x="1071289" y="7542099"/>
            <a:ext cx="2771681" cy="569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ts val="0"/>
              </a:spcBef>
              <a:defRPr/>
            </a:pPr>
            <a:r>
              <a:rPr lang="en-US" sz="3200" b="1" spc="153">
                <a:solidFill>
                  <a:srgbClr val="9E7AB5"/>
                </a:solidFill>
                <a:latin typeface="黑体"/>
                <a:ea typeface="黑体"/>
                <a:cs typeface="黑体"/>
              </a:rPr>
              <a:t>你可以成长</a:t>
            </a:r>
            <a:endParaRPr>
              <a:latin typeface="黑体"/>
              <a:cs typeface="黑体"/>
            </a:endParaRPr>
          </a:p>
        </p:txBody>
      </p:sp>
      <p:sp>
        <p:nvSpPr>
          <p:cNvPr id="979663837" name="TextBox 17"/>
          <p:cNvSpPr txBox="1"/>
          <p:nvPr/>
        </p:nvSpPr>
        <p:spPr bwMode="auto">
          <a:xfrm rot="0">
            <a:off x="4122234" y="7542099"/>
            <a:ext cx="2771681" cy="569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ts val="0"/>
              </a:spcBef>
              <a:defRPr/>
            </a:pPr>
            <a:r>
              <a:rPr lang="en-US" sz="3200" b="1" spc="153">
                <a:solidFill>
                  <a:srgbClr val="9E7AB5"/>
                </a:solidFill>
                <a:latin typeface="黑体"/>
                <a:ea typeface="黑体"/>
                <a:cs typeface="黑体"/>
              </a:rPr>
              <a:t>你可以发声</a:t>
            </a:r>
            <a:endParaRPr>
              <a:latin typeface="黑体"/>
              <a:cs typeface="黑体"/>
            </a:endParaRPr>
          </a:p>
        </p:txBody>
      </p:sp>
      <p:sp>
        <p:nvSpPr>
          <p:cNvPr id="448349131" name="TextBox 18"/>
          <p:cNvSpPr txBox="1"/>
          <p:nvPr/>
        </p:nvSpPr>
        <p:spPr bwMode="auto">
          <a:xfrm rot="0">
            <a:off x="7357413" y="7261130"/>
            <a:ext cx="2342110" cy="1138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ts val="0"/>
              </a:spcBef>
              <a:defRPr/>
            </a:pPr>
            <a:r>
              <a:rPr lang="en-US" sz="3200" b="1" spc="153">
                <a:solidFill>
                  <a:srgbClr val="9E7AB5"/>
                </a:solidFill>
                <a:latin typeface="黑体"/>
                <a:ea typeface="黑体"/>
                <a:cs typeface="黑体"/>
              </a:rPr>
              <a:t>你可以改变结果</a:t>
            </a:r>
            <a:endParaRPr>
              <a:latin typeface="黑体"/>
              <a:cs typeface="黑体"/>
            </a:endParaRPr>
          </a:p>
        </p:txBody>
      </p:sp>
      <p:sp>
        <p:nvSpPr>
          <p:cNvPr id="1970534262" name="TextBox 19"/>
          <p:cNvSpPr txBox="1"/>
          <p:nvPr/>
        </p:nvSpPr>
        <p:spPr bwMode="auto">
          <a:xfrm rot="0" flipH="0" flipV="0">
            <a:off x="12976937" y="6663552"/>
            <a:ext cx="4171037" cy="1707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  <a:defRPr/>
            </a:pPr>
            <a:r>
              <a:rPr lang="en-US" sz="280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电话：00X-XXXXXXXXX </a:t>
            </a:r>
            <a:endParaRPr>
              <a:latin typeface="黑体"/>
              <a:cs typeface="黑体"/>
            </a:endParaRPr>
          </a:p>
          <a:p>
            <a:pPr algn="l">
              <a:lnSpc>
                <a:spcPts val="4480"/>
              </a:lnSpc>
              <a:defRPr/>
            </a:pPr>
            <a:r>
              <a:rPr lang="en-US" sz="280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官网：www.xxxx.com </a:t>
            </a:r>
            <a:endParaRPr>
              <a:latin typeface="黑体"/>
              <a:cs typeface="黑体"/>
            </a:endParaRPr>
          </a:p>
          <a:p>
            <a:pPr algn="l">
              <a:lnSpc>
                <a:spcPts val="4480"/>
              </a:lnSpc>
              <a:defRPr/>
            </a:pPr>
            <a:r>
              <a:rPr lang="en-US" sz="280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公司地址：XXXXXXXXX</a:t>
            </a:r>
            <a:endParaRPr>
              <a:latin typeface="黑体"/>
              <a:cs typeface="黑体"/>
            </a:endParaRPr>
          </a:p>
        </p:txBody>
      </p:sp>
      <p:pic>
        <p:nvPicPr>
          <p:cNvPr id="1202451557" name="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13817245" y="3028427"/>
            <a:ext cx="1533524" cy="647699"/>
          </a:xfrm>
          <a:prstGeom prst="rect">
            <a:avLst/>
          </a:prstGeom>
        </p:spPr>
      </p:pic>
      <p:grpSp>
        <p:nvGrpSpPr>
          <p:cNvPr id="1427828803" name="Group 11"/>
          <p:cNvGrpSpPr>
            <a:grpSpLocks noChangeAspect="1"/>
          </p:cNvGrpSpPr>
          <p:nvPr/>
        </p:nvGrpSpPr>
        <p:grpSpPr bwMode="auto">
          <a:xfrm rot="0" flipH="0" flipV="0">
            <a:off x="12445124" y="1346802"/>
            <a:ext cx="4164395" cy="4164395"/>
            <a:chOff x="-2540" y="-2540"/>
            <a:chExt cx="6355080" cy="6355080"/>
          </a:xfrm>
        </p:grpSpPr>
        <p:sp>
          <p:nvSpPr>
            <p:cNvPr id="12" name="Freeform 12"/>
            <p:cNvSpPr/>
            <p:nvPr/>
          </p:nvSpPr>
          <p:spPr bwMode="auto">
            <a:xfrm rot="0" flipH="0" flipV="0"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 fill="norm" stroke="1" extrusionOk="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p>
              <a:pPr>
                <a:defRPr/>
              </a:pPr>
              <a:endParaRPr>
                <a:latin typeface="黑体"/>
                <a:cs typeface="黑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rgbClr val="9E7AB5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26952787" name="TextBox 2"/>
          <p:cNvSpPr txBox="1"/>
          <p:nvPr/>
        </p:nvSpPr>
        <p:spPr bwMode="auto">
          <a:xfrm rot="0">
            <a:off x="1247774" y="1977016"/>
            <a:ext cx="6991122" cy="569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  <a:spcBef>
                <a:spcPts val="0"/>
              </a:spcBef>
              <a:defRPr/>
            </a:pPr>
            <a:r>
              <a:rPr lang="en-US" sz="3200" b="1" spc="1263">
                <a:solidFill>
                  <a:srgbClr val="FFFFFF"/>
                </a:solidFill>
                <a:latin typeface="黑体"/>
                <a:ea typeface="黑体"/>
                <a:cs typeface="黑体"/>
              </a:rPr>
              <a:t>欢迎加入我们!</a:t>
            </a:r>
            <a:endParaRPr>
              <a:latin typeface="黑体"/>
              <a:cs typeface="黑体"/>
            </a:endParaRPr>
          </a:p>
        </p:txBody>
      </p:sp>
      <p:sp>
        <p:nvSpPr>
          <p:cNvPr id="156002968" name="TextBox 3"/>
          <p:cNvSpPr txBox="1"/>
          <p:nvPr/>
        </p:nvSpPr>
        <p:spPr bwMode="auto">
          <a:xfrm rot="0">
            <a:off x="1095374" y="3240679"/>
            <a:ext cx="7482610" cy="1930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197"/>
              </a:lnSpc>
              <a:defRPr/>
            </a:pPr>
            <a:r>
              <a:rPr lang="en-US" sz="12650" b="1">
                <a:solidFill>
                  <a:srgbClr val="FFFFFF"/>
                </a:solidFill>
                <a:latin typeface="黑体"/>
                <a:ea typeface="黑体"/>
                <a:cs typeface="黑体"/>
              </a:rPr>
              <a:t>谢谢观看</a:t>
            </a:r>
            <a:endParaRPr>
              <a:latin typeface="黑体"/>
              <a:cs typeface="黑体"/>
            </a:endParaRPr>
          </a:p>
        </p:txBody>
      </p:sp>
      <p:sp>
        <p:nvSpPr>
          <p:cNvPr id="1394762763" name="TextBox 4"/>
          <p:cNvSpPr txBox="1"/>
          <p:nvPr/>
        </p:nvSpPr>
        <p:spPr bwMode="auto">
          <a:xfrm rot="0">
            <a:off x="1095375" y="5287032"/>
            <a:ext cx="5290280" cy="689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60"/>
              </a:lnSpc>
              <a:defRPr/>
            </a:pPr>
            <a:r>
              <a:rPr lang="en-US" sz="4200" spc="168">
                <a:solidFill>
                  <a:srgbClr val="FFFFFF"/>
                </a:solidFill>
                <a:latin typeface="Arial"/>
                <a:ea typeface="Arial"/>
                <a:cs typeface="Arial"/>
              </a:rPr>
              <a:t>Thanks for watching</a:t>
            </a:r>
            <a:endParaRPr/>
          </a:p>
        </p:txBody>
      </p:sp>
      <p:grpSp>
        <p:nvGrpSpPr>
          <p:cNvPr id="1474619228" name="Group 5"/>
          <p:cNvGrpSpPr/>
          <p:nvPr/>
        </p:nvGrpSpPr>
        <p:grpSpPr bwMode="auto">
          <a:xfrm rot="0">
            <a:off x="7926310" y="0"/>
            <a:ext cx="10361690" cy="10287000"/>
            <a:chOff x="0" y="0"/>
            <a:chExt cx="13815587" cy="13716000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 rotWithShape="1">
            <a:blip r:embed="rId3"/>
            <a:srcRect l="16485" t="0" r="16485" b="0"/>
            <a:stretch/>
          </p:blipFill>
          <p:spPr bwMode="auto">
            <a:xfrm flipH="0" flipV="0">
              <a:off x="0" y="0"/>
              <a:ext cx="13815587" cy="13716000"/>
            </a:xfrm>
            <a:prstGeom prst="rect">
              <a:avLst/>
            </a:prstGeom>
          </p:spPr>
        </p:pic>
      </p:grpSp>
      <p:pic>
        <p:nvPicPr>
          <p:cNvPr id="1263092215" name=""/>
          <p:cNvPicPr>
            <a:picLocks noChangeAspect="1"/>
          </p:cNvPicPr>
          <p:nvPr/>
        </p:nvPicPr>
        <p:blipFill rotWithShape="1">
          <a:blip r:embed="rId4"/>
          <a:stretch/>
        </p:blipFill>
        <p:spPr bwMode="auto">
          <a:xfrm>
            <a:off x="1247774" y="8633891"/>
            <a:ext cx="1533524" cy="6476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rgbClr val="EEEFE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9666778" name="TextBox 2"/>
          <p:cNvSpPr txBox="1"/>
          <p:nvPr/>
        </p:nvSpPr>
        <p:spPr bwMode="auto">
          <a:xfrm rot="0">
            <a:off x="2097390" y="5396186"/>
            <a:ext cx="8475963" cy="1564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319"/>
              </a:lnSpc>
              <a:spcBef>
                <a:spcPts val="0"/>
              </a:spcBef>
              <a:defRPr/>
            </a:pPr>
            <a:r>
              <a:rPr lang="en-US" sz="8800" b="1">
                <a:solidFill>
                  <a:srgbClr val="4D4D4D"/>
                </a:solidFill>
                <a:latin typeface="黑体"/>
                <a:ea typeface="黑体"/>
                <a:cs typeface="黑体"/>
              </a:rPr>
              <a:t>目录</a:t>
            </a:r>
            <a:endParaRPr>
              <a:latin typeface="黑体"/>
              <a:cs typeface="黑体"/>
            </a:endParaRPr>
          </a:p>
        </p:txBody>
      </p:sp>
      <p:sp>
        <p:nvSpPr>
          <p:cNvPr id="1624013027" name="TextBox 3"/>
          <p:cNvSpPr txBox="1"/>
          <p:nvPr/>
        </p:nvSpPr>
        <p:spPr bwMode="auto">
          <a:xfrm rot="0">
            <a:off x="2097391" y="6869591"/>
            <a:ext cx="8475604" cy="1406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0"/>
              </a:lnSpc>
              <a:spcBef>
                <a:spcPts val="0"/>
              </a:spcBef>
              <a:defRPr/>
            </a:pPr>
            <a:r>
              <a:rPr lang="en-US" sz="8000" b="1">
                <a:solidFill>
                  <a:srgbClr val="9E7AB5"/>
                </a:solidFill>
                <a:latin typeface="Arial Bold"/>
                <a:ea typeface="Arial Bold"/>
                <a:cs typeface="Arial Bold"/>
              </a:rPr>
              <a:t>Contents</a:t>
            </a:r>
            <a:endParaRPr/>
          </a:p>
        </p:txBody>
      </p:sp>
      <p:sp>
        <p:nvSpPr>
          <p:cNvPr id="15515239" name="TextBox 4"/>
          <p:cNvSpPr txBox="1"/>
          <p:nvPr/>
        </p:nvSpPr>
        <p:spPr bwMode="auto">
          <a:xfrm rot="0">
            <a:off x="10073450" y="5248362"/>
            <a:ext cx="6753340" cy="3474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 algn="l">
              <a:lnSpc>
                <a:spcPts val="6839"/>
              </a:lnSpc>
              <a:buFont typeface="Arial"/>
              <a:buChar char="•"/>
              <a:defRPr/>
            </a:pPr>
            <a:r>
              <a:rPr lang="en-US" sz="3600">
                <a:solidFill>
                  <a:srgbClr val="4D4D4D"/>
                </a:solidFill>
                <a:latin typeface="黑体"/>
                <a:ea typeface="黑体"/>
                <a:cs typeface="黑体"/>
              </a:rPr>
              <a:t>公司概况</a:t>
            </a:r>
            <a:endParaRPr>
              <a:latin typeface="黑体"/>
              <a:cs typeface="黑体"/>
            </a:endParaRPr>
          </a:p>
          <a:p>
            <a:pPr marL="777240" lvl="1" indent="-388620" algn="l">
              <a:lnSpc>
                <a:spcPts val="6839"/>
              </a:lnSpc>
              <a:buFont typeface="Arial"/>
              <a:buChar char="•"/>
              <a:defRPr/>
            </a:pPr>
            <a:r>
              <a:rPr lang="en-US" sz="3600">
                <a:solidFill>
                  <a:srgbClr val="4D4D4D"/>
                </a:solidFill>
                <a:latin typeface="黑体"/>
                <a:ea typeface="黑体"/>
                <a:cs typeface="黑体"/>
              </a:rPr>
              <a:t>公司业务</a:t>
            </a:r>
            <a:endParaRPr>
              <a:latin typeface="黑体"/>
              <a:cs typeface="黑体"/>
            </a:endParaRPr>
          </a:p>
          <a:p>
            <a:pPr marL="777240" lvl="1" indent="-388620" algn="l">
              <a:lnSpc>
                <a:spcPts val="6839"/>
              </a:lnSpc>
              <a:buFont typeface="Arial"/>
              <a:buChar char="•"/>
              <a:defRPr/>
            </a:pPr>
            <a:r>
              <a:rPr lang="en-US" sz="3600">
                <a:solidFill>
                  <a:srgbClr val="4D4D4D"/>
                </a:solidFill>
                <a:latin typeface="黑体"/>
                <a:ea typeface="黑体"/>
                <a:cs typeface="黑体"/>
              </a:rPr>
              <a:t>绩效考核</a:t>
            </a:r>
            <a:endParaRPr>
              <a:latin typeface="黑体"/>
              <a:cs typeface="黑体"/>
            </a:endParaRPr>
          </a:p>
          <a:p>
            <a:pPr marL="777240" lvl="1" indent="-388620" algn="l">
              <a:lnSpc>
                <a:spcPts val="6839"/>
              </a:lnSpc>
              <a:buFont typeface="Arial"/>
              <a:buChar char="•"/>
              <a:defRPr/>
            </a:pPr>
            <a:r>
              <a:rPr lang="en-US" sz="3600">
                <a:solidFill>
                  <a:srgbClr val="4D4D4D"/>
                </a:solidFill>
                <a:latin typeface="黑体"/>
                <a:ea typeface="黑体"/>
                <a:cs typeface="黑体"/>
              </a:rPr>
              <a:t>福利待遇</a:t>
            </a:r>
            <a:endParaRPr/>
          </a:p>
        </p:txBody>
      </p:sp>
      <p:sp>
        <p:nvSpPr>
          <p:cNvPr id="1957933616" name="AutoShape 5"/>
          <p:cNvSpPr/>
          <p:nvPr/>
        </p:nvSpPr>
        <p:spPr bwMode="auto">
          <a:xfrm rot="0">
            <a:off x="2153511" y="8876669"/>
            <a:ext cx="13980978" cy="0"/>
          </a:xfrm>
          <a:prstGeom prst="line">
            <a:avLst/>
          </a:prstGeom>
          <a:ln w="47625" cap="flat">
            <a:solidFill>
              <a:srgbClr val="4D4D4D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43008276" name="Group 6"/>
          <p:cNvGrpSpPr/>
          <p:nvPr/>
        </p:nvGrpSpPr>
        <p:grpSpPr bwMode="auto">
          <a:xfrm rot="0">
            <a:off x="2153511" y="-26961"/>
            <a:ext cx="2673160" cy="3257103"/>
            <a:chOff x="0" y="0"/>
            <a:chExt cx="2354580" cy="2868930"/>
          </a:xfrm>
        </p:grpSpPr>
        <p:sp>
          <p:nvSpPr>
            <p:cNvPr id="7" name="Freeform 7"/>
            <p:cNvSpPr/>
            <p:nvPr/>
          </p:nvSpPr>
          <p:spPr bwMode="auto">
            <a:xfrm rot="0" flipH="0" flipV="0">
              <a:off x="0" y="0"/>
              <a:ext cx="2353310" cy="2868930"/>
            </a:xfrm>
            <a:custGeom>
              <a:avLst/>
              <a:gdLst/>
              <a:ahLst/>
              <a:cxnLst/>
              <a:rect l="l" t="t" r="r" b="b"/>
              <a:pathLst>
                <a:path w="2353310" h="2868930" fill="norm" stroke="1" extrusionOk="0">
                  <a:moveTo>
                    <a:pt x="784860" y="2801620"/>
                  </a:moveTo>
                  <a:cubicBezTo>
                    <a:pt x="905510" y="2842260"/>
                    <a:pt x="1042670" y="2868930"/>
                    <a:pt x="1177290" y="2868930"/>
                  </a:cubicBezTo>
                  <a:cubicBezTo>
                    <a:pt x="1311910" y="2868930"/>
                    <a:pt x="1441450" y="2846070"/>
                    <a:pt x="1560830" y="2805430"/>
                  </a:cubicBezTo>
                  <a:cubicBezTo>
                    <a:pt x="1563370" y="2804160"/>
                    <a:pt x="1565910" y="2804160"/>
                    <a:pt x="1568450" y="2802890"/>
                  </a:cubicBezTo>
                  <a:cubicBezTo>
                    <a:pt x="2016760" y="2640330"/>
                    <a:pt x="2346960" y="2211070"/>
                    <a:pt x="2353310" y="1709420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1708150"/>
                  </a:lnTo>
                  <a:cubicBezTo>
                    <a:pt x="6350" y="2213610"/>
                    <a:pt x="331470" y="2642870"/>
                    <a:pt x="784860" y="2801620"/>
                  </a:cubicBezTo>
                  <a:close/>
                </a:path>
              </a:pathLst>
            </a:custGeom>
            <a:solidFill>
              <a:srgbClr val="9E7AB5"/>
            </a:solidFill>
          </p:spPr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rgbClr val="EEEFE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607304842" name="Group 2"/>
          <p:cNvGrpSpPr/>
          <p:nvPr/>
        </p:nvGrpSpPr>
        <p:grpSpPr bwMode="auto">
          <a:xfrm rot="0">
            <a:off x="0" y="0"/>
            <a:ext cx="18288000" cy="6310015"/>
            <a:chOff x="0" y="0"/>
            <a:chExt cx="24384000" cy="8413353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 rotWithShape="1">
            <a:blip r:embed="rId3"/>
            <a:srcRect l="0" t="24004" r="0" b="24004"/>
            <a:stretch/>
          </p:blipFill>
          <p:spPr bwMode="auto">
            <a:xfrm flipH="0" flipV="0">
              <a:off x="0" y="0"/>
              <a:ext cx="24384000" cy="8413353"/>
            </a:xfrm>
            <a:prstGeom prst="rect">
              <a:avLst/>
            </a:prstGeom>
          </p:spPr>
        </p:pic>
      </p:grpSp>
      <p:sp>
        <p:nvSpPr>
          <p:cNvPr id="1101974293" name="AutoShape 4"/>
          <p:cNvSpPr/>
          <p:nvPr/>
        </p:nvSpPr>
        <p:spPr bwMode="auto">
          <a:xfrm rot="0">
            <a:off x="9678112" y="7629344"/>
            <a:ext cx="208982" cy="1310936"/>
          </a:xfrm>
          <a:prstGeom prst="rect">
            <a:avLst/>
          </a:prstGeom>
          <a:solidFill>
            <a:srgbClr val="9E7AB5"/>
          </a:solidFill>
        </p:spPr>
      </p:sp>
      <p:sp>
        <p:nvSpPr>
          <p:cNvPr id="217388155" name="TextBox 5"/>
          <p:cNvSpPr txBox="1"/>
          <p:nvPr/>
        </p:nvSpPr>
        <p:spPr bwMode="auto">
          <a:xfrm rot="0">
            <a:off x="2310160" y="7524435"/>
            <a:ext cx="7368310" cy="1422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0"/>
              </a:lnSpc>
              <a:spcBef>
                <a:spcPts val="0"/>
              </a:spcBef>
              <a:defRPr/>
            </a:pPr>
            <a:r>
              <a:rPr lang="en-US" sz="8000" b="1">
                <a:solidFill>
                  <a:srgbClr val="4D4D4D"/>
                </a:solidFill>
                <a:latin typeface="黑体"/>
                <a:ea typeface="黑体"/>
                <a:cs typeface="黑体"/>
              </a:rPr>
              <a:t>公司概况</a:t>
            </a:r>
            <a:endParaRPr/>
          </a:p>
        </p:txBody>
      </p:sp>
      <p:sp>
        <p:nvSpPr>
          <p:cNvPr id="2112222315" name="TextBox 6"/>
          <p:cNvSpPr txBox="1"/>
          <p:nvPr/>
        </p:nvSpPr>
        <p:spPr bwMode="auto">
          <a:xfrm rot="0">
            <a:off x="10814602" y="7534058"/>
            <a:ext cx="5048753" cy="1474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  <a:defRPr/>
            </a:pPr>
            <a:r>
              <a:rPr lang="en-US" sz="4200">
                <a:solidFill>
                  <a:srgbClr val="9E7AB5"/>
                </a:solidFill>
                <a:latin typeface="Arial"/>
                <a:ea typeface="Arial"/>
                <a:cs typeface="Arial"/>
              </a:rPr>
              <a:t>Company</a:t>
            </a:r>
            <a:endParaRPr/>
          </a:p>
          <a:p>
            <a:pPr algn="l">
              <a:lnSpc>
                <a:spcPts val="5880"/>
              </a:lnSpc>
              <a:spcBef>
                <a:spcPts val="0"/>
              </a:spcBef>
              <a:defRPr/>
            </a:pPr>
            <a:r>
              <a:rPr lang="en-US" sz="4200">
                <a:solidFill>
                  <a:srgbClr val="9E7AB5"/>
                </a:solidFill>
                <a:latin typeface="Arial"/>
                <a:ea typeface="Arial"/>
                <a:cs typeface="Arial"/>
              </a:rPr>
              <a:t>Overview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rgbClr val="EEEFE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679535048" name="Group 2"/>
          <p:cNvGrpSpPr/>
          <p:nvPr/>
        </p:nvGrpSpPr>
        <p:grpSpPr bwMode="auto">
          <a:xfrm rot="0">
            <a:off x="0" y="0"/>
            <a:ext cx="18288000" cy="6421034"/>
            <a:chOff x="0" y="0"/>
            <a:chExt cx="24384000" cy="856137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 rotWithShape="1">
            <a:blip r:embed="rId3"/>
            <a:srcRect l="0" t="21108" r="0" b="26129"/>
            <a:stretch/>
          </p:blipFill>
          <p:spPr bwMode="auto">
            <a:xfrm flipH="0" flipV="0">
              <a:off x="0" y="0"/>
              <a:ext cx="24384000" cy="8561379"/>
            </a:xfrm>
            <a:prstGeom prst="rect">
              <a:avLst/>
            </a:prstGeom>
          </p:spPr>
        </p:pic>
      </p:grpSp>
      <p:sp>
        <p:nvSpPr>
          <p:cNvPr id="219780642" name="AutoShape 4"/>
          <p:cNvSpPr/>
          <p:nvPr/>
        </p:nvSpPr>
        <p:spPr bwMode="auto">
          <a:xfrm rot="0">
            <a:off x="945356" y="4726348"/>
            <a:ext cx="8115300" cy="4531952"/>
          </a:xfrm>
          <a:prstGeom prst="rect">
            <a:avLst/>
          </a:prstGeom>
          <a:solidFill>
            <a:srgbClr val="FFFFFF"/>
          </a:solidFill>
        </p:spPr>
        <p:txBody>
          <a:bodyPr/>
          <a:p>
            <a:pPr>
              <a:defRPr/>
            </a:pPr>
            <a:endParaRPr>
              <a:latin typeface="黑体"/>
              <a:cs typeface="黑体"/>
            </a:endParaRPr>
          </a:p>
        </p:txBody>
      </p:sp>
      <p:sp>
        <p:nvSpPr>
          <p:cNvPr id="1426749332" name="AutoShape 5"/>
          <p:cNvSpPr/>
          <p:nvPr/>
        </p:nvSpPr>
        <p:spPr bwMode="auto">
          <a:xfrm rot="0">
            <a:off x="9227344" y="4726348"/>
            <a:ext cx="8115300" cy="4531952"/>
          </a:xfrm>
          <a:prstGeom prst="rect">
            <a:avLst/>
          </a:prstGeom>
          <a:solidFill>
            <a:srgbClr val="FFFFFF"/>
          </a:solidFill>
        </p:spPr>
        <p:txBody>
          <a:bodyPr/>
          <a:p>
            <a:pPr>
              <a:defRPr/>
            </a:pPr>
            <a:endParaRPr>
              <a:latin typeface="黑体"/>
              <a:cs typeface="黑体"/>
            </a:endParaRPr>
          </a:p>
        </p:txBody>
      </p:sp>
      <p:sp>
        <p:nvSpPr>
          <p:cNvPr id="236549244" name="TextBox 6"/>
          <p:cNvSpPr txBox="1"/>
          <p:nvPr/>
        </p:nvSpPr>
        <p:spPr bwMode="auto">
          <a:xfrm rot="0">
            <a:off x="1275575" y="5259594"/>
            <a:ext cx="7455219" cy="8536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ts val="0"/>
              </a:spcBef>
              <a:defRPr/>
            </a:pPr>
            <a:r>
              <a:rPr lang="en-US" sz="4800" b="1">
                <a:solidFill>
                  <a:srgbClr val="9E7AB5"/>
                </a:solidFill>
                <a:latin typeface="黑体"/>
                <a:ea typeface="黑体"/>
                <a:cs typeface="黑体"/>
              </a:rPr>
              <a:t>我们是谁？</a:t>
            </a:r>
            <a:endParaRPr>
              <a:latin typeface="黑体"/>
              <a:cs typeface="黑体"/>
            </a:endParaRPr>
          </a:p>
        </p:txBody>
      </p:sp>
      <p:sp>
        <p:nvSpPr>
          <p:cNvPr id="1471393394" name="TextBox 7"/>
          <p:cNvSpPr txBox="1"/>
          <p:nvPr/>
        </p:nvSpPr>
        <p:spPr bwMode="auto">
          <a:xfrm rot="0">
            <a:off x="1028700" y="2125336"/>
            <a:ext cx="7455938" cy="1138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960"/>
              </a:lnSpc>
              <a:spcBef>
                <a:spcPts val="0"/>
              </a:spcBef>
              <a:defRPr/>
            </a:pPr>
            <a:r>
              <a:rPr lang="en-US" sz="6400" b="1">
                <a:solidFill>
                  <a:schemeClr val="tx1"/>
                </a:solidFill>
                <a:latin typeface="黑体"/>
                <a:ea typeface="黑体"/>
                <a:cs typeface="黑体"/>
              </a:rPr>
              <a:t>公司</a:t>
            </a:r>
            <a:r>
              <a:rPr lang="en-US" sz="6400" b="1" u="none">
                <a:solidFill>
                  <a:schemeClr val="tx1"/>
                </a:solidFill>
                <a:latin typeface="黑体"/>
                <a:ea typeface="黑体"/>
                <a:cs typeface="黑体"/>
              </a:rPr>
              <a:t>概况</a:t>
            </a:r>
            <a:endParaRPr>
              <a:latin typeface="黑体"/>
              <a:cs typeface="黑体"/>
            </a:endParaRPr>
          </a:p>
        </p:txBody>
      </p:sp>
      <p:sp>
        <p:nvSpPr>
          <p:cNvPr id="612308516" name="TextBox 8"/>
          <p:cNvSpPr txBox="1"/>
          <p:nvPr/>
        </p:nvSpPr>
        <p:spPr bwMode="auto">
          <a:xfrm rot="0">
            <a:off x="9557563" y="5259594"/>
            <a:ext cx="7455219" cy="8536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ts val="0"/>
              </a:spcBef>
              <a:defRPr/>
            </a:pPr>
            <a:r>
              <a:rPr lang="en-US" sz="4800" b="1">
                <a:solidFill>
                  <a:srgbClr val="9E7AB5"/>
                </a:solidFill>
                <a:latin typeface="黑体"/>
                <a:ea typeface="黑体"/>
                <a:cs typeface="黑体"/>
              </a:rPr>
              <a:t>我们相信</a:t>
            </a:r>
            <a:endParaRPr>
              <a:latin typeface="黑体"/>
              <a:cs typeface="黑体"/>
            </a:endParaRPr>
          </a:p>
        </p:txBody>
      </p:sp>
      <p:sp>
        <p:nvSpPr>
          <p:cNvPr id="1845387663" name="AutoShape 9"/>
          <p:cNvSpPr/>
          <p:nvPr/>
        </p:nvSpPr>
        <p:spPr bwMode="auto">
          <a:xfrm rot="0">
            <a:off x="3773769" y="6421034"/>
            <a:ext cx="2394986" cy="0"/>
          </a:xfrm>
          <a:prstGeom prst="line">
            <a:avLst/>
          </a:prstGeom>
          <a:ln w="28575" cap="flat">
            <a:solidFill>
              <a:srgbClr val="9E7AB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44178019" name="AutoShape 10"/>
          <p:cNvSpPr/>
          <p:nvPr/>
        </p:nvSpPr>
        <p:spPr bwMode="auto">
          <a:xfrm rot="0">
            <a:off x="12087501" y="6421034"/>
            <a:ext cx="2394986" cy="0"/>
          </a:xfrm>
          <a:prstGeom prst="line">
            <a:avLst/>
          </a:prstGeom>
          <a:ln w="28575" cap="flat">
            <a:solidFill>
              <a:srgbClr val="9E7AB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07934393" name="TextBox 11"/>
          <p:cNvSpPr txBox="1"/>
          <p:nvPr/>
        </p:nvSpPr>
        <p:spPr bwMode="auto">
          <a:xfrm rot="0">
            <a:off x="2291361" y="6754408"/>
            <a:ext cx="5423647" cy="1867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0"/>
              </a:lnSpc>
              <a:defRPr/>
            </a:pPr>
            <a:r>
              <a:rPr lang="en-US" sz="2100" b="1">
                <a:solidFill>
                  <a:srgbClr val="4D4D4D"/>
                </a:solidFill>
                <a:latin typeface="黑体"/>
                <a:ea typeface="黑体"/>
                <a:cs typeface="黑体"/>
              </a:rPr>
              <a:t>成立时间：XXXX年</a:t>
            </a:r>
            <a:endParaRPr>
              <a:latin typeface="黑体"/>
              <a:cs typeface="黑体"/>
            </a:endParaRPr>
          </a:p>
          <a:p>
            <a:pPr algn="just">
              <a:lnSpc>
                <a:spcPts val="2940"/>
              </a:lnSpc>
              <a:defRPr/>
            </a:pPr>
            <a:r>
              <a:rPr lang="en-US" sz="2100" b="1">
                <a:solidFill>
                  <a:srgbClr val="4D4D4D"/>
                </a:solidFill>
                <a:latin typeface="黑体"/>
                <a:ea typeface="黑体"/>
                <a:cs typeface="黑体"/>
              </a:rPr>
              <a:t>员</a:t>
            </a:r>
            <a:r>
              <a:rPr lang="en-US" sz="2100" b="1">
                <a:solidFill>
                  <a:srgbClr val="4D4D4D"/>
                </a:solidFill>
                <a:latin typeface="黑体"/>
                <a:ea typeface="黑体"/>
                <a:cs typeface="黑体"/>
              </a:rPr>
              <a:t>工规模：XXX人</a:t>
            </a:r>
            <a:endParaRPr>
              <a:latin typeface="黑体"/>
              <a:cs typeface="黑体"/>
            </a:endParaRPr>
          </a:p>
          <a:p>
            <a:pPr algn="just">
              <a:lnSpc>
                <a:spcPts val="2940"/>
              </a:lnSpc>
              <a:defRPr/>
            </a:pPr>
            <a:r>
              <a:rPr lang="en-US" sz="2100" b="1">
                <a:solidFill>
                  <a:srgbClr val="4D4D4D"/>
                </a:solidFill>
                <a:latin typeface="黑体"/>
                <a:ea typeface="黑体"/>
                <a:cs typeface="黑体"/>
              </a:rPr>
              <a:t>办公地点：XXX</a:t>
            </a:r>
            <a:endParaRPr>
              <a:latin typeface="黑体"/>
              <a:cs typeface="黑体"/>
            </a:endParaRPr>
          </a:p>
          <a:p>
            <a:pPr algn="just">
              <a:lnSpc>
                <a:spcPts val="2940"/>
              </a:lnSpc>
              <a:defRPr/>
            </a:pPr>
            <a:r>
              <a:rPr lang="en-US" sz="2100" b="1">
                <a:solidFill>
                  <a:srgbClr val="4D4D4D"/>
                </a:solidFill>
                <a:latin typeface="黑体"/>
                <a:ea typeface="黑体"/>
                <a:cs typeface="黑体"/>
              </a:rPr>
              <a:t>核心领域：XXXX</a:t>
            </a:r>
            <a:endParaRPr>
              <a:latin typeface="黑体"/>
              <a:cs typeface="黑体"/>
            </a:endParaRPr>
          </a:p>
          <a:p>
            <a:pPr algn="just">
              <a:lnSpc>
                <a:spcPts val="2940"/>
              </a:lnSpc>
              <a:defRPr/>
            </a:pPr>
            <a:r>
              <a:rPr lang="en-US" sz="2100" b="1">
                <a:solidFill>
                  <a:srgbClr val="4D4D4D"/>
                </a:solidFill>
                <a:latin typeface="黑体"/>
                <a:ea typeface="黑体"/>
                <a:cs typeface="黑体"/>
              </a:rPr>
              <a:t>公司定位：一家专注于XXX的互联网公司</a:t>
            </a:r>
            <a:endParaRPr>
              <a:latin typeface="黑体"/>
              <a:cs typeface="黑体"/>
            </a:endParaRPr>
          </a:p>
        </p:txBody>
      </p:sp>
      <p:sp>
        <p:nvSpPr>
          <p:cNvPr id="1254220345" name="TextBox 12"/>
          <p:cNvSpPr txBox="1"/>
          <p:nvPr/>
        </p:nvSpPr>
        <p:spPr bwMode="auto">
          <a:xfrm rot="0">
            <a:off x="10573349" y="6754408"/>
            <a:ext cx="5423647" cy="1867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defRPr/>
            </a:pPr>
            <a:r>
              <a:rPr lang="en-US" sz="2100" b="1">
                <a:solidFill>
                  <a:srgbClr val="4D4D4D"/>
                </a:solidFill>
                <a:latin typeface="黑体"/>
                <a:ea typeface="黑体"/>
                <a:cs typeface="黑体"/>
              </a:rPr>
              <a:t>快速迭代</a:t>
            </a:r>
            <a:endParaRPr>
              <a:latin typeface="黑体"/>
              <a:cs typeface="黑体"/>
            </a:endParaRPr>
          </a:p>
          <a:p>
            <a:pPr algn="ctr">
              <a:lnSpc>
                <a:spcPts val="2940"/>
              </a:lnSpc>
              <a:defRPr/>
            </a:pPr>
            <a:r>
              <a:rPr lang="en-US" sz="2100" b="1">
                <a:solidFill>
                  <a:srgbClr val="4D4D4D"/>
                </a:solidFill>
                <a:latin typeface="黑体"/>
                <a:ea typeface="黑体"/>
                <a:cs typeface="黑体"/>
              </a:rPr>
              <a:t>鼓励创新</a:t>
            </a:r>
            <a:endParaRPr>
              <a:latin typeface="黑体"/>
              <a:cs typeface="黑体"/>
            </a:endParaRPr>
          </a:p>
          <a:p>
            <a:pPr algn="ctr">
              <a:lnSpc>
                <a:spcPts val="2940"/>
              </a:lnSpc>
              <a:defRPr/>
            </a:pPr>
            <a:r>
              <a:rPr lang="en-US" sz="2100" b="1">
                <a:solidFill>
                  <a:srgbClr val="4D4D4D"/>
                </a:solidFill>
                <a:latin typeface="黑体"/>
                <a:ea typeface="黑体"/>
                <a:cs typeface="黑体"/>
              </a:rPr>
              <a:t>团队协</a:t>
            </a:r>
            <a:r>
              <a:rPr lang="en-US" sz="2100" b="1">
                <a:solidFill>
                  <a:srgbClr val="4D4D4D"/>
                </a:solidFill>
                <a:latin typeface="黑体"/>
                <a:ea typeface="黑体"/>
                <a:cs typeface="黑体"/>
              </a:rPr>
              <a:t>作</a:t>
            </a:r>
            <a:endParaRPr>
              <a:latin typeface="黑体"/>
              <a:cs typeface="黑体"/>
            </a:endParaRPr>
          </a:p>
          <a:p>
            <a:pPr algn="ctr">
              <a:lnSpc>
                <a:spcPts val="2940"/>
              </a:lnSpc>
              <a:defRPr/>
            </a:pPr>
            <a:r>
              <a:rPr lang="en-US" sz="2100" b="1">
                <a:solidFill>
                  <a:srgbClr val="4D4D4D"/>
                </a:solidFill>
                <a:latin typeface="黑体"/>
                <a:ea typeface="黑体"/>
                <a:cs typeface="黑体"/>
              </a:rPr>
              <a:t>结果导向</a:t>
            </a:r>
            <a:endParaRPr>
              <a:latin typeface="黑体"/>
              <a:cs typeface="黑体"/>
            </a:endParaRPr>
          </a:p>
          <a:p>
            <a:pPr algn="ctr">
              <a:lnSpc>
                <a:spcPts val="2940"/>
              </a:lnSpc>
              <a:defRPr/>
            </a:pPr>
            <a:r>
              <a:rPr lang="en-US" sz="2100" b="1">
                <a:solidFill>
                  <a:srgbClr val="4D4D4D"/>
                </a:solidFill>
                <a:latin typeface="黑体"/>
                <a:ea typeface="黑体"/>
                <a:cs typeface="黑体"/>
              </a:rPr>
              <a:t>说到做到</a:t>
            </a:r>
            <a:endParaRPr>
              <a:latin typeface="黑体"/>
              <a:cs typeface="黑体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rgbClr val="9E7AB5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69355363" name="Freeform 2"/>
          <p:cNvSpPr/>
          <p:nvPr/>
        </p:nvSpPr>
        <p:spPr bwMode="auto">
          <a:xfrm rot="0" flipH="0" flipV="0">
            <a:off x="0" y="6081937"/>
            <a:ext cx="18288000" cy="4211206"/>
          </a:xfrm>
          <a:custGeom>
            <a:avLst/>
            <a:gdLst/>
            <a:ahLst/>
            <a:cxnLst/>
            <a:rect l="l" t="t" r="r" b="b"/>
            <a:pathLst>
              <a:path w="18288000" h="7851168" fill="norm" stroke="1" extrusionOk="0">
                <a:moveTo>
                  <a:pt x="0" y="0"/>
                </a:moveTo>
                <a:lnTo>
                  <a:pt x="18288000" y="0"/>
                </a:lnTo>
                <a:lnTo>
                  <a:pt x="18288000" y="7851168"/>
                </a:lnTo>
                <a:lnTo>
                  <a:pt x="0" y="78511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/>
            <a:srcRect l="0" t="24465" r="0" b="40884"/>
            <a:stretch/>
          </a:blipFill>
        </p:spPr>
      </p:sp>
      <p:sp>
        <p:nvSpPr>
          <p:cNvPr id="1972216354" name="TextBox 3"/>
          <p:cNvSpPr txBox="1"/>
          <p:nvPr/>
        </p:nvSpPr>
        <p:spPr bwMode="auto">
          <a:xfrm rot="0">
            <a:off x="8115300" y="1474661"/>
            <a:ext cx="9144360" cy="4266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36320" lvl="1" indent="-518160" algn="l">
              <a:lnSpc>
                <a:spcPts val="6719"/>
              </a:lnSpc>
              <a:buFont typeface="Arial"/>
              <a:buChar char="•"/>
              <a:defRPr/>
            </a:pPr>
            <a:r>
              <a:rPr lang="en-US" sz="4800" b="1">
                <a:solidFill>
                  <a:srgbClr val="FFFFFF"/>
                </a:solidFill>
                <a:latin typeface="黑体"/>
                <a:ea typeface="黑体"/>
                <a:cs typeface="黑体"/>
              </a:rPr>
              <a:t>20XX —— 公司成立</a:t>
            </a:r>
            <a:endParaRPr>
              <a:latin typeface="黑体"/>
              <a:cs typeface="黑体"/>
            </a:endParaRPr>
          </a:p>
          <a:p>
            <a:pPr marL="1036320" lvl="1" indent="-518160" algn="l">
              <a:lnSpc>
                <a:spcPts val="6719"/>
              </a:lnSpc>
              <a:buFont typeface="Arial"/>
              <a:buChar char="•"/>
              <a:defRPr/>
            </a:pPr>
            <a:r>
              <a:rPr lang="en-US" sz="4800" b="1">
                <a:solidFill>
                  <a:srgbClr val="FFFFFF"/>
                </a:solidFill>
                <a:latin typeface="黑体"/>
                <a:ea typeface="黑体"/>
                <a:cs typeface="黑体"/>
              </a:rPr>
              <a:t>20XX —— 第一款产品上线</a:t>
            </a:r>
            <a:endParaRPr>
              <a:latin typeface="黑体"/>
              <a:cs typeface="黑体"/>
            </a:endParaRPr>
          </a:p>
          <a:p>
            <a:pPr marL="1036320" lvl="1" indent="-518160" algn="l">
              <a:lnSpc>
                <a:spcPts val="6719"/>
              </a:lnSpc>
              <a:buFont typeface="Arial"/>
              <a:buChar char="•"/>
              <a:defRPr/>
            </a:pPr>
            <a:r>
              <a:rPr lang="en-US" sz="4800" b="1">
                <a:solidFill>
                  <a:srgbClr val="FFFFFF"/>
                </a:solidFill>
                <a:latin typeface="黑体"/>
                <a:ea typeface="黑体"/>
                <a:cs typeface="黑体"/>
              </a:rPr>
              <a:t>20XX —— 用户突破XX万</a:t>
            </a:r>
            <a:endParaRPr>
              <a:latin typeface="黑体"/>
              <a:cs typeface="黑体"/>
            </a:endParaRPr>
          </a:p>
          <a:p>
            <a:pPr marL="1036320" lvl="1" indent="-518160" algn="l">
              <a:lnSpc>
                <a:spcPts val="6719"/>
              </a:lnSpc>
              <a:buFont typeface="Arial"/>
              <a:buChar char="•"/>
              <a:defRPr/>
            </a:pPr>
            <a:r>
              <a:rPr lang="en-US" sz="4800" b="1">
                <a:solidFill>
                  <a:srgbClr val="FFFFFF"/>
                </a:solidFill>
                <a:latin typeface="黑体"/>
                <a:ea typeface="黑体"/>
                <a:cs typeface="黑体"/>
              </a:rPr>
              <a:t>20XX —— 完成融资</a:t>
            </a:r>
            <a:endParaRPr>
              <a:latin typeface="黑体"/>
              <a:cs typeface="黑体"/>
            </a:endParaRPr>
          </a:p>
          <a:p>
            <a:pPr marL="1036320" lvl="1" indent="-518160" algn="l">
              <a:lnSpc>
                <a:spcPts val="6719"/>
              </a:lnSpc>
              <a:buFont typeface="Arial"/>
              <a:buChar char="•"/>
              <a:defRPr/>
            </a:pPr>
            <a:r>
              <a:rPr lang="en-US" sz="4800" b="1">
                <a:solidFill>
                  <a:srgbClr val="FFFFFF"/>
                </a:solidFill>
                <a:latin typeface="黑体"/>
                <a:ea typeface="黑体"/>
                <a:cs typeface="黑体"/>
              </a:rPr>
              <a:t>20XX —— 进入高速扩张阶段</a:t>
            </a:r>
            <a:endParaRPr>
              <a:latin typeface="黑体"/>
              <a:cs typeface="黑体"/>
            </a:endParaRPr>
          </a:p>
        </p:txBody>
      </p:sp>
      <p:sp>
        <p:nvSpPr>
          <p:cNvPr id="1587336074" name="TextBox 4"/>
          <p:cNvSpPr txBox="1"/>
          <p:nvPr/>
        </p:nvSpPr>
        <p:spPr bwMode="auto">
          <a:xfrm rot="0">
            <a:off x="1980531" y="1455611"/>
            <a:ext cx="6546028" cy="1138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60"/>
              </a:lnSpc>
              <a:spcBef>
                <a:spcPts val="0"/>
              </a:spcBef>
              <a:defRPr/>
            </a:pPr>
            <a:r>
              <a:rPr lang="en-US" sz="6400" b="1">
                <a:solidFill>
                  <a:srgbClr val="FFFFFF"/>
                </a:solidFill>
                <a:latin typeface="黑体"/>
                <a:ea typeface="黑体"/>
                <a:cs typeface="黑体"/>
              </a:rPr>
              <a:t>我们的成长故事</a:t>
            </a:r>
            <a:endParaRPr>
              <a:latin typeface="黑体"/>
              <a:cs typeface="黑体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rgbClr val="EEEFE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706213363" name="Group 2"/>
          <p:cNvGrpSpPr/>
          <p:nvPr/>
        </p:nvGrpSpPr>
        <p:grpSpPr bwMode="auto">
          <a:xfrm rot="0">
            <a:off x="0" y="0"/>
            <a:ext cx="18288000" cy="6310015"/>
            <a:chOff x="0" y="0"/>
            <a:chExt cx="24384000" cy="8413353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 rotWithShape="1">
            <a:blip r:embed="rId3"/>
            <a:srcRect l="0" t="24075" r="0" b="24075"/>
            <a:stretch/>
          </p:blipFill>
          <p:spPr bwMode="auto">
            <a:xfrm flipH="0" flipV="0">
              <a:off x="0" y="0"/>
              <a:ext cx="24384000" cy="8413353"/>
            </a:xfrm>
            <a:prstGeom prst="rect">
              <a:avLst/>
            </a:prstGeom>
          </p:spPr>
        </p:pic>
      </p:grpSp>
      <p:sp>
        <p:nvSpPr>
          <p:cNvPr id="1840202933" name="AutoShape 4"/>
          <p:cNvSpPr/>
          <p:nvPr/>
        </p:nvSpPr>
        <p:spPr bwMode="auto">
          <a:xfrm rot="0">
            <a:off x="9678112" y="7629344"/>
            <a:ext cx="208982" cy="1310936"/>
          </a:xfrm>
          <a:prstGeom prst="rect">
            <a:avLst/>
          </a:prstGeom>
          <a:solidFill>
            <a:srgbClr val="9E7AB5"/>
          </a:solidFill>
        </p:spPr>
      </p:sp>
      <p:sp>
        <p:nvSpPr>
          <p:cNvPr id="619751579" name="TextBox 5"/>
          <p:cNvSpPr txBox="1"/>
          <p:nvPr/>
        </p:nvSpPr>
        <p:spPr bwMode="auto">
          <a:xfrm rot="0">
            <a:off x="2310160" y="7524435"/>
            <a:ext cx="7368310" cy="1422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0"/>
              </a:lnSpc>
              <a:spcBef>
                <a:spcPts val="0"/>
              </a:spcBef>
              <a:defRPr/>
            </a:pPr>
            <a:r>
              <a:rPr lang="en-US" sz="8000" b="1">
                <a:solidFill>
                  <a:srgbClr val="4D4D4D"/>
                </a:solidFill>
                <a:latin typeface="黑体"/>
                <a:ea typeface="黑体"/>
                <a:cs typeface="黑体"/>
              </a:rPr>
              <a:t>公司业务</a:t>
            </a:r>
            <a:endParaRPr/>
          </a:p>
        </p:txBody>
      </p:sp>
      <p:sp>
        <p:nvSpPr>
          <p:cNvPr id="1976601856" name="TextBox 6"/>
          <p:cNvSpPr txBox="1"/>
          <p:nvPr/>
        </p:nvSpPr>
        <p:spPr bwMode="auto">
          <a:xfrm rot="0">
            <a:off x="10814602" y="7534058"/>
            <a:ext cx="5048753" cy="1474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  <a:defRPr/>
            </a:pPr>
            <a:r>
              <a:rPr lang="en-US" sz="4200">
                <a:solidFill>
                  <a:srgbClr val="9E7AB5"/>
                </a:solidFill>
                <a:latin typeface="Arial"/>
                <a:ea typeface="Arial"/>
                <a:cs typeface="Arial"/>
              </a:rPr>
              <a:t>Company</a:t>
            </a:r>
            <a:endParaRPr/>
          </a:p>
          <a:p>
            <a:pPr algn="l">
              <a:lnSpc>
                <a:spcPts val="5880"/>
              </a:lnSpc>
              <a:spcBef>
                <a:spcPts val="0"/>
              </a:spcBef>
              <a:defRPr/>
            </a:pPr>
            <a:r>
              <a:rPr lang="en-US" sz="4200">
                <a:solidFill>
                  <a:srgbClr val="9E7AB5"/>
                </a:solidFill>
                <a:latin typeface="Arial"/>
                <a:ea typeface="Arial"/>
                <a:cs typeface="Arial"/>
              </a:rPr>
              <a:t>Business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rgbClr val="EEEFE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19219209" name="AutoShape 2"/>
          <p:cNvSpPr/>
          <p:nvPr/>
        </p:nvSpPr>
        <p:spPr bwMode="auto">
          <a:xfrm rot="0" flipH="0" flipV="0">
            <a:off x="1247013" y="3322400"/>
            <a:ext cx="5060430" cy="6633527"/>
          </a:xfrm>
          <a:prstGeom prst="rect">
            <a:avLst/>
          </a:prstGeom>
          <a:solidFill>
            <a:srgbClr val="FFFFFF"/>
          </a:solidFill>
        </p:spPr>
        <p:txBody>
          <a:bodyPr/>
          <a:p>
            <a:pPr>
              <a:defRPr/>
            </a:pPr>
            <a:endParaRPr>
              <a:latin typeface="黑体"/>
              <a:cs typeface="黑体"/>
            </a:endParaRPr>
          </a:p>
        </p:txBody>
      </p:sp>
      <p:sp>
        <p:nvSpPr>
          <p:cNvPr id="430545136" name="AutoShape 3"/>
          <p:cNvSpPr/>
          <p:nvPr/>
        </p:nvSpPr>
        <p:spPr bwMode="auto">
          <a:xfrm rot="0" flipH="0" flipV="0">
            <a:off x="6613782" y="3322400"/>
            <a:ext cx="5060430" cy="6633527"/>
          </a:xfrm>
          <a:prstGeom prst="rect">
            <a:avLst/>
          </a:prstGeom>
          <a:solidFill>
            <a:srgbClr val="FFFFFF"/>
          </a:solidFill>
        </p:spPr>
        <p:txBody>
          <a:bodyPr/>
          <a:p>
            <a:pPr>
              <a:defRPr/>
            </a:pPr>
            <a:endParaRPr>
              <a:latin typeface="黑体"/>
              <a:cs typeface="黑体"/>
            </a:endParaRPr>
          </a:p>
        </p:txBody>
      </p:sp>
      <p:sp>
        <p:nvSpPr>
          <p:cNvPr id="1480183490" name="AutoShape 4"/>
          <p:cNvSpPr/>
          <p:nvPr/>
        </p:nvSpPr>
        <p:spPr bwMode="auto">
          <a:xfrm rot="0" flipH="0" flipV="0">
            <a:off x="11980552" y="3322400"/>
            <a:ext cx="5060430" cy="6633527"/>
          </a:xfrm>
          <a:prstGeom prst="rect">
            <a:avLst/>
          </a:prstGeom>
          <a:solidFill>
            <a:srgbClr val="FFFFFF"/>
          </a:solidFill>
        </p:spPr>
        <p:txBody>
          <a:bodyPr/>
          <a:p>
            <a:pPr>
              <a:defRPr/>
            </a:pPr>
            <a:endParaRPr>
              <a:latin typeface="黑体"/>
              <a:cs typeface="黑体"/>
            </a:endParaRPr>
          </a:p>
        </p:txBody>
      </p:sp>
      <p:sp>
        <p:nvSpPr>
          <p:cNvPr id="1973223938" name="Freeform 5"/>
          <p:cNvSpPr/>
          <p:nvPr/>
        </p:nvSpPr>
        <p:spPr bwMode="auto">
          <a:xfrm rot="0" flipH="0" flipV="0">
            <a:off x="13956894" y="4318485"/>
            <a:ext cx="1114244" cy="1608488"/>
          </a:xfrm>
          <a:custGeom>
            <a:avLst/>
            <a:gdLst/>
            <a:ahLst/>
            <a:cxnLst/>
            <a:rect l="l" t="t" r="r" b="b"/>
            <a:pathLst>
              <a:path w="1114244" h="1608488" fill="norm" stroke="1" extrusionOk="0">
                <a:moveTo>
                  <a:pt x="0" y="0"/>
                </a:moveTo>
                <a:lnTo>
                  <a:pt x="1114244" y="0"/>
                </a:lnTo>
                <a:lnTo>
                  <a:pt x="1114244" y="1608488"/>
                </a:lnTo>
                <a:lnTo>
                  <a:pt x="0" y="16084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/>
            <a:srcRect l="0" t="0" r="0" b="0"/>
            <a:stretch/>
          </a:blipFill>
        </p:spPr>
        <p:txBody>
          <a:bodyPr/>
          <a:p>
            <a:pPr>
              <a:defRPr/>
            </a:pPr>
            <a:endParaRPr>
              <a:latin typeface="黑体"/>
              <a:cs typeface="黑体"/>
            </a:endParaRPr>
          </a:p>
        </p:txBody>
      </p:sp>
      <p:sp>
        <p:nvSpPr>
          <p:cNvPr id="255052370" name="Freeform 6"/>
          <p:cNvSpPr/>
          <p:nvPr/>
        </p:nvSpPr>
        <p:spPr bwMode="auto">
          <a:xfrm rot="0" flipH="0" flipV="0">
            <a:off x="8296560" y="4520562"/>
            <a:ext cx="1771079" cy="1204334"/>
          </a:xfrm>
          <a:custGeom>
            <a:avLst/>
            <a:gdLst/>
            <a:ahLst/>
            <a:cxnLst/>
            <a:rect l="l" t="t" r="r" b="b"/>
            <a:pathLst>
              <a:path w="1771079" h="1204334" fill="norm" stroke="1" extrusionOk="0">
                <a:moveTo>
                  <a:pt x="0" y="0"/>
                </a:moveTo>
                <a:lnTo>
                  <a:pt x="1771080" y="0"/>
                </a:lnTo>
                <a:lnTo>
                  <a:pt x="1771080" y="1204334"/>
                </a:lnTo>
                <a:lnTo>
                  <a:pt x="0" y="12043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/>
            <a:srcRect l="0" t="0" r="0" b="0"/>
            <a:stretch/>
          </a:blipFill>
        </p:spPr>
        <p:txBody>
          <a:bodyPr/>
          <a:p>
            <a:pPr>
              <a:defRPr/>
            </a:pPr>
            <a:endParaRPr>
              <a:latin typeface="黑体"/>
              <a:cs typeface="黑体"/>
            </a:endParaRPr>
          </a:p>
        </p:txBody>
      </p:sp>
      <p:sp>
        <p:nvSpPr>
          <p:cNvPr id="1693876188" name="Freeform 7"/>
          <p:cNvSpPr/>
          <p:nvPr/>
        </p:nvSpPr>
        <p:spPr bwMode="auto">
          <a:xfrm rot="0" flipH="0" flipV="0">
            <a:off x="3139380" y="4318485"/>
            <a:ext cx="1506129" cy="1608488"/>
          </a:xfrm>
          <a:custGeom>
            <a:avLst/>
            <a:gdLst/>
            <a:ahLst/>
            <a:cxnLst/>
            <a:rect l="l" t="t" r="r" b="b"/>
            <a:pathLst>
              <a:path w="1506130" h="1608488" fill="norm" stroke="1" extrusionOk="0">
                <a:moveTo>
                  <a:pt x="0" y="0"/>
                </a:moveTo>
                <a:lnTo>
                  <a:pt x="1506130" y="0"/>
                </a:lnTo>
                <a:lnTo>
                  <a:pt x="1506130" y="1608488"/>
                </a:lnTo>
                <a:lnTo>
                  <a:pt x="0" y="16084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/>
            <a:srcRect l="0" t="0" r="0" b="0"/>
            <a:stretch/>
          </a:blipFill>
        </p:spPr>
        <p:txBody>
          <a:bodyPr/>
          <a:p>
            <a:pPr>
              <a:defRPr/>
            </a:pPr>
            <a:endParaRPr>
              <a:latin typeface="黑体"/>
              <a:cs typeface="黑体"/>
            </a:endParaRPr>
          </a:p>
        </p:txBody>
      </p:sp>
      <p:sp>
        <p:nvSpPr>
          <p:cNvPr id="389396709" name="TextBox 8"/>
          <p:cNvSpPr txBox="1"/>
          <p:nvPr/>
        </p:nvSpPr>
        <p:spPr bwMode="auto">
          <a:xfrm rot="0">
            <a:off x="3791578" y="938821"/>
            <a:ext cx="10705199" cy="1138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960"/>
              </a:lnSpc>
              <a:spcBef>
                <a:spcPts val="0"/>
              </a:spcBef>
              <a:defRPr/>
            </a:pPr>
            <a:r>
              <a:rPr lang="en-US" sz="6400" b="1">
                <a:solidFill>
                  <a:srgbClr val="4D4D4D"/>
                </a:solidFill>
                <a:latin typeface="黑体"/>
                <a:ea typeface="黑体"/>
                <a:cs typeface="黑体"/>
              </a:rPr>
              <a:t>我们在做什么？</a:t>
            </a:r>
            <a:endParaRPr>
              <a:latin typeface="黑体"/>
              <a:cs typeface="黑体"/>
            </a:endParaRPr>
          </a:p>
        </p:txBody>
      </p:sp>
      <p:sp>
        <p:nvSpPr>
          <p:cNvPr id="1830644570" name="TextBox 9"/>
          <p:cNvSpPr txBox="1"/>
          <p:nvPr/>
        </p:nvSpPr>
        <p:spPr bwMode="auto">
          <a:xfrm rot="0">
            <a:off x="1817046" y="7701288"/>
            <a:ext cx="4151154" cy="1280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defRPr/>
            </a:pPr>
            <a:r>
              <a:rPr lang="en-US" sz="1800" b="1">
                <a:solidFill>
                  <a:srgbClr val="4D4D4D"/>
                </a:solidFill>
                <a:latin typeface="黑体"/>
                <a:ea typeface="黑体"/>
                <a:cs typeface="黑体"/>
              </a:rPr>
              <a:t>产品研发</a:t>
            </a:r>
            <a:endParaRPr>
              <a:latin typeface="黑体"/>
              <a:cs typeface="黑体"/>
            </a:endParaRPr>
          </a:p>
          <a:p>
            <a:pPr algn="ctr">
              <a:lnSpc>
                <a:spcPts val="2520"/>
              </a:lnSpc>
              <a:defRPr/>
            </a:pPr>
            <a:r>
              <a:rPr lang="en-US" sz="1800" b="1">
                <a:solidFill>
                  <a:srgbClr val="4D4D4D"/>
                </a:solidFill>
                <a:latin typeface="黑体"/>
                <a:ea typeface="黑体"/>
                <a:cs typeface="黑体"/>
              </a:rPr>
              <a:t>平台运营</a:t>
            </a:r>
            <a:endParaRPr>
              <a:latin typeface="黑体"/>
              <a:cs typeface="黑体"/>
            </a:endParaRPr>
          </a:p>
          <a:p>
            <a:pPr algn="ctr">
              <a:lnSpc>
                <a:spcPts val="2520"/>
              </a:lnSpc>
              <a:defRPr/>
            </a:pPr>
            <a:r>
              <a:rPr lang="en-US" sz="1800" b="1">
                <a:solidFill>
                  <a:srgbClr val="4D4D4D"/>
                </a:solidFill>
                <a:latin typeface="黑体"/>
                <a:ea typeface="黑体"/>
                <a:cs typeface="黑体"/>
              </a:rPr>
              <a:t>数字营销</a:t>
            </a:r>
            <a:endParaRPr>
              <a:latin typeface="黑体"/>
              <a:cs typeface="黑体"/>
            </a:endParaRPr>
          </a:p>
          <a:p>
            <a:pPr algn="ctr">
              <a:lnSpc>
                <a:spcPts val="2520"/>
              </a:lnSpc>
              <a:defRPr/>
            </a:pPr>
            <a:r>
              <a:rPr lang="en-US" sz="1800" b="1">
                <a:solidFill>
                  <a:srgbClr val="4D4D4D"/>
                </a:solidFill>
                <a:latin typeface="黑体"/>
                <a:ea typeface="黑体"/>
                <a:cs typeface="黑体"/>
              </a:rPr>
              <a:t>数据服务</a:t>
            </a:r>
            <a:endParaRPr>
              <a:latin typeface="黑体"/>
              <a:cs typeface="黑体"/>
            </a:endParaRPr>
          </a:p>
        </p:txBody>
      </p:sp>
      <p:sp>
        <p:nvSpPr>
          <p:cNvPr id="1564116747" name="TextBox 10"/>
          <p:cNvSpPr txBox="1"/>
          <p:nvPr/>
        </p:nvSpPr>
        <p:spPr bwMode="auto">
          <a:xfrm rot="0">
            <a:off x="2802942" y="6833876"/>
            <a:ext cx="4151154" cy="640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  <a:spcBef>
                <a:spcPts val="0"/>
              </a:spcBef>
              <a:defRPr/>
            </a:pPr>
            <a:r>
              <a:rPr lang="en-US" sz="3600" b="1">
                <a:solidFill>
                  <a:srgbClr val="9E7AB5"/>
                </a:solidFill>
                <a:latin typeface="黑体"/>
                <a:ea typeface="黑体"/>
                <a:cs typeface="黑体"/>
              </a:rPr>
              <a:t>核心业务板块</a:t>
            </a:r>
            <a:endParaRPr>
              <a:latin typeface="黑体"/>
              <a:cs typeface="黑体"/>
            </a:endParaRPr>
          </a:p>
        </p:txBody>
      </p:sp>
      <p:sp>
        <p:nvSpPr>
          <p:cNvPr id="524268038" name="TextBox 11"/>
          <p:cNvSpPr txBox="1"/>
          <p:nvPr/>
        </p:nvSpPr>
        <p:spPr bwMode="auto">
          <a:xfrm rot="0">
            <a:off x="1788471" y="6605852"/>
            <a:ext cx="1396183" cy="1014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86"/>
              </a:lnSpc>
              <a:spcBef>
                <a:spcPts val="0"/>
              </a:spcBef>
              <a:defRPr/>
            </a:pPr>
            <a:r>
              <a:rPr lang="en-US" sz="5700">
                <a:solidFill>
                  <a:srgbClr val="9E7AB5"/>
                </a:solidFill>
                <a:latin typeface="黑体"/>
                <a:ea typeface="黑体"/>
                <a:cs typeface="黑体"/>
              </a:rPr>
              <a:t>01.</a:t>
            </a:r>
            <a:endParaRPr>
              <a:latin typeface="黑体"/>
              <a:cs typeface="黑体"/>
            </a:endParaRPr>
          </a:p>
        </p:txBody>
      </p:sp>
      <p:sp>
        <p:nvSpPr>
          <p:cNvPr id="978030178" name="TextBox 12"/>
          <p:cNvSpPr txBox="1"/>
          <p:nvPr/>
        </p:nvSpPr>
        <p:spPr bwMode="auto">
          <a:xfrm rot="0">
            <a:off x="7654627" y="8015631"/>
            <a:ext cx="2979102" cy="96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20"/>
              </a:lnSpc>
              <a:defRPr/>
            </a:pPr>
            <a:r>
              <a:rPr lang="en-US" sz="1800" b="1">
                <a:solidFill>
                  <a:srgbClr val="4D4D4D"/>
                </a:solidFill>
                <a:latin typeface="黑体"/>
                <a:ea typeface="黑体"/>
                <a:cs typeface="黑体"/>
              </a:rPr>
              <a:t>产品A —— 解决XX问题</a:t>
            </a:r>
            <a:endParaRPr>
              <a:latin typeface="黑体"/>
              <a:cs typeface="黑体"/>
            </a:endParaRPr>
          </a:p>
          <a:p>
            <a:pPr algn="just">
              <a:lnSpc>
                <a:spcPts val="2520"/>
              </a:lnSpc>
              <a:defRPr/>
            </a:pPr>
            <a:r>
              <a:rPr lang="en-US" sz="1800" b="1">
                <a:solidFill>
                  <a:srgbClr val="4D4D4D"/>
                </a:solidFill>
                <a:latin typeface="黑体"/>
                <a:ea typeface="黑体"/>
                <a:cs typeface="黑体"/>
              </a:rPr>
              <a:t>产品B —— 面向XX</a:t>
            </a:r>
            <a:r>
              <a:rPr lang="en-US" sz="1800" b="1" u="none">
                <a:solidFill>
                  <a:srgbClr val="4D4D4D"/>
                </a:solidFill>
                <a:latin typeface="黑体"/>
                <a:ea typeface="黑体"/>
                <a:cs typeface="黑体"/>
              </a:rPr>
              <a:t>用户</a:t>
            </a:r>
            <a:endParaRPr>
              <a:latin typeface="黑体"/>
              <a:cs typeface="黑体"/>
            </a:endParaRPr>
          </a:p>
          <a:p>
            <a:pPr algn="just">
              <a:lnSpc>
                <a:spcPts val="2520"/>
              </a:lnSpc>
              <a:defRPr/>
            </a:pPr>
            <a:r>
              <a:rPr lang="en-US" sz="1800" b="1" u="none">
                <a:solidFill>
                  <a:srgbClr val="4D4D4D"/>
                </a:solidFill>
                <a:latin typeface="黑体"/>
                <a:ea typeface="黑体"/>
                <a:cs typeface="黑体"/>
              </a:rPr>
              <a:t>产品C —— 提供XX解决方案</a:t>
            </a:r>
            <a:endParaRPr>
              <a:latin typeface="黑体"/>
              <a:cs typeface="黑体"/>
            </a:endParaRPr>
          </a:p>
        </p:txBody>
      </p:sp>
      <p:sp>
        <p:nvSpPr>
          <p:cNvPr id="1389851456" name="TextBox 13"/>
          <p:cNvSpPr txBox="1"/>
          <p:nvPr/>
        </p:nvSpPr>
        <p:spPr bwMode="auto">
          <a:xfrm rot="0">
            <a:off x="8335608" y="6833876"/>
            <a:ext cx="4151154" cy="640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  <a:spcBef>
                <a:spcPts val="0"/>
              </a:spcBef>
              <a:defRPr/>
            </a:pPr>
            <a:r>
              <a:rPr lang="en-US" sz="3600" b="1">
                <a:solidFill>
                  <a:srgbClr val="9E7AB5"/>
                </a:solidFill>
                <a:latin typeface="黑体"/>
                <a:ea typeface="黑体"/>
                <a:cs typeface="黑体"/>
              </a:rPr>
              <a:t>我们的产品</a:t>
            </a:r>
            <a:endParaRPr>
              <a:latin typeface="黑体"/>
              <a:cs typeface="黑体"/>
            </a:endParaRPr>
          </a:p>
        </p:txBody>
      </p:sp>
      <p:sp>
        <p:nvSpPr>
          <p:cNvPr id="2040151907" name="TextBox 14"/>
          <p:cNvSpPr txBox="1"/>
          <p:nvPr/>
        </p:nvSpPr>
        <p:spPr bwMode="auto">
          <a:xfrm rot="0">
            <a:off x="7088895" y="6605852"/>
            <a:ext cx="1493602" cy="1014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86"/>
              </a:lnSpc>
              <a:spcBef>
                <a:spcPts val="0"/>
              </a:spcBef>
              <a:defRPr/>
            </a:pPr>
            <a:r>
              <a:rPr lang="en-US" sz="5700">
                <a:solidFill>
                  <a:srgbClr val="9E7AB5"/>
                </a:solidFill>
                <a:latin typeface="黑体"/>
                <a:ea typeface="黑体"/>
                <a:cs typeface="黑体"/>
              </a:rPr>
              <a:t>02.</a:t>
            </a:r>
            <a:endParaRPr>
              <a:latin typeface="黑体"/>
              <a:cs typeface="黑体"/>
            </a:endParaRPr>
          </a:p>
        </p:txBody>
      </p:sp>
      <p:sp>
        <p:nvSpPr>
          <p:cNvPr id="1709997288" name="TextBox 15"/>
          <p:cNvSpPr txBox="1"/>
          <p:nvPr/>
        </p:nvSpPr>
        <p:spPr bwMode="auto">
          <a:xfrm rot="0">
            <a:off x="13704543" y="7701288"/>
            <a:ext cx="1639870" cy="1280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  <a:defRPr/>
            </a:pPr>
            <a:r>
              <a:rPr lang="en-US" sz="1800" b="1">
                <a:solidFill>
                  <a:srgbClr val="4D4D4D"/>
                </a:solidFill>
                <a:latin typeface="黑体"/>
                <a:ea typeface="黑体"/>
                <a:cs typeface="黑体"/>
              </a:rPr>
              <a:t>AI赋能</a:t>
            </a:r>
            <a:endParaRPr>
              <a:latin typeface="黑体"/>
              <a:cs typeface="黑体"/>
            </a:endParaRPr>
          </a:p>
          <a:p>
            <a:pPr algn="l">
              <a:lnSpc>
                <a:spcPts val="2520"/>
              </a:lnSpc>
              <a:defRPr/>
            </a:pPr>
            <a:r>
              <a:rPr lang="en-US" sz="1800" b="1">
                <a:solidFill>
                  <a:srgbClr val="4D4D4D"/>
                </a:solidFill>
                <a:latin typeface="黑体"/>
                <a:ea typeface="黑体"/>
                <a:cs typeface="黑体"/>
              </a:rPr>
              <a:t>数据驱动增长</a:t>
            </a:r>
            <a:endParaRPr>
              <a:latin typeface="黑体"/>
              <a:cs typeface="黑体"/>
            </a:endParaRPr>
          </a:p>
          <a:p>
            <a:pPr algn="l">
              <a:lnSpc>
                <a:spcPts val="2520"/>
              </a:lnSpc>
              <a:defRPr/>
            </a:pPr>
            <a:r>
              <a:rPr lang="en-US" sz="1800" b="1">
                <a:solidFill>
                  <a:srgbClr val="4D4D4D"/>
                </a:solidFill>
                <a:latin typeface="黑体"/>
                <a:ea typeface="黑体"/>
                <a:cs typeface="黑体"/>
              </a:rPr>
              <a:t>海外市场拓展</a:t>
            </a:r>
            <a:endParaRPr>
              <a:latin typeface="黑体"/>
              <a:cs typeface="黑体"/>
            </a:endParaRPr>
          </a:p>
          <a:p>
            <a:pPr algn="l">
              <a:lnSpc>
                <a:spcPts val="2520"/>
              </a:lnSpc>
              <a:defRPr/>
            </a:pPr>
            <a:r>
              <a:rPr lang="en-US" sz="1800" b="1">
                <a:solidFill>
                  <a:srgbClr val="4D4D4D"/>
                </a:solidFill>
                <a:latin typeface="黑体"/>
                <a:ea typeface="黑体"/>
                <a:cs typeface="黑体"/>
              </a:rPr>
              <a:t>产品多元化布局</a:t>
            </a:r>
            <a:endParaRPr>
              <a:latin typeface="黑体"/>
              <a:cs typeface="黑体"/>
            </a:endParaRPr>
          </a:p>
        </p:txBody>
      </p:sp>
      <p:sp>
        <p:nvSpPr>
          <p:cNvPr id="1110584279" name="TextBox 16"/>
          <p:cNvSpPr txBox="1"/>
          <p:nvPr/>
        </p:nvSpPr>
        <p:spPr bwMode="auto">
          <a:xfrm rot="0">
            <a:off x="13704543" y="6833876"/>
            <a:ext cx="4151154" cy="640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  <a:spcBef>
                <a:spcPts val="0"/>
              </a:spcBef>
              <a:defRPr/>
            </a:pPr>
            <a:r>
              <a:rPr lang="en-US" sz="3600" b="1">
                <a:solidFill>
                  <a:srgbClr val="9E7AB5"/>
                </a:solidFill>
                <a:latin typeface="黑体"/>
                <a:ea typeface="黑体"/>
                <a:cs typeface="黑体"/>
              </a:rPr>
              <a:t>未来方向</a:t>
            </a:r>
            <a:endParaRPr>
              <a:latin typeface="黑体"/>
              <a:cs typeface="黑体"/>
            </a:endParaRPr>
          </a:p>
        </p:txBody>
      </p:sp>
      <p:sp>
        <p:nvSpPr>
          <p:cNvPr id="775116774" name="TextBox 17"/>
          <p:cNvSpPr txBox="1"/>
          <p:nvPr/>
        </p:nvSpPr>
        <p:spPr bwMode="auto">
          <a:xfrm rot="0">
            <a:off x="12457829" y="6605852"/>
            <a:ext cx="1493602" cy="1014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86"/>
              </a:lnSpc>
              <a:spcBef>
                <a:spcPts val="0"/>
              </a:spcBef>
              <a:defRPr/>
            </a:pPr>
            <a:r>
              <a:rPr lang="en-US" sz="5700">
                <a:solidFill>
                  <a:srgbClr val="9E7AB5"/>
                </a:solidFill>
                <a:latin typeface="黑体"/>
                <a:ea typeface="黑体"/>
                <a:cs typeface="黑体"/>
              </a:rPr>
              <a:t>03.</a:t>
            </a:r>
            <a:endParaRPr>
              <a:latin typeface="黑体"/>
              <a:cs typeface="黑体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rgbClr val="EEEFE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120138283" name="Group 2"/>
          <p:cNvGrpSpPr/>
          <p:nvPr/>
        </p:nvGrpSpPr>
        <p:grpSpPr bwMode="auto">
          <a:xfrm rot="0">
            <a:off x="1028700" y="3357652"/>
            <a:ext cx="5070409" cy="5070389"/>
            <a:chOff x="0" y="0"/>
            <a:chExt cx="6350000" cy="6349975"/>
          </a:xfrm>
        </p:grpSpPr>
        <p:sp>
          <p:nvSpPr>
            <p:cNvPr id="3" name="Freeform 3"/>
            <p:cNvSpPr/>
            <p:nvPr/>
          </p:nvSpPr>
          <p:spPr bwMode="auto">
            <a:xfrm rot="0" flipH="0" flipV="0"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 fill="norm" stroke="1" extrusionOk="0">
                  <a:moveTo>
                    <a:pt x="6350000" y="3175025"/>
                  </a:moveTo>
                  <a:cubicBezTo>
                    <a:pt x="6350000" y="4928451"/>
                    <a:pt x="4928464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p>
              <a:pPr>
                <a:defRPr/>
              </a:pPr>
              <a:endParaRPr>
                <a:latin typeface="黑体"/>
                <a:cs typeface="黑体"/>
              </a:endParaRPr>
            </a:p>
          </p:txBody>
        </p:sp>
      </p:grpSp>
      <p:grpSp>
        <p:nvGrpSpPr>
          <p:cNvPr id="2081360472" name="Group 4"/>
          <p:cNvGrpSpPr/>
          <p:nvPr/>
        </p:nvGrpSpPr>
        <p:grpSpPr bwMode="auto">
          <a:xfrm rot="0">
            <a:off x="6608795" y="3357652"/>
            <a:ext cx="5070409" cy="5070389"/>
            <a:chOff x="0" y="0"/>
            <a:chExt cx="6350000" cy="6349975"/>
          </a:xfrm>
        </p:grpSpPr>
        <p:sp>
          <p:nvSpPr>
            <p:cNvPr id="5" name="Freeform 5"/>
            <p:cNvSpPr/>
            <p:nvPr/>
          </p:nvSpPr>
          <p:spPr bwMode="auto">
            <a:xfrm rot="0" flipH="0" flipV="0"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 fill="norm" stroke="1" extrusionOk="0">
                  <a:moveTo>
                    <a:pt x="6350000" y="3175025"/>
                  </a:moveTo>
                  <a:cubicBezTo>
                    <a:pt x="6350000" y="4928451"/>
                    <a:pt x="4928464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p>
              <a:pPr>
                <a:defRPr/>
              </a:pPr>
              <a:endParaRPr>
                <a:latin typeface="黑体"/>
                <a:cs typeface="黑体"/>
              </a:endParaRPr>
            </a:p>
          </p:txBody>
        </p:sp>
      </p:grpSp>
      <p:grpSp>
        <p:nvGrpSpPr>
          <p:cNvPr id="1334925100" name="Group 6"/>
          <p:cNvGrpSpPr/>
          <p:nvPr/>
        </p:nvGrpSpPr>
        <p:grpSpPr bwMode="auto">
          <a:xfrm rot="0">
            <a:off x="12188891" y="3357652"/>
            <a:ext cx="5070409" cy="5070389"/>
            <a:chOff x="0" y="0"/>
            <a:chExt cx="6350000" cy="6349975"/>
          </a:xfrm>
        </p:grpSpPr>
        <p:sp>
          <p:nvSpPr>
            <p:cNvPr id="7" name="Freeform 7"/>
            <p:cNvSpPr/>
            <p:nvPr/>
          </p:nvSpPr>
          <p:spPr bwMode="auto">
            <a:xfrm rot="0" flipH="0" flipV="0"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 fill="norm" stroke="1" extrusionOk="0">
                  <a:moveTo>
                    <a:pt x="6350000" y="3175025"/>
                  </a:moveTo>
                  <a:cubicBezTo>
                    <a:pt x="6350000" y="4928451"/>
                    <a:pt x="4928464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p>
              <a:pPr>
                <a:defRPr/>
              </a:pPr>
              <a:endParaRPr>
                <a:latin typeface="黑体"/>
                <a:cs typeface="黑体"/>
              </a:endParaRPr>
            </a:p>
          </p:txBody>
        </p:sp>
      </p:grpSp>
      <p:sp>
        <p:nvSpPr>
          <p:cNvPr id="1552137471" name="Freeform 8"/>
          <p:cNvSpPr/>
          <p:nvPr/>
        </p:nvSpPr>
        <p:spPr bwMode="auto">
          <a:xfrm rot="0" flipH="0" flipV="0">
            <a:off x="8845137" y="5573671"/>
            <a:ext cx="597727" cy="638349"/>
          </a:xfrm>
          <a:custGeom>
            <a:avLst/>
            <a:gdLst/>
            <a:ahLst/>
            <a:cxnLst/>
            <a:rect l="l" t="t" r="r" b="b"/>
            <a:pathLst>
              <a:path w="597727" h="638349" fill="norm" stroke="1" extrusionOk="0">
                <a:moveTo>
                  <a:pt x="0" y="0"/>
                </a:moveTo>
                <a:lnTo>
                  <a:pt x="597726" y="0"/>
                </a:lnTo>
                <a:lnTo>
                  <a:pt x="597726" y="638350"/>
                </a:lnTo>
                <a:lnTo>
                  <a:pt x="0" y="6383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/>
            <a:srcRect l="0" t="0" r="0" b="0"/>
            <a:stretch/>
          </a:blipFill>
        </p:spPr>
        <p:txBody>
          <a:bodyPr/>
          <a:p>
            <a:pPr>
              <a:defRPr/>
            </a:pPr>
            <a:endParaRPr>
              <a:latin typeface="黑体"/>
              <a:cs typeface="黑体"/>
            </a:endParaRPr>
          </a:p>
        </p:txBody>
      </p:sp>
      <p:sp>
        <p:nvSpPr>
          <p:cNvPr id="1741322025" name="Freeform 9"/>
          <p:cNvSpPr/>
          <p:nvPr/>
        </p:nvSpPr>
        <p:spPr bwMode="auto">
          <a:xfrm rot="0" flipH="0" flipV="0">
            <a:off x="3218478" y="5573671"/>
            <a:ext cx="690853" cy="719639"/>
          </a:xfrm>
          <a:custGeom>
            <a:avLst/>
            <a:gdLst/>
            <a:ahLst/>
            <a:cxnLst/>
            <a:rect l="l" t="t" r="r" b="b"/>
            <a:pathLst>
              <a:path w="690853" h="719639" fill="norm" stroke="1" extrusionOk="0">
                <a:moveTo>
                  <a:pt x="0" y="0"/>
                </a:moveTo>
                <a:lnTo>
                  <a:pt x="690853" y="0"/>
                </a:lnTo>
                <a:lnTo>
                  <a:pt x="690853" y="719639"/>
                </a:lnTo>
                <a:lnTo>
                  <a:pt x="0" y="7196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/>
            <a:srcRect l="0" t="0" r="0" b="0"/>
            <a:stretch/>
          </a:blipFill>
        </p:spPr>
        <p:txBody>
          <a:bodyPr/>
          <a:p>
            <a:pPr>
              <a:defRPr/>
            </a:pPr>
            <a:endParaRPr>
              <a:latin typeface="黑体"/>
              <a:cs typeface="黑体"/>
            </a:endParaRPr>
          </a:p>
        </p:txBody>
      </p:sp>
      <p:sp>
        <p:nvSpPr>
          <p:cNvPr id="537211891" name="Freeform 10"/>
          <p:cNvSpPr/>
          <p:nvPr/>
        </p:nvSpPr>
        <p:spPr bwMode="auto">
          <a:xfrm rot="0" flipH="0" flipV="0">
            <a:off x="14444382" y="5573671"/>
            <a:ext cx="559426" cy="638349"/>
          </a:xfrm>
          <a:custGeom>
            <a:avLst/>
            <a:gdLst/>
            <a:ahLst/>
            <a:cxnLst/>
            <a:rect l="l" t="t" r="r" b="b"/>
            <a:pathLst>
              <a:path w="559426" h="638349" fill="norm" stroke="1" extrusionOk="0">
                <a:moveTo>
                  <a:pt x="0" y="0"/>
                </a:moveTo>
                <a:lnTo>
                  <a:pt x="559426" y="0"/>
                </a:lnTo>
                <a:lnTo>
                  <a:pt x="559426" y="638350"/>
                </a:lnTo>
                <a:lnTo>
                  <a:pt x="0" y="6383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/>
            <a:srcRect l="0" t="0" r="0" b="0"/>
            <a:stretch/>
          </a:blipFill>
        </p:spPr>
        <p:txBody>
          <a:bodyPr/>
          <a:p>
            <a:pPr>
              <a:defRPr/>
            </a:pPr>
            <a:endParaRPr>
              <a:latin typeface="黑体"/>
              <a:cs typeface="黑体"/>
            </a:endParaRPr>
          </a:p>
        </p:txBody>
      </p:sp>
      <p:sp>
        <p:nvSpPr>
          <p:cNvPr id="562040006" name="TextBox 11"/>
          <p:cNvSpPr txBox="1"/>
          <p:nvPr/>
        </p:nvSpPr>
        <p:spPr bwMode="auto">
          <a:xfrm rot="0">
            <a:off x="5086350" y="914436"/>
            <a:ext cx="8115660" cy="1138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960"/>
              </a:lnSpc>
              <a:spcBef>
                <a:spcPts val="0"/>
              </a:spcBef>
              <a:defRPr/>
            </a:pPr>
            <a:r>
              <a:rPr lang="en-US" sz="6400" b="1">
                <a:solidFill>
                  <a:srgbClr val="4D4D4D"/>
                </a:solidFill>
                <a:latin typeface="黑体"/>
                <a:ea typeface="黑体"/>
                <a:cs typeface="黑体"/>
              </a:rPr>
              <a:t>我们的用户</a:t>
            </a:r>
            <a:endParaRPr>
              <a:latin typeface="黑体"/>
              <a:cs typeface="黑体"/>
            </a:endParaRPr>
          </a:p>
        </p:txBody>
      </p:sp>
      <p:sp>
        <p:nvSpPr>
          <p:cNvPr id="165460040" name="TextBox 12"/>
          <p:cNvSpPr txBox="1"/>
          <p:nvPr/>
        </p:nvSpPr>
        <p:spPr bwMode="auto">
          <a:xfrm rot="0">
            <a:off x="2208935" y="4519366"/>
            <a:ext cx="2710296" cy="569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ts val="0"/>
              </a:spcBef>
              <a:defRPr/>
            </a:pPr>
            <a:r>
              <a:rPr lang="en-US" sz="3200" b="1">
                <a:solidFill>
                  <a:srgbClr val="9E7AB5"/>
                </a:solidFill>
                <a:latin typeface="黑体"/>
                <a:ea typeface="黑体"/>
                <a:cs typeface="黑体"/>
              </a:rPr>
              <a:t>注册用户</a:t>
            </a:r>
            <a:endParaRPr>
              <a:latin typeface="黑体"/>
              <a:cs typeface="黑体"/>
            </a:endParaRPr>
          </a:p>
        </p:txBody>
      </p:sp>
      <p:sp>
        <p:nvSpPr>
          <p:cNvPr id="1025402161" name="TextBox 13"/>
          <p:cNvSpPr txBox="1"/>
          <p:nvPr/>
        </p:nvSpPr>
        <p:spPr bwMode="auto">
          <a:xfrm rot="0">
            <a:off x="2035731" y="6838911"/>
            <a:ext cx="3056704" cy="320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ts val="0"/>
              </a:spcBef>
              <a:defRPr/>
            </a:pPr>
            <a:r>
              <a:rPr lang="en-US" sz="1800" b="1">
                <a:solidFill>
                  <a:srgbClr val="4D4D4D"/>
                </a:solidFill>
                <a:latin typeface="黑体"/>
                <a:ea typeface="黑体"/>
                <a:cs typeface="黑体"/>
              </a:rPr>
              <a:t>XXX万+</a:t>
            </a:r>
            <a:endParaRPr>
              <a:latin typeface="黑体"/>
              <a:cs typeface="黑体"/>
            </a:endParaRPr>
          </a:p>
        </p:txBody>
      </p:sp>
      <p:sp>
        <p:nvSpPr>
          <p:cNvPr id="1467368651" name="TextBox 14"/>
          <p:cNvSpPr txBox="1"/>
          <p:nvPr/>
        </p:nvSpPr>
        <p:spPr bwMode="auto">
          <a:xfrm rot="0">
            <a:off x="7615827" y="6838911"/>
            <a:ext cx="3056704" cy="320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ts val="0"/>
              </a:spcBef>
              <a:defRPr/>
            </a:pPr>
            <a:r>
              <a:rPr lang="en-US" sz="1800" b="1">
                <a:solidFill>
                  <a:srgbClr val="4D4D4D"/>
                </a:solidFill>
                <a:latin typeface="黑体"/>
                <a:ea typeface="黑体"/>
                <a:cs typeface="黑体"/>
              </a:rPr>
              <a:t>XXX万+</a:t>
            </a:r>
            <a:endParaRPr>
              <a:latin typeface="黑体"/>
              <a:cs typeface="黑体"/>
            </a:endParaRPr>
          </a:p>
        </p:txBody>
      </p:sp>
      <p:sp>
        <p:nvSpPr>
          <p:cNvPr id="1016542397" name="TextBox 15"/>
          <p:cNvSpPr txBox="1"/>
          <p:nvPr/>
        </p:nvSpPr>
        <p:spPr bwMode="auto">
          <a:xfrm rot="0">
            <a:off x="13195922" y="6838911"/>
            <a:ext cx="3056704" cy="320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ts val="0"/>
              </a:spcBef>
              <a:defRPr/>
            </a:pPr>
            <a:r>
              <a:rPr lang="en-US" sz="1800" b="1">
                <a:solidFill>
                  <a:srgbClr val="4D4D4D"/>
                </a:solidFill>
                <a:latin typeface="黑体"/>
                <a:ea typeface="黑体"/>
                <a:cs typeface="黑体"/>
              </a:rPr>
              <a:t>XX+</a:t>
            </a:r>
            <a:endParaRPr>
              <a:latin typeface="黑体"/>
              <a:cs typeface="黑体"/>
            </a:endParaRPr>
          </a:p>
        </p:txBody>
      </p:sp>
      <p:sp>
        <p:nvSpPr>
          <p:cNvPr id="892586960" name="TextBox 16"/>
          <p:cNvSpPr txBox="1"/>
          <p:nvPr/>
        </p:nvSpPr>
        <p:spPr bwMode="auto">
          <a:xfrm rot="0">
            <a:off x="7773986" y="4519366"/>
            <a:ext cx="2740385" cy="569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ts val="0"/>
              </a:spcBef>
              <a:defRPr/>
            </a:pPr>
            <a:r>
              <a:rPr lang="en-US" sz="3200" b="1">
                <a:solidFill>
                  <a:srgbClr val="9E7AB5"/>
                </a:solidFill>
                <a:latin typeface="黑体"/>
                <a:ea typeface="黑体"/>
                <a:cs typeface="黑体"/>
              </a:rPr>
              <a:t>活跃用户</a:t>
            </a:r>
            <a:endParaRPr>
              <a:latin typeface="黑体"/>
              <a:cs typeface="黑体"/>
            </a:endParaRPr>
          </a:p>
        </p:txBody>
      </p:sp>
      <p:sp>
        <p:nvSpPr>
          <p:cNvPr id="198720868" name="TextBox 17"/>
          <p:cNvSpPr txBox="1"/>
          <p:nvPr/>
        </p:nvSpPr>
        <p:spPr bwMode="auto">
          <a:xfrm rot="0">
            <a:off x="13494150" y="4519366"/>
            <a:ext cx="2460250" cy="569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ts val="0"/>
              </a:spcBef>
              <a:defRPr/>
            </a:pPr>
            <a:r>
              <a:rPr lang="en-US" sz="3200" b="1">
                <a:solidFill>
                  <a:srgbClr val="9E7AB5"/>
                </a:solidFill>
                <a:latin typeface="黑体"/>
                <a:ea typeface="黑体"/>
                <a:cs typeface="黑体"/>
              </a:rPr>
              <a:t>覆盖城市</a:t>
            </a:r>
            <a:endParaRPr>
              <a:latin typeface="黑体"/>
              <a:cs typeface="黑体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rgbClr val="EEEFE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370811925" name="Group 2"/>
          <p:cNvGrpSpPr/>
          <p:nvPr/>
        </p:nvGrpSpPr>
        <p:grpSpPr bwMode="auto">
          <a:xfrm rot="0">
            <a:off x="0" y="0"/>
            <a:ext cx="18288000" cy="6407717"/>
            <a:chOff x="0" y="0"/>
            <a:chExt cx="24384000" cy="854362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 rotWithShape="1">
            <a:blip r:embed="rId3"/>
            <a:srcRect l="0" t="53226" r="0" b="0"/>
            <a:stretch/>
          </p:blipFill>
          <p:spPr bwMode="auto">
            <a:xfrm flipH="0" flipV="0">
              <a:off x="0" y="0"/>
              <a:ext cx="24384000" cy="8543622"/>
            </a:xfrm>
            <a:prstGeom prst="rect">
              <a:avLst/>
            </a:prstGeom>
          </p:spPr>
        </p:pic>
      </p:grpSp>
      <p:sp>
        <p:nvSpPr>
          <p:cNvPr id="2105064598" name="AutoShape 4"/>
          <p:cNvSpPr/>
          <p:nvPr/>
        </p:nvSpPr>
        <p:spPr bwMode="auto">
          <a:xfrm rot="0">
            <a:off x="9678112" y="7648654"/>
            <a:ext cx="208982" cy="1310936"/>
          </a:xfrm>
          <a:prstGeom prst="rect">
            <a:avLst/>
          </a:prstGeom>
          <a:solidFill>
            <a:srgbClr val="9E7AB5"/>
          </a:solidFill>
        </p:spPr>
      </p:sp>
      <p:sp>
        <p:nvSpPr>
          <p:cNvPr id="1637641929" name="TextBox 5"/>
          <p:cNvSpPr txBox="1"/>
          <p:nvPr/>
        </p:nvSpPr>
        <p:spPr bwMode="auto">
          <a:xfrm rot="0">
            <a:off x="2310160" y="7543746"/>
            <a:ext cx="7368310" cy="1422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0"/>
              </a:lnSpc>
              <a:spcBef>
                <a:spcPts val="0"/>
              </a:spcBef>
              <a:defRPr/>
            </a:pPr>
            <a:r>
              <a:rPr lang="en-US" sz="8000" b="1">
                <a:solidFill>
                  <a:srgbClr val="4D4D4D"/>
                </a:solidFill>
                <a:latin typeface="黑体"/>
                <a:ea typeface="黑体"/>
                <a:cs typeface="黑体"/>
              </a:rPr>
              <a:t>绩效考核</a:t>
            </a:r>
            <a:endParaRPr/>
          </a:p>
        </p:txBody>
      </p:sp>
      <p:sp>
        <p:nvSpPr>
          <p:cNvPr id="1835384518" name="TextBox 6"/>
          <p:cNvSpPr txBox="1"/>
          <p:nvPr/>
        </p:nvSpPr>
        <p:spPr bwMode="auto">
          <a:xfrm rot="0">
            <a:off x="10814602" y="7553368"/>
            <a:ext cx="5048753" cy="1474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  <a:spcBef>
                <a:spcPts val="0"/>
              </a:spcBef>
              <a:defRPr/>
            </a:pPr>
            <a:r>
              <a:rPr lang="en-US" sz="4200">
                <a:solidFill>
                  <a:srgbClr val="9E7AB5"/>
                </a:solidFill>
                <a:latin typeface="Arial"/>
                <a:ea typeface="Arial"/>
                <a:cs typeface="Arial"/>
              </a:rPr>
              <a:t>Perf</a:t>
            </a:r>
            <a:r>
              <a:rPr lang="en-US" sz="4200">
                <a:solidFill>
                  <a:srgbClr val="9E7AB5"/>
                </a:solidFill>
                <a:latin typeface="Arial"/>
                <a:ea typeface="Arial"/>
                <a:cs typeface="Arial"/>
              </a:rPr>
              <a:t>ormance Appraisal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onlyoffice/9.3.1.8</Application>
  <PresentationFormat>On-screen Show (4:3)</PresentationFormat>
  <Paragraphs>0</Paragraphs>
  <Slides>16</Slides>
  <Notes>16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0</LinksUpToDate>
  <SharedDoc>0</SharedDoc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红灰色行业研究咨询图表商务培训分享中文演示文稿</dc:title>
  <dc:identifier>DAHCgKkHyVM</dc:identifier>
  <cp:lastModifiedBy/>
  <cp:revision>7</cp:revision>
  <dcterms:created xsi:type="dcterms:W3CDTF">2006-08-16T00:00:00Z</dcterms:created>
  <dcterms:modified xsi:type="dcterms:W3CDTF">2026-03-12T12:28:18Z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IGC">
    <vt:lpwstr>{"Label":"1","ContentProducer":"001191110105MA01AN806X00000","ProduceID":"DAHCgKkHyVM","ReservedCode1":"","ContentPropagator":"001191110105MA01AN806X00000","PropagateID":"DAHCgKkHyVM","ReservedCode2":""}</vt:lpwstr>
  </property>
</Properties>
</file>