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3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slides/slide17.xml" ContentType="application/vnd.openxmlformats-officedocument.presentationml.slide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2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8288000" cy="10287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4" d="100"/>
          <a:sy n="74" d="100"/>
        </p:scale>
        <p:origin x="-1092" y="-90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580072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797689042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91843370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70032091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366775605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40632695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76960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850180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959329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C9BA13-7AEC-0C78-E173-9BBEF9A056B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079309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443188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01252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6EFCCE-DD88-7A18-C1C4-F739F1FBFB0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234919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049383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75939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2F5C68-AA72-0CEE-5C0A-E2F8807DFD4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826674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39114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9888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F2E9670-5798-2899-52B2-44508581E9D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664834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762952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040896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83C189-9ED2-870A-938C-AB9F4826D7F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380563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560996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4582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4BA2A9-BC11-181E-4A7D-CD26F9A974F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82048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8924158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03387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07930B-8529-9C72-36A9-19D573AC77C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307447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669125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810651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B116AF-0AB1-4B82-6915-FDE516B8081A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83371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258774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9770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447105-4CC6-58E5-B093-CF2BDEF036B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66730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718083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69583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535F68-1D88-C02A-EEB0-5E6BD5FC482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26311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1944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37541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1FF3ED-4A61-6C35-F184-1258FC7438C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61862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594707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10151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A72DC4-7F2D-E348-9EDD-5A819EF9A71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684457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91877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08195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35DDBC-0A3A-17FE-AD35-D689569AC8A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57748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426338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37837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980B59-744C-25E4-A3D3-5F72EF18A6F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843517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33012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727597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A7DEB4-CC98-D6B0-9F9F-F43712DDC63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632535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30924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996011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E7A635-346A-51BB-A860-5BE0D681A9D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01940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823388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832361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307A52-7FE1-1D78-252C-26C0DA095D1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870360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386842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415852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527088-BE3A-E985-F3B9-F6DCA745D08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2524323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36812163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6862121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11691914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576021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699396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05773371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7088504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40225634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6240307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986851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92070027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7823733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32986434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23457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989241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6872126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683917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6760183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973518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076054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86022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3286460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46063541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41701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68517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0083189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6157055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8207269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206129320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571806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55694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288107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4100309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1304598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2596954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125398081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86242392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28844993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43634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31579793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99049810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095617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45407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019287517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8416442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5285959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12822274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79735311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6248032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00028345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37076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487241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1589562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056326383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5084011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24174870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587604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4504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849737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983266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04090554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89986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>
            <a:alphaModFix amt="80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36729804" name="Group 3"/>
          <p:cNvGrpSpPr/>
          <p:nvPr/>
        </p:nvGrpSpPr>
        <p:grpSpPr bwMode="auto">
          <a:xfrm rot="0">
            <a:off x="646867" y="2801493"/>
            <a:ext cx="2186614" cy="21866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5" name="TextBox 5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725680995" name="Group 6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560094547" name="Group 9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627297188" name="Group 12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664201374" name="Group 15"/>
          <p:cNvGrpSpPr/>
          <p:nvPr/>
        </p:nvGrpSpPr>
        <p:grpSpPr bwMode="auto">
          <a:xfrm rot="0">
            <a:off x="6777390" y="7917202"/>
            <a:ext cx="4733217" cy="834233"/>
            <a:chOff x="0" y="0"/>
            <a:chExt cx="2399478" cy="42291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19050" y="30480"/>
              <a:ext cx="2362648" cy="361950"/>
            </a:xfrm>
            <a:custGeom>
              <a:avLst/>
              <a:gdLst/>
              <a:ahLst/>
              <a:cxnLst/>
              <a:rect l="l" t="t" r="r" b="b"/>
              <a:pathLst>
                <a:path w="2362648" h="361950" fill="norm" stroke="1" extrusionOk="0">
                  <a:moveTo>
                    <a:pt x="2202628" y="0"/>
                  </a:move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3200"/>
                  </a:lnTo>
                  <a:cubicBezTo>
                    <a:pt x="0" y="290830"/>
                    <a:pt x="71120" y="361950"/>
                    <a:pt x="158750" y="361950"/>
                  </a:cubicBezTo>
                  <a:lnTo>
                    <a:pt x="2203898" y="361950"/>
                  </a:lnTo>
                  <a:cubicBezTo>
                    <a:pt x="2291528" y="361950"/>
                    <a:pt x="2362648" y="290830"/>
                    <a:pt x="2362648" y="203200"/>
                  </a:cubicBezTo>
                  <a:lnTo>
                    <a:pt x="2362648" y="158750"/>
                  </a:lnTo>
                  <a:cubicBezTo>
                    <a:pt x="2361378" y="71120"/>
                    <a:pt x="2290258" y="0"/>
                    <a:pt x="2202628" y="0"/>
                  </a:cubicBezTo>
                  <a:close/>
                  <a:moveTo>
                    <a:pt x="2339788" y="203200"/>
                  </a:moveTo>
                  <a:cubicBezTo>
                    <a:pt x="2339788" y="278130"/>
                    <a:pt x="2278828" y="340360"/>
                    <a:pt x="2202628" y="340360"/>
                  </a:cubicBezTo>
                  <a:lnTo>
                    <a:pt x="158750" y="340360"/>
                  </a:lnTo>
                  <a:cubicBezTo>
                    <a:pt x="83820" y="340360"/>
                    <a:pt x="21590" y="279400"/>
                    <a:pt x="21590" y="203200"/>
                  </a:cubicBezTo>
                  <a:lnTo>
                    <a:pt x="21590" y="158750"/>
                  </a:lnTo>
                  <a:cubicBezTo>
                    <a:pt x="22860" y="82550"/>
                    <a:pt x="83820" y="21590"/>
                    <a:pt x="158750" y="21590"/>
                  </a:cubicBezTo>
                  <a:lnTo>
                    <a:pt x="2203898" y="21590"/>
                  </a:lnTo>
                  <a:cubicBezTo>
                    <a:pt x="2278828" y="21590"/>
                    <a:pt x="2341058" y="82550"/>
                    <a:pt x="2341058" y="158750"/>
                  </a:cubicBezTo>
                  <a:lnTo>
                    <a:pt x="2341058" y="20320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805952185" name="AutoShape 17"/>
          <p:cNvSpPr/>
          <p:nvPr/>
        </p:nvSpPr>
        <p:spPr bwMode="auto">
          <a:xfrm rot="0">
            <a:off x="1028700" y="2388380"/>
            <a:ext cx="16230600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9973472" name="TextBox 18"/>
          <p:cNvSpPr txBox="1"/>
          <p:nvPr/>
        </p:nvSpPr>
        <p:spPr bwMode="auto">
          <a:xfrm rot="0">
            <a:off x="1351076" y="2828639"/>
            <a:ext cx="15586205" cy="320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13"/>
              </a:lnSpc>
              <a:spcBef>
                <a:spcPts val="0"/>
              </a:spcBef>
              <a:defRPr/>
            </a:pPr>
            <a:r>
              <a:rPr lang="en-US" sz="18000" b="1" spc="1368">
                <a:solidFill>
                  <a:srgbClr val="282828"/>
                </a:solidFill>
                <a:latin typeface="黑体"/>
                <a:ea typeface="黑体"/>
                <a:cs typeface="黑体"/>
              </a:rPr>
              <a:t>营销活动策划</a:t>
            </a:r>
            <a:endParaRPr>
              <a:latin typeface="黑体"/>
              <a:cs typeface="黑体"/>
            </a:endParaRPr>
          </a:p>
        </p:txBody>
      </p:sp>
      <p:grpSp>
        <p:nvGrpSpPr>
          <p:cNvPr id="1812586327" name="Group 3"/>
          <p:cNvGrpSpPr/>
          <p:nvPr/>
        </p:nvGrpSpPr>
        <p:grpSpPr bwMode="auto">
          <a:xfrm rot="0" flipH="0" flipV="0">
            <a:off x="14718232" y="6950223"/>
            <a:ext cx="1482570" cy="1482570"/>
            <a:chOff x="0" y="0"/>
            <a:chExt cx="1482570" cy="1482570"/>
          </a:xfrm>
        </p:grpSpPr>
        <p:sp>
          <p:nvSpPr>
            <p:cNvPr id="1179182260" name="Freeform 4"/>
            <p:cNvSpPr/>
            <p:nvPr/>
          </p:nvSpPr>
          <p:spPr bwMode="auto">
            <a:xfrm rot="0" flipH="0" flipV="0">
              <a:off x="0" y="0"/>
              <a:ext cx="1482570" cy="148257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939675111" name="TextBox 5"/>
            <p:cNvSpPr txBox="1"/>
            <p:nvPr/>
          </p:nvSpPr>
          <p:spPr bwMode="auto">
            <a:xfrm>
              <a:off x="138990" y="86869"/>
              <a:ext cx="1204588" cy="1256709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311509009" name="TextBox 19"/>
          <p:cNvSpPr txBox="1"/>
          <p:nvPr/>
        </p:nvSpPr>
        <p:spPr bwMode="auto">
          <a:xfrm rot="0" flipH="0" flipV="0">
            <a:off x="1028699" y="6324113"/>
            <a:ext cx="16429019" cy="10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6"/>
              </a:lnSpc>
              <a:defRPr/>
            </a:pPr>
            <a:r>
              <a:rPr lang="en-US" sz="6700" b="1" spc="837">
                <a:solidFill>
                  <a:srgbClr val="282828"/>
                </a:solidFill>
                <a:latin typeface="黑体"/>
                <a:ea typeface="黑体"/>
                <a:cs typeface="黑体"/>
              </a:rPr>
              <a:t>｜ 从0到百万销售的增长路径设计 ｜</a:t>
            </a:r>
            <a:endParaRPr>
              <a:latin typeface="黑体"/>
              <a:cs typeface="黑体"/>
            </a:endParaRPr>
          </a:p>
        </p:txBody>
      </p:sp>
      <p:sp>
        <p:nvSpPr>
          <p:cNvPr id="665169303" name="TextBox 20"/>
          <p:cNvSpPr txBox="1"/>
          <p:nvPr/>
        </p:nvSpPr>
        <p:spPr bwMode="auto">
          <a:xfrm rot="0">
            <a:off x="7389923" y="7954904"/>
            <a:ext cx="3509226" cy="62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ts val="0"/>
              </a:spcBef>
              <a:defRPr/>
            </a:pPr>
            <a:r>
              <a:rPr lang="en-US" sz="3500">
                <a:solidFill>
                  <a:schemeClr val="bg1"/>
                </a:solidFill>
                <a:latin typeface="黑体"/>
                <a:ea typeface="黑体"/>
                <a:cs typeface="黑体"/>
              </a:rPr>
              <a:t>策划人：XXX</a:t>
            </a:r>
            <a:endParaRPr>
              <a:latin typeface="黑体"/>
              <a:cs typeface="黑体"/>
            </a:endParaRPr>
          </a:p>
        </p:txBody>
      </p:sp>
      <p:sp>
        <p:nvSpPr>
          <p:cNvPr id="1656138893" name="TextBox 21"/>
          <p:cNvSpPr txBox="1"/>
          <p:nvPr/>
        </p:nvSpPr>
        <p:spPr bwMode="auto">
          <a:xfrm rot="0">
            <a:off x="4273810" y="1015962"/>
            <a:ext cx="9740380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defRPr/>
            </a:pPr>
            <a:r>
              <a:rPr lang="en-US" sz="3000" spc="621">
                <a:solidFill>
                  <a:srgbClr val="FF6F3D"/>
                </a:solidFill>
                <a:latin typeface="Arial"/>
                <a:ea typeface="Arial"/>
                <a:cs typeface="Arial"/>
              </a:rPr>
              <a:t>MARKETING CAMPAIGN PLANNING PROPOSAL</a:t>
            </a:r>
            <a:endParaRPr/>
          </a:p>
        </p:txBody>
      </p:sp>
      <p:pic>
        <p:nvPicPr>
          <p:cNvPr id="428034383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28699" y="850226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8157292" name="Freeform 2"/>
          <p:cNvSpPr/>
          <p:nvPr/>
        </p:nvSpPr>
        <p:spPr bwMode="auto">
          <a:xfrm rot="0" flipH="0" flipV="0">
            <a:off x="3034183" y="4045921"/>
            <a:ext cx="15256253" cy="6241077"/>
          </a:xfrm>
          <a:custGeom>
            <a:avLst/>
            <a:gdLst/>
            <a:ahLst/>
            <a:cxnLst/>
            <a:rect l="l" t="t" r="r" b="b"/>
            <a:pathLst>
              <a:path w="15502890" h="6464298" fill="norm" stroke="1" extrusionOk="0">
                <a:moveTo>
                  <a:pt x="0" y="0"/>
                </a:moveTo>
                <a:lnTo>
                  <a:pt x="15502890" y="0"/>
                </a:lnTo>
                <a:lnTo>
                  <a:pt x="15502890" y="6464297"/>
                </a:lnTo>
                <a:lnTo>
                  <a:pt x="0" y="6464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1590" b="67867"/>
            <a:stretch/>
          </a:blipFill>
        </p:spPr>
      </p:sp>
      <p:grpSp>
        <p:nvGrpSpPr>
          <p:cNvPr id="472117122" name="Group 3"/>
          <p:cNvGrpSpPr/>
          <p:nvPr/>
        </p:nvGrpSpPr>
        <p:grpSpPr bwMode="auto">
          <a:xfrm rot="0">
            <a:off x="12601334" y="1834580"/>
            <a:ext cx="2186614" cy="21866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95688530" name="AutoShape 6"/>
          <p:cNvSpPr/>
          <p:nvPr/>
        </p:nvSpPr>
        <p:spPr bwMode="auto">
          <a:xfrm rot="0" flipH="0" flipV="0">
            <a:off x="0" y="2370324"/>
            <a:ext cx="9255890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71002432" name="Group 7"/>
          <p:cNvGrpSpPr/>
          <p:nvPr/>
        </p:nvGrpSpPr>
        <p:grpSpPr bwMode="auto">
          <a:xfrm rot="0">
            <a:off x="14325661" y="9525000"/>
            <a:ext cx="1524000" cy="15240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9" name="TextBox 9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554104786" name="Group 10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629580673" name="Group 13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739916060" name="Group 16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789123465" name="TextBox 19"/>
          <p:cNvSpPr txBox="1"/>
          <p:nvPr/>
        </p:nvSpPr>
        <p:spPr bwMode="auto">
          <a:xfrm rot="0">
            <a:off x="1028700" y="5205303"/>
            <a:ext cx="3921161" cy="11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EXECUTION</a:t>
            </a:r>
            <a:endParaRPr>
              <a:latin typeface="Arial"/>
              <a:cs typeface="Arial"/>
            </a:endParaRPr>
          </a:p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PL</a:t>
            </a: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AN</a:t>
            </a:r>
            <a:endParaRPr/>
          </a:p>
        </p:txBody>
      </p:sp>
      <p:sp>
        <p:nvSpPr>
          <p:cNvPr id="1358687322" name="TextBox 20"/>
          <p:cNvSpPr txBox="1"/>
          <p:nvPr/>
        </p:nvSpPr>
        <p:spPr bwMode="auto">
          <a:xfrm rot="0">
            <a:off x="1028700" y="3381838"/>
            <a:ext cx="5727486" cy="13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6"/>
              </a:lnSpc>
              <a:defRPr/>
            </a:pPr>
            <a:r>
              <a:rPr lang="en-US" sz="9150" b="1" spc="613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执行方案</a:t>
            </a:r>
            <a:endParaRPr/>
          </a:p>
        </p:txBody>
      </p:sp>
      <p:sp>
        <p:nvSpPr>
          <p:cNvPr id="2010899200" name="TextBox 21"/>
          <p:cNvSpPr txBox="1"/>
          <p:nvPr/>
        </p:nvSpPr>
        <p:spPr bwMode="auto">
          <a:xfrm rot="0">
            <a:off x="11768360" y="1691704"/>
            <a:ext cx="5114960" cy="955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0"/>
              </a:lnSpc>
              <a:defRPr/>
            </a:pPr>
            <a:r>
              <a:rPr lang="en-US" sz="31100" b="1" spc="2238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0</a:t>
            </a:r>
            <a:endParaRPr lang="en-US" sz="31100" b="1" spc="2237">
              <a:solidFill>
                <a:srgbClr val="282828"/>
              </a:solidFill>
              <a:latin typeface="Arial Bold"/>
              <a:ea typeface="Arial Bold"/>
              <a:cs typeface="Arial Bold"/>
            </a:endParaRPr>
          </a:p>
          <a:p>
            <a:pPr algn="r">
              <a:lnSpc>
                <a:spcPts val="37619"/>
              </a:lnSpc>
              <a:defRPr/>
            </a:pPr>
            <a:r>
              <a:rPr lang="en-US" sz="31100" b="1" spc="2237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4</a:t>
            </a:r>
            <a:endParaRPr/>
          </a:p>
        </p:txBody>
      </p:sp>
      <p:grpSp>
        <p:nvGrpSpPr>
          <p:cNvPr id="1024597075" name="Group 22"/>
          <p:cNvGrpSpPr/>
          <p:nvPr/>
        </p:nvGrpSpPr>
        <p:grpSpPr bwMode="auto">
          <a:xfrm rot="0">
            <a:off x="16882962" y="757222"/>
            <a:ext cx="542955" cy="54295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8445613" name="Group 2"/>
          <p:cNvGrpSpPr/>
          <p:nvPr/>
        </p:nvGrpSpPr>
        <p:grpSpPr bwMode="auto">
          <a:xfrm rot="0">
            <a:off x="6327492" y="2668652"/>
            <a:ext cx="11960508" cy="6589648"/>
            <a:chOff x="0" y="0"/>
            <a:chExt cx="3150093" cy="1735545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3150093" cy="1735545"/>
            </a:xfrm>
            <a:custGeom>
              <a:avLst/>
              <a:gdLst/>
              <a:ahLst/>
              <a:cxnLst/>
              <a:rect l="l" t="t" r="r" b="b"/>
              <a:pathLst>
                <a:path w="3150093" h="1735545" fill="norm" stroke="1" extrusionOk="0">
                  <a:moveTo>
                    <a:pt x="0" y="0"/>
                  </a:moveTo>
                  <a:lnTo>
                    <a:pt x="3150093" y="0"/>
                  </a:lnTo>
                  <a:lnTo>
                    <a:pt x="3150093" y="1735545"/>
                  </a:lnTo>
                  <a:lnTo>
                    <a:pt x="0" y="1735545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28575"/>
              <a:ext cx="3150093" cy="176412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929029419" name="TextBox 5"/>
          <p:cNvSpPr txBox="1"/>
          <p:nvPr/>
        </p:nvSpPr>
        <p:spPr bwMode="auto">
          <a:xfrm rot="0">
            <a:off x="6655188" y="3170849"/>
            <a:ext cx="3103351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项目</a:t>
            </a:r>
            <a:endParaRPr>
              <a:latin typeface="黑体"/>
              <a:cs typeface="黑体"/>
            </a:endParaRPr>
          </a:p>
        </p:txBody>
      </p:sp>
      <p:sp>
        <p:nvSpPr>
          <p:cNvPr id="2013968616" name="TextBox 6"/>
          <p:cNvSpPr txBox="1"/>
          <p:nvPr/>
        </p:nvSpPr>
        <p:spPr bwMode="auto">
          <a:xfrm rot="0">
            <a:off x="10640785" y="3170849"/>
            <a:ext cx="3103351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占比</a:t>
            </a:r>
            <a:endParaRPr>
              <a:latin typeface="黑体"/>
              <a:cs typeface="黑体"/>
            </a:endParaRPr>
          </a:p>
        </p:txBody>
      </p:sp>
      <p:sp>
        <p:nvSpPr>
          <p:cNvPr id="1298421435" name="TextBox 7"/>
          <p:cNvSpPr txBox="1"/>
          <p:nvPr/>
        </p:nvSpPr>
        <p:spPr bwMode="auto">
          <a:xfrm rot="0">
            <a:off x="14857310" y="3170849"/>
            <a:ext cx="3103351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金额</a:t>
            </a:r>
            <a:endParaRPr>
              <a:latin typeface="黑体"/>
              <a:cs typeface="黑体"/>
            </a:endParaRPr>
          </a:p>
        </p:txBody>
      </p:sp>
      <p:sp>
        <p:nvSpPr>
          <p:cNvPr id="1598625621" name="TextBox 8"/>
          <p:cNvSpPr txBox="1"/>
          <p:nvPr/>
        </p:nvSpPr>
        <p:spPr bwMode="auto">
          <a:xfrm rot="0">
            <a:off x="7505823" y="4856774"/>
            <a:ext cx="1361228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达人合作</a:t>
            </a:r>
            <a:endParaRPr>
              <a:latin typeface="黑体"/>
              <a:cs typeface="黑体"/>
            </a:endParaRPr>
          </a:p>
        </p:txBody>
      </p:sp>
      <p:sp>
        <p:nvSpPr>
          <p:cNvPr id="17537614" name="TextBox 9"/>
          <p:cNvSpPr txBox="1"/>
          <p:nvPr/>
        </p:nvSpPr>
        <p:spPr bwMode="auto">
          <a:xfrm rot="0">
            <a:off x="11563686" y="4856774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40%</a:t>
            </a:r>
            <a:endParaRPr>
              <a:latin typeface="黑体"/>
              <a:cs typeface="黑体"/>
            </a:endParaRPr>
          </a:p>
        </p:txBody>
      </p:sp>
      <p:sp>
        <p:nvSpPr>
          <p:cNvPr id="1610069309" name="TextBox 10"/>
          <p:cNvSpPr txBox="1"/>
          <p:nvPr/>
        </p:nvSpPr>
        <p:spPr bwMode="auto">
          <a:xfrm rot="0">
            <a:off x="15773706" y="4856774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60万</a:t>
            </a:r>
            <a:endParaRPr>
              <a:latin typeface="黑体"/>
              <a:cs typeface="黑体"/>
            </a:endParaRPr>
          </a:p>
        </p:txBody>
      </p:sp>
      <p:sp>
        <p:nvSpPr>
          <p:cNvPr id="89066650" name="TextBox 11"/>
          <p:cNvSpPr txBox="1"/>
          <p:nvPr/>
        </p:nvSpPr>
        <p:spPr bwMode="auto">
          <a:xfrm rot="0">
            <a:off x="7350309" y="5999774"/>
            <a:ext cx="1672259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信息流投放</a:t>
            </a:r>
            <a:endParaRPr>
              <a:latin typeface="黑体"/>
              <a:cs typeface="黑体"/>
            </a:endParaRPr>
          </a:p>
        </p:txBody>
      </p:sp>
      <p:sp>
        <p:nvSpPr>
          <p:cNvPr id="1791743368" name="TextBox 12"/>
          <p:cNvSpPr txBox="1"/>
          <p:nvPr/>
        </p:nvSpPr>
        <p:spPr bwMode="auto">
          <a:xfrm rot="0">
            <a:off x="11563686" y="5999774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35%</a:t>
            </a:r>
            <a:endParaRPr>
              <a:latin typeface="黑体"/>
              <a:cs typeface="黑体"/>
            </a:endParaRPr>
          </a:p>
        </p:txBody>
      </p:sp>
      <p:sp>
        <p:nvSpPr>
          <p:cNvPr id="407686826" name="TextBox 13"/>
          <p:cNvSpPr txBox="1"/>
          <p:nvPr/>
        </p:nvSpPr>
        <p:spPr bwMode="auto">
          <a:xfrm rot="0">
            <a:off x="15773706" y="5999774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52.5万</a:t>
            </a:r>
            <a:endParaRPr>
              <a:latin typeface="黑体"/>
              <a:cs typeface="黑体"/>
            </a:endParaRPr>
          </a:p>
        </p:txBody>
      </p:sp>
      <p:sp>
        <p:nvSpPr>
          <p:cNvPr id="391528880" name="TextBox 14"/>
          <p:cNvSpPr txBox="1"/>
          <p:nvPr/>
        </p:nvSpPr>
        <p:spPr bwMode="auto">
          <a:xfrm rot="0">
            <a:off x="7505823" y="7142773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直播</a:t>
            </a:r>
            <a:endParaRPr>
              <a:latin typeface="黑体"/>
              <a:cs typeface="黑体"/>
            </a:endParaRPr>
          </a:p>
        </p:txBody>
      </p:sp>
      <p:sp>
        <p:nvSpPr>
          <p:cNvPr id="1581550279" name="TextBox 15"/>
          <p:cNvSpPr txBox="1"/>
          <p:nvPr/>
        </p:nvSpPr>
        <p:spPr bwMode="auto">
          <a:xfrm rot="0">
            <a:off x="11529125" y="7142773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15%</a:t>
            </a:r>
            <a:endParaRPr>
              <a:latin typeface="黑体"/>
              <a:cs typeface="黑体"/>
            </a:endParaRPr>
          </a:p>
        </p:txBody>
      </p:sp>
      <p:sp>
        <p:nvSpPr>
          <p:cNvPr id="1703296152" name="TextBox 16"/>
          <p:cNvSpPr txBox="1"/>
          <p:nvPr/>
        </p:nvSpPr>
        <p:spPr bwMode="auto">
          <a:xfrm rot="0">
            <a:off x="15773706" y="7142773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22.5万</a:t>
            </a:r>
            <a:endParaRPr>
              <a:latin typeface="黑体"/>
              <a:cs typeface="黑体"/>
            </a:endParaRPr>
          </a:p>
        </p:txBody>
      </p:sp>
      <p:sp>
        <p:nvSpPr>
          <p:cNvPr id="1370393609" name="TextBox 17"/>
          <p:cNvSpPr txBox="1"/>
          <p:nvPr/>
        </p:nvSpPr>
        <p:spPr bwMode="auto">
          <a:xfrm rot="0">
            <a:off x="1028700" y="2171486"/>
            <a:ext cx="4732003" cy="215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投放预算分配</a:t>
            </a:r>
            <a:endParaRPr>
              <a:latin typeface="黑体"/>
              <a:cs typeface="黑体"/>
            </a:endParaRPr>
          </a:p>
        </p:txBody>
      </p:sp>
      <p:grpSp>
        <p:nvGrpSpPr>
          <p:cNvPr id="824249385" name="Group 18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889055149" name="Group 21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189646205" name="Group 24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6" name="TextBox 26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316633389" name="AutoShape 27"/>
          <p:cNvSpPr/>
          <p:nvPr/>
        </p:nvSpPr>
        <p:spPr bwMode="auto">
          <a:xfrm rot="0" flipH="0" flipV="0">
            <a:off x="6327491" y="1251497"/>
            <a:ext cx="11960507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70417598" name="AutoShape 28"/>
          <p:cNvSpPr/>
          <p:nvPr/>
        </p:nvSpPr>
        <p:spPr bwMode="auto">
          <a:xfrm rot="0">
            <a:off x="6813330" y="4361475"/>
            <a:ext cx="11474670" cy="0"/>
          </a:xfrm>
          <a:prstGeom prst="line">
            <a:avLst/>
          </a:prstGeom>
          <a:ln w="19050" cap="flat">
            <a:solidFill>
              <a:srgbClr val="FFFB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37732044" name="TextBox 29"/>
          <p:cNvSpPr txBox="1"/>
          <p:nvPr/>
        </p:nvSpPr>
        <p:spPr bwMode="auto">
          <a:xfrm rot="0">
            <a:off x="1028700" y="8081952"/>
            <a:ext cx="3921161" cy="11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Budget all</a:t>
            </a: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ocation</a:t>
            </a:r>
            <a:endParaRPr/>
          </a:p>
        </p:txBody>
      </p:sp>
      <p:grpSp>
        <p:nvGrpSpPr>
          <p:cNvPr id="757058859" name="Group 30"/>
          <p:cNvGrpSpPr/>
          <p:nvPr/>
        </p:nvGrpSpPr>
        <p:grpSpPr bwMode="auto">
          <a:xfrm rot="0">
            <a:off x="768647" y="5963476"/>
            <a:ext cx="520106" cy="52010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2" name="TextBox 32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513395950" name="TextBox 33"/>
          <p:cNvSpPr txBox="1"/>
          <p:nvPr/>
        </p:nvSpPr>
        <p:spPr bwMode="auto">
          <a:xfrm rot="0">
            <a:off x="7505823" y="8285773"/>
            <a:ext cx="1361228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物料制作</a:t>
            </a:r>
            <a:endParaRPr>
              <a:latin typeface="黑体"/>
              <a:cs typeface="黑体"/>
            </a:endParaRPr>
          </a:p>
        </p:txBody>
      </p:sp>
      <p:sp>
        <p:nvSpPr>
          <p:cNvPr id="1428198931" name="TextBox 34"/>
          <p:cNvSpPr txBox="1"/>
          <p:nvPr/>
        </p:nvSpPr>
        <p:spPr bwMode="auto">
          <a:xfrm rot="0">
            <a:off x="11529125" y="8285773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10%</a:t>
            </a:r>
            <a:endParaRPr>
              <a:latin typeface="黑体"/>
              <a:cs typeface="黑体"/>
            </a:endParaRPr>
          </a:p>
        </p:txBody>
      </p:sp>
      <p:sp>
        <p:nvSpPr>
          <p:cNvPr id="2063120864" name="TextBox 35"/>
          <p:cNvSpPr txBox="1"/>
          <p:nvPr/>
        </p:nvSpPr>
        <p:spPr bwMode="auto">
          <a:xfrm rot="0">
            <a:off x="15773706" y="8285773"/>
            <a:ext cx="1292110" cy="47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defRPr/>
            </a:pPr>
            <a:r>
              <a:rPr lang="en-US" sz="2500" spc="127">
                <a:solidFill>
                  <a:srgbClr val="FFFBED"/>
                </a:solidFill>
                <a:latin typeface="黑体"/>
                <a:ea typeface="黑体"/>
                <a:cs typeface="黑体"/>
              </a:rPr>
              <a:t>15万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062085" name="TextBox 2"/>
          <p:cNvSpPr txBox="1"/>
          <p:nvPr/>
        </p:nvSpPr>
        <p:spPr bwMode="auto">
          <a:xfrm rot="0">
            <a:off x="922693" y="6210981"/>
            <a:ext cx="2398985" cy="135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验证模型成功</a:t>
            </a:r>
            <a:endParaRPr>
              <a:latin typeface="黑体"/>
              <a:cs typeface="黑体"/>
            </a:endParaRPr>
          </a:p>
        </p:txBody>
      </p:sp>
      <p:sp>
        <p:nvSpPr>
          <p:cNvPr id="406431770" name="TextBox 3"/>
          <p:cNvSpPr txBox="1"/>
          <p:nvPr/>
        </p:nvSpPr>
        <p:spPr bwMode="auto">
          <a:xfrm rot="0">
            <a:off x="4043043" y="6210981"/>
            <a:ext cx="315453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集中种草</a:t>
            </a:r>
            <a:endParaRPr>
              <a:latin typeface="黑体"/>
              <a:cs typeface="黑体"/>
            </a:endParaRPr>
          </a:p>
        </p:txBody>
      </p:sp>
      <p:sp>
        <p:nvSpPr>
          <p:cNvPr id="1943748082" name="TextBox 4"/>
          <p:cNvSpPr txBox="1"/>
          <p:nvPr/>
        </p:nvSpPr>
        <p:spPr bwMode="auto">
          <a:xfrm rot="0">
            <a:off x="14915188" y="6218269"/>
            <a:ext cx="2398985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复盘优化</a:t>
            </a:r>
            <a:endParaRPr>
              <a:latin typeface="黑体"/>
              <a:cs typeface="黑体"/>
            </a:endParaRPr>
          </a:p>
        </p:txBody>
      </p:sp>
      <p:sp>
        <p:nvSpPr>
          <p:cNvPr id="1098815723" name="TextBox 5"/>
          <p:cNvSpPr txBox="1"/>
          <p:nvPr/>
        </p:nvSpPr>
        <p:spPr bwMode="auto">
          <a:xfrm rot="0">
            <a:off x="7944687" y="6210981"/>
            <a:ext cx="2398985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直播爆发</a:t>
            </a:r>
            <a:endParaRPr>
              <a:latin typeface="黑体"/>
              <a:cs typeface="黑体"/>
            </a:endParaRPr>
          </a:p>
        </p:txBody>
      </p:sp>
      <p:sp>
        <p:nvSpPr>
          <p:cNvPr id="1038681550" name="TextBox 6"/>
          <p:cNvSpPr txBox="1"/>
          <p:nvPr/>
        </p:nvSpPr>
        <p:spPr bwMode="auto">
          <a:xfrm rot="0">
            <a:off x="11418322" y="6210981"/>
            <a:ext cx="2398985" cy="135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持续投放放量</a:t>
            </a:r>
            <a:endParaRPr>
              <a:latin typeface="黑体"/>
              <a:cs typeface="黑体"/>
            </a:endParaRPr>
          </a:p>
        </p:txBody>
      </p:sp>
      <p:sp>
        <p:nvSpPr>
          <p:cNvPr id="1466688865" name="AutoShape 7"/>
          <p:cNvSpPr/>
          <p:nvPr/>
        </p:nvSpPr>
        <p:spPr bwMode="auto">
          <a:xfrm rot="-10800000" flipH="0" flipV="1">
            <a:off x="1958405" y="4592214"/>
            <a:ext cx="15117593" cy="4402"/>
          </a:xfrm>
          <a:prstGeom prst="line">
            <a:avLst/>
          </a:prstGeom>
          <a:ln w="76199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66027570" name="AutoShape 8"/>
          <p:cNvSpPr/>
          <p:nvPr/>
        </p:nvSpPr>
        <p:spPr bwMode="auto">
          <a:xfrm rot="-10800000" flipH="0" flipV="0">
            <a:off x="0" y="9239249"/>
            <a:ext cx="10286803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45087007" name="Group 9"/>
          <p:cNvGrpSpPr/>
          <p:nvPr/>
        </p:nvGrpSpPr>
        <p:grpSpPr bwMode="auto">
          <a:xfrm rot="0">
            <a:off x="1028700" y="3522361"/>
            <a:ext cx="2186614" cy="21866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1" name="TextBox 11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Arial"/>
                <a:cs typeface="Arial"/>
              </a:endParaRPr>
            </a:p>
          </p:txBody>
        </p:sp>
      </p:grpSp>
      <p:grpSp>
        <p:nvGrpSpPr>
          <p:cNvPr id="1825079636" name="Group 12"/>
          <p:cNvGrpSpPr/>
          <p:nvPr/>
        </p:nvGrpSpPr>
        <p:grpSpPr bwMode="auto">
          <a:xfrm rot="0">
            <a:off x="4526824" y="3522361"/>
            <a:ext cx="2186614" cy="218661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4" name="TextBox 14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Arial"/>
                <a:cs typeface="Arial"/>
              </a:endParaRPr>
            </a:p>
          </p:txBody>
        </p:sp>
      </p:grpSp>
      <p:grpSp>
        <p:nvGrpSpPr>
          <p:cNvPr id="1966237964" name="Group 15"/>
          <p:cNvGrpSpPr/>
          <p:nvPr/>
        </p:nvGrpSpPr>
        <p:grpSpPr bwMode="auto">
          <a:xfrm rot="0">
            <a:off x="8024947" y="3522361"/>
            <a:ext cx="2186614" cy="218661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7" name="TextBox 1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Arial"/>
                <a:cs typeface="Arial"/>
              </a:endParaRPr>
            </a:p>
          </p:txBody>
        </p:sp>
      </p:grpSp>
      <p:grpSp>
        <p:nvGrpSpPr>
          <p:cNvPr id="69962569" name="Group 18"/>
          <p:cNvGrpSpPr/>
          <p:nvPr/>
        </p:nvGrpSpPr>
        <p:grpSpPr bwMode="auto">
          <a:xfrm rot="0">
            <a:off x="11523071" y="3522361"/>
            <a:ext cx="2186614" cy="218661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0" name="TextBox 20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Arial"/>
                <a:cs typeface="Arial"/>
              </a:endParaRPr>
            </a:p>
          </p:txBody>
        </p:sp>
      </p:grpSp>
      <p:grpSp>
        <p:nvGrpSpPr>
          <p:cNvPr id="1004768642" name="Group 21"/>
          <p:cNvGrpSpPr/>
          <p:nvPr/>
        </p:nvGrpSpPr>
        <p:grpSpPr bwMode="auto">
          <a:xfrm rot="0">
            <a:off x="15021195" y="3522361"/>
            <a:ext cx="2186614" cy="218661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3" name="TextBox 23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Arial"/>
                <a:cs typeface="Arial"/>
              </a:endParaRPr>
            </a:p>
          </p:txBody>
        </p:sp>
      </p:grpSp>
      <p:sp>
        <p:nvSpPr>
          <p:cNvPr id="1705306868" name="TextBox 24"/>
          <p:cNvSpPr txBox="1"/>
          <p:nvPr/>
        </p:nvSpPr>
        <p:spPr bwMode="auto">
          <a:xfrm rot="0">
            <a:off x="1174099" y="3869662"/>
            <a:ext cx="1896174" cy="156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defRPr/>
            </a:pPr>
            <a:r>
              <a:rPr lang="en-US" sz="10200" b="1" spc="733">
                <a:solidFill>
                  <a:srgbClr val="FFFBED"/>
                </a:solidFill>
                <a:latin typeface="Arial"/>
                <a:ea typeface="Arial"/>
                <a:cs typeface="Arial"/>
              </a:rPr>
              <a:t>01</a:t>
            </a:r>
            <a:endParaRPr>
              <a:latin typeface="Arial"/>
              <a:cs typeface="Arial"/>
            </a:endParaRPr>
          </a:p>
        </p:txBody>
      </p:sp>
      <p:sp>
        <p:nvSpPr>
          <p:cNvPr id="2000102933" name="TextBox 25"/>
          <p:cNvSpPr txBox="1"/>
          <p:nvPr/>
        </p:nvSpPr>
        <p:spPr bwMode="auto">
          <a:xfrm rot="0">
            <a:off x="8198079" y="3869662"/>
            <a:ext cx="1840707" cy="156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defRPr/>
            </a:pPr>
            <a:r>
              <a:rPr lang="en-US" sz="10200" b="1" spc="733">
                <a:solidFill>
                  <a:srgbClr val="FFFBED"/>
                </a:solidFill>
                <a:latin typeface="Arial"/>
                <a:ea typeface="Arial"/>
                <a:cs typeface="Arial"/>
              </a:rPr>
              <a:t>03</a:t>
            </a:r>
            <a:endParaRPr>
              <a:latin typeface="Arial"/>
              <a:cs typeface="Arial"/>
            </a:endParaRPr>
          </a:p>
        </p:txBody>
      </p:sp>
      <p:sp>
        <p:nvSpPr>
          <p:cNvPr id="758505782" name="TextBox 26"/>
          <p:cNvSpPr txBox="1"/>
          <p:nvPr/>
        </p:nvSpPr>
        <p:spPr bwMode="auto">
          <a:xfrm rot="0">
            <a:off x="15189485" y="3869662"/>
            <a:ext cx="1840707" cy="156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defRPr/>
            </a:pPr>
            <a:r>
              <a:rPr lang="en-US" sz="10200" b="1" spc="733">
                <a:solidFill>
                  <a:srgbClr val="FFFBED"/>
                </a:solidFill>
                <a:latin typeface="Arial"/>
                <a:ea typeface="Arial"/>
                <a:cs typeface="Arial"/>
              </a:rPr>
              <a:t>05</a:t>
            </a:r>
            <a:endParaRPr>
              <a:latin typeface="Arial"/>
              <a:cs typeface="Arial"/>
            </a:endParaRPr>
          </a:p>
        </p:txBody>
      </p:sp>
      <p:sp>
        <p:nvSpPr>
          <p:cNvPr id="1404312462" name="TextBox 27"/>
          <p:cNvSpPr txBox="1"/>
          <p:nvPr/>
        </p:nvSpPr>
        <p:spPr bwMode="auto">
          <a:xfrm rot="0">
            <a:off x="4699956" y="3793480"/>
            <a:ext cx="1840707" cy="156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defRPr/>
            </a:pPr>
            <a:r>
              <a:rPr lang="en-US" sz="10200" b="1" spc="733">
                <a:solidFill>
                  <a:srgbClr val="FFFBED"/>
                </a:solidFill>
                <a:latin typeface="Arial"/>
                <a:ea typeface="Arial"/>
                <a:cs typeface="Arial"/>
              </a:rPr>
              <a:t>02</a:t>
            </a:r>
            <a:endParaRPr>
              <a:latin typeface="Arial"/>
              <a:cs typeface="Arial"/>
            </a:endParaRPr>
          </a:p>
        </p:txBody>
      </p:sp>
      <p:sp>
        <p:nvSpPr>
          <p:cNvPr id="336928349" name="TextBox 28"/>
          <p:cNvSpPr txBox="1"/>
          <p:nvPr/>
        </p:nvSpPr>
        <p:spPr bwMode="auto">
          <a:xfrm rot="0">
            <a:off x="11697462" y="3793480"/>
            <a:ext cx="1840707" cy="156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defRPr/>
            </a:pPr>
            <a:r>
              <a:rPr lang="en-US" sz="10200" b="1" spc="733">
                <a:solidFill>
                  <a:srgbClr val="FFFBED"/>
                </a:solidFill>
                <a:latin typeface="Arial"/>
                <a:ea typeface="Arial"/>
                <a:cs typeface="Arial"/>
              </a:rPr>
              <a:t>04</a:t>
            </a:r>
            <a:endParaRPr>
              <a:latin typeface="Arial"/>
              <a:cs typeface="Arial"/>
            </a:endParaRPr>
          </a:p>
        </p:txBody>
      </p:sp>
      <p:sp>
        <p:nvSpPr>
          <p:cNvPr id="735317951" name="TextBox 29"/>
          <p:cNvSpPr txBox="1"/>
          <p:nvPr/>
        </p:nvSpPr>
        <p:spPr bwMode="auto">
          <a:xfrm rot="0">
            <a:off x="1028700" y="1047749"/>
            <a:ext cx="4732003" cy="107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时间规划</a:t>
            </a:r>
            <a:endParaRPr/>
          </a:p>
        </p:txBody>
      </p:sp>
      <p:sp>
        <p:nvSpPr>
          <p:cNvPr id="33627853" name="TextBox 30"/>
          <p:cNvSpPr txBox="1"/>
          <p:nvPr/>
        </p:nvSpPr>
        <p:spPr bwMode="auto">
          <a:xfrm rot="0" flipH="0" flipV="0">
            <a:off x="5223197" y="1386956"/>
            <a:ext cx="3922241" cy="506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Time pl</a:t>
            </a: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anning</a:t>
            </a:r>
            <a:endParaRPr/>
          </a:p>
        </p:txBody>
      </p:sp>
      <p:grpSp>
        <p:nvGrpSpPr>
          <p:cNvPr id="1334192253" name="Group 31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72801114" name="Group 34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6" name="TextBox 36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453589001" name="Group 37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9" name="TextBox 39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70334" name="Freeform 2"/>
          <p:cNvSpPr/>
          <p:nvPr/>
        </p:nvSpPr>
        <p:spPr bwMode="auto">
          <a:xfrm rot="0" flipH="0" flipV="0">
            <a:off x="0" y="0"/>
            <a:ext cx="10059580" cy="10334624"/>
          </a:xfrm>
          <a:custGeom>
            <a:avLst/>
            <a:gdLst/>
            <a:ahLst/>
            <a:cxnLst/>
            <a:rect l="l" t="t" r="r" b="b"/>
            <a:pathLst>
              <a:path w="11930996" h="10960251" fill="norm" stroke="1" extrusionOk="0">
                <a:moveTo>
                  <a:pt x="0" y="0"/>
                </a:moveTo>
                <a:lnTo>
                  <a:pt x="11930996" y="0"/>
                </a:lnTo>
                <a:lnTo>
                  <a:pt x="11930996" y="10960252"/>
                </a:lnTo>
                <a:lnTo>
                  <a:pt x="0" y="10960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25821" t="3626" r="14769" b="2081"/>
            <a:stretch/>
          </a:blipFill>
        </p:spPr>
      </p:sp>
      <p:grpSp>
        <p:nvGrpSpPr>
          <p:cNvPr id="1145993801" name="Group 3"/>
          <p:cNvGrpSpPr/>
          <p:nvPr/>
        </p:nvGrpSpPr>
        <p:grpSpPr bwMode="auto">
          <a:xfrm rot="0">
            <a:off x="6327492" y="2668652"/>
            <a:ext cx="11960508" cy="4949697"/>
            <a:chOff x="0" y="0"/>
            <a:chExt cx="3150093" cy="1303624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3150093" cy="1303624"/>
            </a:xfrm>
            <a:custGeom>
              <a:avLst/>
              <a:gdLst/>
              <a:ahLst/>
              <a:cxnLst/>
              <a:rect l="l" t="t" r="r" b="b"/>
              <a:pathLst>
                <a:path w="3150093" h="1303624" fill="norm" stroke="1" extrusionOk="0">
                  <a:moveTo>
                    <a:pt x="0" y="0"/>
                  </a:moveTo>
                  <a:lnTo>
                    <a:pt x="3150093" y="0"/>
                  </a:lnTo>
                  <a:lnTo>
                    <a:pt x="3150093" y="1303624"/>
                  </a:lnTo>
                  <a:lnTo>
                    <a:pt x="0" y="1303624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28575"/>
              <a:ext cx="3150093" cy="133219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294352444" name="TextBox 6"/>
          <p:cNvSpPr txBox="1"/>
          <p:nvPr/>
        </p:nvSpPr>
        <p:spPr bwMode="auto">
          <a:xfrm rot="0">
            <a:off x="6961149" y="4310682"/>
            <a:ext cx="10298509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FFF"/>
                </a:solidFill>
                <a:latin typeface="黑体"/>
                <a:ea typeface="黑体"/>
                <a:cs typeface="黑体"/>
              </a:rPr>
              <a:t>ROI低于1.5及时缩量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FFF"/>
                </a:solidFill>
                <a:latin typeface="黑体"/>
                <a:ea typeface="黑体"/>
                <a:cs typeface="黑体"/>
              </a:rPr>
              <a:t>CTR低于行业均值及时更换素材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转化率低于2%优化详情页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914110463" name="TextBox 7"/>
          <p:cNvSpPr txBox="1"/>
          <p:nvPr/>
        </p:nvSpPr>
        <p:spPr bwMode="auto">
          <a:xfrm rot="0">
            <a:off x="6993954" y="3221686"/>
            <a:ext cx="314776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风险控制机制</a:t>
            </a:r>
            <a:endParaRPr>
              <a:latin typeface="黑体"/>
              <a:cs typeface="黑体"/>
            </a:endParaRPr>
          </a:p>
        </p:txBody>
      </p:sp>
      <p:grpSp>
        <p:nvGrpSpPr>
          <p:cNvPr id="920197992" name="Group 9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233240438" name="Group 12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978278326" name="Group 15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583523959" name="AutoShape 18"/>
          <p:cNvSpPr/>
          <p:nvPr/>
        </p:nvSpPr>
        <p:spPr bwMode="auto">
          <a:xfrm rot="0" flipH="0" flipV="0">
            <a:off x="0" y="1210539"/>
            <a:ext cx="13849641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78469376" name="AutoShape 19"/>
          <p:cNvSpPr/>
          <p:nvPr/>
        </p:nvSpPr>
        <p:spPr bwMode="auto">
          <a:xfrm rot="0">
            <a:off x="14893039" y="9174643"/>
            <a:ext cx="3394961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3212193" name="Freeform 2"/>
          <p:cNvSpPr/>
          <p:nvPr/>
        </p:nvSpPr>
        <p:spPr bwMode="auto">
          <a:xfrm rot="0" flipH="0" flipV="0">
            <a:off x="3034183" y="4045921"/>
            <a:ext cx="15280065" cy="6241077"/>
          </a:xfrm>
          <a:custGeom>
            <a:avLst/>
            <a:gdLst/>
            <a:ahLst/>
            <a:cxnLst/>
            <a:rect l="l" t="t" r="r" b="b"/>
            <a:pathLst>
              <a:path w="15502890" h="6464298" fill="norm" stroke="1" extrusionOk="0">
                <a:moveTo>
                  <a:pt x="0" y="0"/>
                </a:moveTo>
                <a:lnTo>
                  <a:pt x="15502890" y="0"/>
                </a:lnTo>
                <a:lnTo>
                  <a:pt x="15502890" y="6464297"/>
                </a:lnTo>
                <a:lnTo>
                  <a:pt x="0" y="6464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1436" b="67867"/>
            <a:stretch/>
          </a:blipFill>
        </p:spPr>
      </p:sp>
      <p:grpSp>
        <p:nvGrpSpPr>
          <p:cNvPr id="1385877714" name="Group 3"/>
          <p:cNvGrpSpPr/>
          <p:nvPr/>
        </p:nvGrpSpPr>
        <p:grpSpPr bwMode="auto">
          <a:xfrm rot="0">
            <a:off x="12601334" y="1834580"/>
            <a:ext cx="2186614" cy="21866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905623761" name="AutoShape 6"/>
          <p:cNvSpPr/>
          <p:nvPr/>
        </p:nvSpPr>
        <p:spPr bwMode="auto">
          <a:xfrm rot="0" flipH="0" flipV="0">
            <a:off x="0" y="2370324"/>
            <a:ext cx="9255890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32426747" name="Group 7"/>
          <p:cNvGrpSpPr/>
          <p:nvPr/>
        </p:nvGrpSpPr>
        <p:grpSpPr bwMode="auto">
          <a:xfrm rot="0">
            <a:off x="14325661" y="9525000"/>
            <a:ext cx="1524000" cy="15240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9" name="TextBox 9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542105044" name="Group 10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102680170" name="Group 13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062322402" name="Group 16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970875098" name="TextBox 19"/>
          <p:cNvSpPr txBox="1"/>
          <p:nvPr/>
        </p:nvSpPr>
        <p:spPr bwMode="auto">
          <a:xfrm rot="0">
            <a:off x="1028700" y="5205305"/>
            <a:ext cx="3920802" cy="117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Marketing</a:t>
            </a: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 </a:t>
            </a:r>
            <a:endParaRPr/>
          </a:p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Plan</a:t>
            </a:r>
            <a:endParaRPr/>
          </a:p>
        </p:txBody>
      </p:sp>
      <p:sp>
        <p:nvSpPr>
          <p:cNvPr id="1990188491" name="TextBox 20"/>
          <p:cNvSpPr txBox="1"/>
          <p:nvPr/>
        </p:nvSpPr>
        <p:spPr bwMode="auto">
          <a:xfrm rot="0">
            <a:off x="1028700" y="3381838"/>
            <a:ext cx="5727486" cy="13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6"/>
              </a:lnSpc>
              <a:defRPr/>
            </a:pPr>
            <a:r>
              <a:rPr lang="en-US" sz="9150" b="1" spc="613">
                <a:solidFill>
                  <a:srgbClr val="282828"/>
                </a:solidFill>
                <a:latin typeface="黑体"/>
                <a:ea typeface="黑体"/>
                <a:cs typeface="黑体"/>
              </a:rPr>
              <a:t>营销推广</a:t>
            </a:r>
            <a:endParaRPr/>
          </a:p>
        </p:txBody>
      </p:sp>
      <p:sp>
        <p:nvSpPr>
          <p:cNvPr id="1804137679" name="TextBox 21"/>
          <p:cNvSpPr txBox="1"/>
          <p:nvPr/>
        </p:nvSpPr>
        <p:spPr bwMode="auto">
          <a:xfrm rot="0">
            <a:off x="11768360" y="1691704"/>
            <a:ext cx="5115320" cy="955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0"/>
              </a:lnSpc>
              <a:defRPr/>
            </a:pPr>
            <a:r>
              <a:rPr lang="en-US" sz="31100" b="1" spc="2238">
                <a:solidFill>
                  <a:srgbClr val="282828"/>
                </a:solidFill>
                <a:latin typeface="Arial"/>
                <a:ea typeface="Arial"/>
                <a:cs typeface="Arial"/>
              </a:rPr>
              <a:t>0</a:t>
            </a:r>
            <a:endParaRPr sz="31100" b="1" spc="2237">
              <a:solidFill>
                <a:srgbClr val="282828"/>
              </a:solidFill>
              <a:latin typeface="Arial"/>
              <a:cs typeface="Arial"/>
            </a:endParaRPr>
          </a:p>
          <a:p>
            <a:pPr algn="r">
              <a:lnSpc>
                <a:spcPts val="37619"/>
              </a:lnSpc>
              <a:defRPr/>
            </a:pPr>
            <a:r>
              <a:rPr lang="en-US" sz="31100" b="1" spc="2237">
                <a:solidFill>
                  <a:srgbClr val="282828"/>
                </a:solidFill>
                <a:latin typeface="Arial"/>
                <a:ea typeface="Arial"/>
                <a:cs typeface="Arial"/>
              </a:rPr>
              <a:t>5</a:t>
            </a:r>
            <a:endParaRPr/>
          </a:p>
        </p:txBody>
      </p:sp>
      <p:grpSp>
        <p:nvGrpSpPr>
          <p:cNvPr id="1736795407" name="Group 22"/>
          <p:cNvGrpSpPr/>
          <p:nvPr/>
        </p:nvGrpSpPr>
        <p:grpSpPr bwMode="auto">
          <a:xfrm rot="0">
            <a:off x="16882962" y="757222"/>
            <a:ext cx="542955" cy="54295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2667823" name="TextBox 2"/>
          <p:cNvSpPr txBox="1"/>
          <p:nvPr/>
        </p:nvSpPr>
        <p:spPr bwMode="auto">
          <a:xfrm rot="0">
            <a:off x="1028700" y="7160895"/>
            <a:ext cx="4184758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CPM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CTR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UV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762144603" name="TextBox 3"/>
          <p:cNvSpPr txBox="1"/>
          <p:nvPr/>
        </p:nvSpPr>
        <p:spPr bwMode="auto">
          <a:xfrm rot="0">
            <a:off x="7051799" y="7160895"/>
            <a:ext cx="4184758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转化率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客单价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ROI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797103284" name="TextBox 4"/>
          <p:cNvSpPr txBox="1"/>
          <p:nvPr/>
        </p:nvSpPr>
        <p:spPr bwMode="auto">
          <a:xfrm rot="0">
            <a:off x="13121975" y="7160895"/>
            <a:ext cx="4184758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新增用户数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留存率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复购率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563645123" name="TextBox 5"/>
          <p:cNvSpPr txBox="1"/>
          <p:nvPr/>
        </p:nvSpPr>
        <p:spPr bwMode="auto">
          <a:xfrm rot="0">
            <a:off x="1095570" y="6433184"/>
            <a:ext cx="3807011" cy="5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ts val="0"/>
              </a:spcBef>
              <a:defRPr/>
            </a:pPr>
            <a:r>
              <a:rPr lang="en-US" sz="3200" b="1" spc="80">
                <a:solidFill>
                  <a:srgbClr val="FF6F3D"/>
                </a:solidFill>
                <a:latin typeface="黑体"/>
                <a:ea typeface="黑体"/>
                <a:cs typeface="黑体"/>
              </a:rPr>
              <a:t>流量指标</a:t>
            </a:r>
            <a:endParaRPr>
              <a:latin typeface="黑体"/>
              <a:cs typeface="黑体"/>
            </a:endParaRPr>
          </a:p>
        </p:txBody>
      </p:sp>
      <p:sp>
        <p:nvSpPr>
          <p:cNvPr id="152267083" name="TextBox 6"/>
          <p:cNvSpPr txBox="1"/>
          <p:nvPr/>
        </p:nvSpPr>
        <p:spPr bwMode="auto">
          <a:xfrm rot="0">
            <a:off x="7098876" y="6433184"/>
            <a:ext cx="3807011" cy="5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ts val="0"/>
              </a:spcBef>
              <a:defRPr/>
            </a:pPr>
            <a:r>
              <a:rPr lang="en-US" sz="3200" b="1" spc="80">
                <a:solidFill>
                  <a:srgbClr val="FF6F3D"/>
                </a:solidFill>
                <a:latin typeface="黑体"/>
                <a:ea typeface="黑体"/>
                <a:cs typeface="黑体"/>
              </a:rPr>
              <a:t>转化指标</a:t>
            </a:r>
            <a:endParaRPr>
              <a:latin typeface="黑体"/>
              <a:cs typeface="黑体"/>
            </a:endParaRPr>
          </a:p>
        </p:txBody>
      </p:sp>
      <p:sp>
        <p:nvSpPr>
          <p:cNvPr id="665295883" name="TextBox 7"/>
          <p:cNvSpPr txBox="1"/>
          <p:nvPr/>
        </p:nvSpPr>
        <p:spPr bwMode="auto">
          <a:xfrm rot="0">
            <a:off x="13121975" y="6433184"/>
            <a:ext cx="3807011" cy="5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ts val="0"/>
              </a:spcBef>
              <a:defRPr/>
            </a:pPr>
            <a:r>
              <a:rPr lang="en-US" sz="3200" b="1" spc="80">
                <a:solidFill>
                  <a:srgbClr val="FF6F3D"/>
                </a:solidFill>
                <a:latin typeface="黑体"/>
                <a:ea typeface="黑体"/>
                <a:cs typeface="黑体"/>
              </a:rPr>
              <a:t>品牌指标</a:t>
            </a:r>
            <a:endParaRPr>
              <a:latin typeface="黑体"/>
              <a:cs typeface="黑体"/>
            </a:endParaRPr>
          </a:p>
        </p:txBody>
      </p:sp>
      <p:sp>
        <p:nvSpPr>
          <p:cNvPr id="1126068447" name="TextBox 8"/>
          <p:cNvSpPr txBox="1"/>
          <p:nvPr/>
        </p:nvSpPr>
        <p:spPr bwMode="auto">
          <a:xfrm rot="0">
            <a:off x="1028700" y="1047749"/>
            <a:ext cx="6023459" cy="107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关键指标体系</a:t>
            </a:r>
            <a:endParaRPr>
              <a:latin typeface="黑体"/>
              <a:cs typeface="黑体"/>
            </a:endParaRPr>
          </a:p>
        </p:txBody>
      </p:sp>
      <p:sp>
        <p:nvSpPr>
          <p:cNvPr id="1750887826" name="TextBox 9"/>
          <p:cNvSpPr txBox="1"/>
          <p:nvPr/>
        </p:nvSpPr>
        <p:spPr bwMode="auto">
          <a:xfrm rot="0">
            <a:off x="7173599" y="1133474"/>
            <a:ext cx="3921161" cy="10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Key</a:t>
            </a: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 indicator system</a:t>
            </a:r>
            <a:endParaRPr/>
          </a:p>
        </p:txBody>
      </p:sp>
      <p:grpSp>
        <p:nvGrpSpPr>
          <p:cNvPr id="78651950" name="Group 10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57496352" name="Group 13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493288396" name="Group 16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724668837" name="Freeform 22"/>
          <p:cNvSpPr/>
          <p:nvPr/>
        </p:nvSpPr>
        <p:spPr bwMode="auto">
          <a:xfrm rot="0" flipH="0" flipV="0">
            <a:off x="1028700" y="3556826"/>
            <a:ext cx="4184399" cy="2096341"/>
          </a:xfrm>
          <a:custGeom>
            <a:avLst/>
            <a:gdLst/>
            <a:ahLst/>
            <a:cxnLst/>
            <a:rect l="l" t="t" r="r" b="b"/>
            <a:pathLst>
              <a:path w="4184399" h="2096341" fill="norm" stroke="1" extrusionOk="0">
                <a:moveTo>
                  <a:pt x="0" y="0"/>
                </a:moveTo>
                <a:lnTo>
                  <a:pt x="4184399" y="0"/>
                </a:lnTo>
                <a:lnTo>
                  <a:pt x="4184399" y="2096341"/>
                </a:lnTo>
                <a:lnTo>
                  <a:pt x="0" y="209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11299" r="0" b="11299"/>
            <a:stretch/>
          </a:blipFill>
        </p:spPr>
      </p:sp>
      <p:sp>
        <p:nvSpPr>
          <p:cNvPr id="2012751111" name="Freeform 23"/>
          <p:cNvSpPr/>
          <p:nvPr/>
        </p:nvSpPr>
        <p:spPr bwMode="auto">
          <a:xfrm rot="0" flipH="0" flipV="0">
            <a:off x="6910002" y="3556825"/>
            <a:ext cx="4184399" cy="2096341"/>
          </a:xfrm>
          <a:custGeom>
            <a:avLst/>
            <a:gdLst/>
            <a:ahLst/>
            <a:cxnLst/>
            <a:rect l="l" t="t" r="r" b="b"/>
            <a:pathLst>
              <a:path w="4184399" h="2096341" fill="norm" stroke="1" extrusionOk="0">
                <a:moveTo>
                  <a:pt x="0" y="0"/>
                </a:moveTo>
                <a:lnTo>
                  <a:pt x="4184399" y="0"/>
                </a:lnTo>
                <a:lnTo>
                  <a:pt x="4184399" y="2096342"/>
                </a:lnTo>
                <a:lnTo>
                  <a:pt x="0" y="2096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42091" r="0" b="17920"/>
            <a:stretch/>
          </a:blipFill>
        </p:spPr>
      </p:sp>
      <p:sp>
        <p:nvSpPr>
          <p:cNvPr id="1812377954" name="Freeform 24"/>
          <p:cNvSpPr/>
          <p:nvPr/>
        </p:nvSpPr>
        <p:spPr bwMode="auto">
          <a:xfrm rot="0" flipH="0" flipV="0">
            <a:off x="13074901" y="3556826"/>
            <a:ext cx="4184399" cy="2096341"/>
          </a:xfrm>
          <a:custGeom>
            <a:avLst/>
            <a:gdLst/>
            <a:ahLst/>
            <a:cxnLst/>
            <a:rect l="l" t="t" r="r" b="b"/>
            <a:pathLst>
              <a:path w="4184399" h="2096341" fill="norm" stroke="1" extrusionOk="0">
                <a:moveTo>
                  <a:pt x="0" y="0"/>
                </a:moveTo>
                <a:lnTo>
                  <a:pt x="4184399" y="0"/>
                </a:lnTo>
                <a:lnTo>
                  <a:pt x="4184399" y="2096341"/>
                </a:lnTo>
                <a:lnTo>
                  <a:pt x="0" y="209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rcRect l="0" t="12356" r="0" b="12355"/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43386690" name="Group 2"/>
          <p:cNvGrpSpPr/>
          <p:nvPr/>
        </p:nvGrpSpPr>
        <p:grpSpPr bwMode="auto">
          <a:xfrm rot="0">
            <a:off x="13641889" y="7926955"/>
            <a:ext cx="3617411" cy="618090"/>
            <a:chOff x="0" y="0"/>
            <a:chExt cx="952734" cy="162789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952734" cy="162789"/>
            </a:xfrm>
            <a:custGeom>
              <a:avLst/>
              <a:gdLst/>
              <a:ahLst/>
              <a:cxnLst/>
              <a:rect l="l" t="t" r="r" b="b"/>
              <a:pathLst>
                <a:path w="952734" h="162789" fill="norm" stroke="1" extrusionOk="0">
                  <a:moveTo>
                    <a:pt x="0" y="0"/>
                  </a:moveTo>
                  <a:lnTo>
                    <a:pt x="952734" y="0"/>
                  </a:lnTo>
                  <a:lnTo>
                    <a:pt x="952734" y="162789"/>
                  </a:lnTo>
                  <a:lnTo>
                    <a:pt x="0" y="162789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85725"/>
              <a:ext cx="952734" cy="2485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/>
            </a:p>
          </p:txBody>
        </p:sp>
      </p:grpSp>
      <p:sp>
        <p:nvSpPr>
          <p:cNvPr id="1059396029" name="TextBox 5"/>
          <p:cNvSpPr txBox="1"/>
          <p:nvPr/>
        </p:nvSpPr>
        <p:spPr bwMode="auto">
          <a:xfrm rot="0">
            <a:off x="1021663" y="4574406"/>
            <a:ext cx="885396" cy="70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  <a:defRPr/>
            </a:pPr>
            <a:r>
              <a:rPr lang="en-US" sz="4550" b="1" spc="328">
                <a:solidFill>
                  <a:srgbClr val="FF6F3D"/>
                </a:solidFill>
                <a:latin typeface="Arial"/>
                <a:ea typeface="Arial"/>
                <a:cs typeface="Arial"/>
              </a:rPr>
              <a:t>Q1</a:t>
            </a:r>
            <a:endParaRPr>
              <a:latin typeface="Arial"/>
              <a:cs typeface="Arial"/>
            </a:endParaRPr>
          </a:p>
        </p:txBody>
      </p:sp>
      <p:sp>
        <p:nvSpPr>
          <p:cNvPr id="43891942" name="TextBox 6"/>
          <p:cNvSpPr txBox="1"/>
          <p:nvPr/>
        </p:nvSpPr>
        <p:spPr bwMode="auto">
          <a:xfrm rot="0">
            <a:off x="1021663" y="5646678"/>
            <a:ext cx="885396" cy="70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  <a:defRPr/>
            </a:pPr>
            <a:r>
              <a:rPr lang="en-US" sz="4550" b="1" spc="328">
                <a:solidFill>
                  <a:srgbClr val="FF6F3D"/>
                </a:solidFill>
                <a:latin typeface="Arial"/>
                <a:ea typeface="Arial"/>
                <a:cs typeface="Arial"/>
              </a:rPr>
              <a:t>Q2</a:t>
            </a:r>
            <a:endParaRPr>
              <a:latin typeface="Arial"/>
              <a:cs typeface="Arial"/>
            </a:endParaRPr>
          </a:p>
        </p:txBody>
      </p:sp>
      <p:sp>
        <p:nvSpPr>
          <p:cNvPr id="777127357" name="TextBox 7"/>
          <p:cNvSpPr txBox="1"/>
          <p:nvPr/>
        </p:nvSpPr>
        <p:spPr bwMode="auto">
          <a:xfrm rot="0">
            <a:off x="1021663" y="6790388"/>
            <a:ext cx="885396" cy="70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  <a:defRPr/>
            </a:pPr>
            <a:r>
              <a:rPr lang="en-US" sz="4550" b="1" spc="328">
                <a:solidFill>
                  <a:srgbClr val="FF6F3D"/>
                </a:solidFill>
                <a:latin typeface="Arial"/>
                <a:ea typeface="Arial"/>
                <a:cs typeface="Arial"/>
              </a:rPr>
              <a:t>Q3</a:t>
            </a:r>
            <a:endParaRPr>
              <a:latin typeface="Arial"/>
              <a:cs typeface="Arial"/>
            </a:endParaRPr>
          </a:p>
        </p:txBody>
      </p:sp>
      <p:sp>
        <p:nvSpPr>
          <p:cNvPr id="1113376630" name="TextBox 8"/>
          <p:cNvSpPr txBox="1"/>
          <p:nvPr/>
        </p:nvSpPr>
        <p:spPr bwMode="auto">
          <a:xfrm rot="0">
            <a:off x="1021663" y="7862661"/>
            <a:ext cx="904446" cy="70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  <a:defRPr/>
            </a:pPr>
            <a:r>
              <a:rPr lang="en-US" sz="4550" b="1" spc="328">
                <a:solidFill>
                  <a:srgbClr val="FF6F3D"/>
                </a:solidFill>
                <a:latin typeface="Arial"/>
                <a:ea typeface="Arial"/>
                <a:cs typeface="Arial"/>
              </a:rPr>
              <a:t>Q4</a:t>
            </a:r>
            <a:endParaRPr>
              <a:latin typeface="Arial"/>
              <a:cs typeface="Arial"/>
            </a:endParaRPr>
          </a:p>
        </p:txBody>
      </p:sp>
      <p:grpSp>
        <p:nvGrpSpPr>
          <p:cNvPr id="1182712087" name="Group 9"/>
          <p:cNvGrpSpPr/>
          <p:nvPr/>
        </p:nvGrpSpPr>
        <p:grpSpPr bwMode="auto">
          <a:xfrm rot="0">
            <a:off x="2315217" y="4602982"/>
            <a:ext cx="3368196" cy="618090"/>
            <a:chOff x="0" y="0"/>
            <a:chExt cx="887097" cy="162789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87097" cy="162789"/>
            </a:xfrm>
            <a:custGeom>
              <a:avLst/>
              <a:gdLst/>
              <a:ahLst/>
              <a:cxnLst/>
              <a:rect l="l" t="t" r="r" b="b"/>
              <a:pathLst>
                <a:path w="887097" h="162789" fill="norm" stroke="1" extrusionOk="0">
                  <a:moveTo>
                    <a:pt x="0" y="0"/>
                  </a:moveTo>
                  <a:lnTo>
                    <a:pt x="887097" y="0"/>
                  </a:lnTo>
                  <a:lnTo>
                    <a:pt x="887097" y="162789"/>
                  </a:lnTo>
                  <a:lnTo>
                    <a:pt x="0" y="162789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85725"/>
              <a:ext cx="887097" cy="2485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/>
            </a:p>
          </p:txBody>
        </p:sp>
      </p:grpSp>
      <p:grpSp>
        <p:nvGrpSpPr>
          <p:cNvPr id="1392011474" name="Group 12"/>
          <p:cNvGrpSpPr/>
          <p:nvPr/>
        </p:nvGrpSpPr>
        <p:grpSpPr bwMode="auto">
          <a:xfrm rot="0">
            <a:off x="5021594" y="5710972"/>
            <a:ext cx="6027228" cy="618090"/>
            <a:chOff x="0" y="0"/>
            <a:chExt cx="1587418" cy="162789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1587418" cy="162789"/>
            </a:xfrm>
            <a:custGeom>
              <a:avLst/>
              <a:gdLst/>
              <a:ahLst/>
              <a:cxnLst/>
              <a:rect l="l" t="t" r="r" b="b"/>
              <a:pathLst>
                <a:path w="1587418" h="162789" fill="norm" stroke="1" extrusionOk="0">
                  <a:moveTo>
                    <a:pt x="0" y="0"/>
                  </a:moveTo>
                  <a:lnTo>
                    <a:pt x="1587418" y="0"/>
                  </a:lnTo>
                  <a:lnTo>
                    <a:pt x="1587418" y="162789"/>
                  </a:lnTo>
                  <a:lnTo>
                    <a:pt x="0" y="162789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-85725"/>
              <a:ext cx="1587418" cy="2485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/>
            </a:p>
          </p:txBody>
        </p:sp>
      </p:grpSp>
      <p:grpSp>
        <p:nvGrpSpPr>
          <p:cNvPr id="1531503197" name="Group 15"/>
          <p:cNvGrpSpPr/>
          <p:nvPr/>
        </p:nvGrpSpPr>
        <p:grpSpPr bwMode="auto">
          <a:xfrm rot="0">
            <a:off x="9161697" y="6818964"/>
            <a:ext cx="5818807" cy="618090"/>
            <a:chOff x="0" y="0"/>
            <a:chExt cx="1532525" cy="162789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1532525" cy="162789"/>
            </a:xfrm>
            <a:custGeom>
              <a:avLst/>
              <a:gdLst/>
              <a:ahLst/>
              <a:cxnLst/>
              <a:rect l="l" t="t" r="r" b="b"/>
              <a:pathLst>
                <a:path w="1532525" h="162789" fill="norm" stroke="1" extrusionOk="0">
                  <a:moveTo>
                    <a:pt x="0" y="0"/>
                  </a:moveTo>
                  <a:lnTo>
                    <a:pt x="1532525" y="0"/>
                  </a:lnTo>
                  <a:lnTo>
                    <a:pt x="1532525" y="162789"/>
                  </a:lnTo>
                  <a:lnTo>
                    <a:pt x="0" y="162789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0" y="-85725"/>
              <a:ext cx="1532525" cy="2485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/>
            </a:p>
          </p:txBody>
        </p:sp>
      </p:grpSp>
      <p:sp>
        <p:nvSpPr>
          <p:cNvPr id="1765472749" name="TextBox 18"/>
          <p:cNvSpPr txBox="1"/>
          <p:nvPr/>
        </p:nvSpPr>
        <p:spPr bwMode="auto">
          <a:xfrm rot="0">
            <a:off x="979202" y="952499"/>
            <a:ext cx="4732003" cy="107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推广节点</a:t>
            </a:r>
            <a:endParaRPr>
              <a:latin typeface="黑体"/>
              <a:cs typeface="黑体"/>
            </a:endParaRPr>
          </a:p>
        </p:txBody>
      </p:sp>
      <p:sp>
        <p:nvSpPr>
          <p:cNvPr id="105917302" name="TextBox 19"/>
          <p:cNvSpPr txBox="1"/>
          <p:nvPr/>
        </p:nvSpPr>
        <p:spPr bwMode="auto">
          <a:xfrm rot="0">
            <a:off x="3675012" y="2808032"/>
            <a:ext cx="228511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前期筹备</a:t>
            </a:r>
            <a:endParaRPr>
              <a:latin typeface="黑体"/>
              <a:cs typeface="黑体"/>
            </a:endParaRPr>
          </a:p>
        </p:txBody>
      </p:sp>
      <p:sp>
        <p:nvSpPr>
          <p:cNvPr id="1767780414" name="TextBox 20"/>
          <p:cNvSpPr txBox="1"/>
          <p:nvPr/>
        </p:nvSpPr>
        <p:spPr bwMode="auto">
          <a:xfrm rot="0">
            <a:off x="8683346" y="2808032"/>
            <a:ext cx="228511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执行期</a:t>
            </a:r>
            <a:endParaRPr>
              <a:latin typeface="黑体"/>
              <a:cs typeface="黑体"/>
            </a:endParaRPr>
          </a:p>
        </p:txBody>
      </p:sp>
      <p:sp>
        <p:nvSpPr>
          <p:cNvPr id="2041652825" name="TextBox 21"/>
          <p:cNvSpPr txBox="1"/>
          <p:nvPr/>
        </p:nvSpPr>
        <p:spPr bwMode="auto">
          <a:xfrm rot="0">
            <a:off x="13641888" y="2808032"/>
            <a:ext cx="228511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总结复盘</a:t>
            </a:r>
            <a:endParaRPr>
              <a:latin typeface="黑体"/>
              <a:cs typeface="黑体"/>
            </a:endParaRPr>
          </a:p>
        </p:txBody>
      </p:sp>
      <p:grpSp>
        <p:nvGrpSpPr>
          <p:cNvPr id="572059080" name="Group 22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936174973" name="Group 25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7" name="TextBox 2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968018009" name="Group 28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30" name="TextBox 3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95982526" name="AutoShape 31"/>
          <p:cNvSpPr/>
          <p:nvPr/>
        </p:nvSpPr>
        <p:spPr bwMode="auto">
          <a:xfrm rot="-10800000">
            <a:off x="979203" y="3948918"/>
            <a:ext cx="1632959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85647802" name="AutoShape 32"/>
          <p:cNvSpPr/>
          <p:nvPr/>
        </p:nvSpPr>
        <p:spPr bwMode="auto">
          <a:xfrm rot="-5400000">
            <a:off x="6779974" y="3416575"/>
            <a:ext cx="1083735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6181838" name="AutoShape 33"/>
          <p:cNvSpPr/>
          <p:nvPr/>
        </p:nvSpPr>
        <p:spPr bwMode="auto">
          <a:xfrm rot="-5400000">
            <a:off x="11787739" y="3416575"/>
            <a:ext cx="1083735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87587523" name="AutoShape 34"/>
          <p:cNvSpPr/>
          <p:nvPr/>
        </p:nvSpPr>
        <p:spPr bwMode="auto">
          <a:xfrm rot="-10800000">
            <a:off x="979203" y="9239250"/>
            <a:ext cx="1632959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45074374" name="TextBox 35"/>
          <p:cNvSpPr txBox="1"/>
          <p:nvPr/>
        </p:nvSpPr>
        <p:spPr bwMode="auto">
          <a:xfrm rot="0">
            <a:off x="5174719" y="1133474"/>
            <a:ext cx="3921521" cy="10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Promotion</a:t>
            </a:r>
            <a:endParaRPr>
              <a:latin typeface="Arial"/>
              <a:cs typeface="Arial"/>
            </a:endParaRPr>
          </a:p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Plan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47004740" name="Group 2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4" name="TextBox 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658850391" name="Group 5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056595354" name="Group 8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0" name="TextBox 1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47861420" name="Freeform 11"/>
          <p:cNvSpPr/>
          <p:nvPr/>
        </p:nvSpPr>
        <p:spPr bwMode="auto">
          <a:xfrm rot="0" flipH="0" flipV="0">
            <a:off x="0" y="7043632"/>
            <a:ext cx="18314249" cy="3251937"/>
          </a:xfrm>
          <a:custGeom>
            <a:avLst/>
            <a:gdLst/>
            <a:ahLst/>
            <a:cxnLst/>
            <a:rect l="l" t="t" r="r" b="b"/>
            <a:pathLst>
              <a:path w="20236205" h="3671890" fill="norm" stroke="1" extrusionOk="0">
                <a:moveTo>
                  <a:pt x="0" y="0"/>
                </a:moveTo>
                <a:lnTo>
                  <a:pt x="20236205" y="0"/>
                </a:lnTo>
                <a:lnTo>
                  <a:pt x="20236205" y="3671890"/>
                </a:lnTo>
                <a:lnTo>
                  <a:pt x="0" y="367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3102" t="0" r="6394" b="87173"/>
            <a:stretch/>
          </a:blipFill>
        </p:spPr>
      </p:sp>
      <p:grpSp>
        <p:nvGrpSpPr>
          <p:cNvPr id="961217138" name="Group 12"/>
          <p:cNvGrpSpPr/>
          <p:nvPr/>
        </p:nvGrpSpPr>
        <p:grpSpPr bwMode="auto">
          <a:xfrm rot="0">
            <a:off x="10027520" y="5941278"/>
            <a:ext cx="3554266" cy="3014075"/>
            <a:chOff x="0" y="0"/>
            <a:chExt cx="936103" cy="79383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936103" cy="793830"/>
            </a:xfrm>
            <a:custGeom>
              <a:avLst/>
              <a:gdLst/>
              <a:ahLst/>
              <a:cxnLst/>
              <a:rect l="l" t="t" r="r" b="b"/>
              <a:pathLst>
                <a:path w="936103" h="793830" fill="norm" stroke="1" extrusionOk="0">
                  <a:moveTo>
                    <a:pt x="0" y="0"/>
                  </a:moveTo>
                  <a:lnTo>
                    <a:pt x="936103" y="0"/>
                  </a:lnTo>
                  <a:lnTo>
                    <a:pt x="936103" y="793830"/>
                  </a:lnTo>
                  <a:lnTo>
                    <a:pt x="0" y="793830"/>
                  </a:ln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14" name="TextBox 14"/>
            <p:cNvSpPr txBox="1"/>
            <p:nvPr/>
          </p:nvSpPr>
          <p:spPr bwMode="auto">
            <a:xfrm>
              <a:off x="0" y="-85725"/>
              <a:ext cx="936103" cy="87955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718928935" name="Group 15"/>
          <p:cNvGrpSpPr/>
          <p:nvPr/>
        </p:nvGrpSpPr>
        <p:grpSpPr bwMode="auto">
          <a:xfrm rot="0">
            <a:off x="10027520" y="2448042"/>
            <a:ext cx="3554266" cy="3014075"/>
            <a:chOff x="0" y="0"/>
            <a:chExt cx="936103" cy="79383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936103" cy="793830"/>
            </a:xfrm>
            <a:custGeom>
              <a:avLst/>
              <a:gdLst/>
              <a:ahLst/>
              <a:cxnLst/>
              <a:rect l="l" t="t" r="r" b="b"/>
              <a:pathLst>
                <a:path w="936103" h="793830" fill="norm" stroke="1" extrusionOk="0">
                  <a:moveTo>
                    <a:pt x="0" y="0"/>
                  </a:moveTo>
                  <a:lnTo>
                    <a:pt x="936103" y="0"/>
                  </a:lnTo>
                  <a:lnTo>
                    <a:pt x="936103" y="793830"/>
                  </a:lnTo>
                  <a:lnTo>
                    <a:pt x="0" y="793830"/>
                  </a:ln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17" name="TextBox 17"/>
            <p:cNvSpPr txBox="1"/>
            <p:nvPr/>
          </p:nvSpPr>
          <p:spPr bwMode="auto">
            <a:xfrm>
              <a:off x="0" y="-85725"/>
              <a:ext cx="936103" cy="87955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43651500" name="Group 18"/>
          <p:cNvGrpSpPr/>
          <p:nvPr/>
        </p:nvGrpSpPr>
        <p:grpSpPr bwMode="auto">
          <a:xfrm rot="0">
            <a:off x="13972969" y="5941278"/>
            <a:ext cx="3554266" cy="3014075"/>
            <a:chOff x="0" y="0"/>
            <a:chExt cx="936103" cy="79383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936103" cy="793830"/>
            </a:xfrm>
            <a:custGeom>
              <a:avLst/>
              <a:gdLst/>
              <a:ahLst/>
              <a:cxnLst/>
              <a:rect l="l" t="t" r="r" b="b"/>
              <a:pathLst>
                <a:path w="936103" h="793830" fill="norm" stroke="1" extrusionOk="0">
                  <a:moveTo>
                    <a:pt x="0" y="0"/>
                  </a:moveTo>
                  <a:lnTo>
                    <a:pt x="936103" y="0"/>
                  </a:lnTo>
                  <a:lnTo>
                    <a:pt x="936103" y="793830"/>
                  </a:lnTo>
                  <a:lnTo>
                    <a:pt x="0" y="793830"/>
                  </a:ln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0" name="TextBox 20"/>
            <p:cNvSpPr txBox="1"/>
            <p:nvPr/>
          </p:nvSpPr>
          <p:spPr bwMode="auto">
            <a:xfrm>
              <a:off x="0" y="-85725"/>
              <a:ext cx="936103" cy="87955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879379115" name="Group 21"/>
          <p:cNvGrpSpPr/>
          <p:nvPr/>
        </p:nvGrpSpPr>
        <p:grpSpPr bwMode="auto">
          <a:xfrm rot="0">
            <a:off x="13972969" y="2448042"/>
            <a:ext cx="3554266" cy="3014075"/>
            <a:chOff x="0" y="0"/>
            <a:chExt cx="936103" cy="793830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936103" cy="793830"/>
            </a:xfrm>
            <a:custGeom>
              <a:avLst/>
              <a:gdLst/>
              <a:ahLst/>
              <a:cxnLst/>
              <a:rect l="l" t="t" r="r" b="b"/>
              <a:pathLst>
                <a:path w="936103" h="793830" fill="norm" stroke="1" extrusionOk="0">
                  <a:moveTo>
                    <a:pt x="0" y="0"/>
                  </a:moveTo>
                  <a:lnTo>
                    <a:pt x="936103" y="0"/>
                  </a:lnTo>
                  <a:lnTo>
                    <a:pt x="936103" y="793830"/>
                  </a:lnTo>
                  <a:lnTo>
                    <a:pt x="0" y="793830"/>
                  </a:ln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3" name="TextBox 23"/>
            <p:cNvSpPr txBox="1"/>
            <p:nvPr/>
          </p:nvSpPr>
          <p:spPr bwMode="auto">
            <a:xfrm>
              <a:off x="0" y="-85725"/>
              <a:ext cx="936103" cy="87955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715703908" name="AutoShape 24"/>
          <p:cNvSpPr/>
          <p:nvPr/>
        </p:nvSpPr>
        <p:spPr bwMode="auto">
          <a:xfrm rot="-10800000" flipH="0" flipV="0">
            <a:off x="0" y="4596617"/>
            <a:ext cx="2843697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10626404" name="Freeform 25"/>
          <p:cNvSpPr/>
          <p:nvPr/>
        </p:nvSpPr>
        <p:spPr bwMode="auto">
          <a:xfrm rot="0" flipH="0" flipV="0">
            <a:off x="15163162" y="6424310"/>
            <a:ext cx="1173880" cy="1173880"/>
          </a:xfrm>
          <a:custGeom>
            <a:avLst/>
            <a:gdLst/>
            <a:ahLst/>
            <a:cxnLst/>
            <a:rect l="l" t="t" r="r" b="b"/>
            <a:pathLst>
              <a:path w="1173880" h="1173880" fill="norm" stroke="1" extrusionOk="0">
                <a:moveTo>
                  <a:pt x="0" y="0"/>
                </a:moveTo>
                <a:lnTo>
                  <a:pt x="1173879" y="0"/>
                </a:lnTo>
                <a:lnTo>
                  <a:pt x="1173879" y="1173880"/>
                </a:lnTo>
                <a:lnTo>
                  <a:pt x="0" y="117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2120046087" name="Freeform 26"/>
          <p:cNvSpPr/>
          <p:nvPr/>
        </p:nvSpPr>
        <p:spPr bwMode="auto">
          <a:xfrm rot="0" flipH="0" flipV="0">
            <a:off x="11242258" y="6424310"/>
            <a:ext cx="1124790" cy="1173880"/>
          </a:xfrm>
          <a:custGeom>
            <a:avLst/>
            <a:gdLst/>
            <a:ahLst/>
            <a:cxnLst/>
            <a:rect l="l" t="t" r="r" b="b"/>
            <a:pathLst>
              <a:path w="1124790" h="1173880" fill="norm" stroke="1" extrusionOk="0">
                <a:moveTo>
                  <a:pt x="0" y="0"/>
                </a:moveTo>
                <a:lnTo>
                  <a:pt x="1124790" y="0"/>
                </a:lnTo>
                <a:lnTo>
                  <a:pt x="1124790" y="1173880"/>
                </a:lnTo>
                <a:lnTo>
                  <a:pt x="0" y="117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479398409" name="Freeform 27"/>
          <p:cNvSpPr/>
          <p:nvPr/>
        </p:nvSpPr>
        <p:spPr bwMode="auto">
          <a:xfrm rot="0" flipH="0" flipV="0">
            <a:off x="11164143" y="2927432"/>
            <a:ext cx="1281020" cy="1173880"/>
          </a:xfrm>
          <a:custGeom>
            <a:avLst/>
            <a:gdLst/>
            <a:ahLst/>
            <a:cxnLst/>
            <a:rect l="l" t="t" r="r" b="b"/>
            <a:pathLst>
              <a:path w="1281020" h="1173880" fill="norm" stroke="1" extrusionOk="0">
                <a:moveTo>
                  <a:pt x="0" y="0"/>
                </a:moveTo>
                <a:lnTo>
                  <a:pt x="1281020" y="0"/>
                </a:lnTo>
                <a:lnTo>
                  <a:pt x="1281020" y="1173880"/>
                </a:lnTo>
                <a:lnTo>
                  <a:pt x="0" y="117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918498528" name="Freeform 28"/>
          <p:cNvSpPr/>
          <p:nvPr/>
        </p:nvSpPr>
        <p:spPr bwMode="auto">
          <a:xfrm rot="0" flipH="0" flipV="0">
            <a:off x="15084500" y="2927432"/>
            <a:ext cx="1331204" cy="1173880"/>
          </a:xfrm>
          <a:custGeom>
            <a:avLst/>
            <a:gdLst/>
            <a:ahLst/>
            <a:cxnLst/>
            <a:rect l="l" t="t" r="r" b="b"/>
            <a:pathLst>
              <a:path w="1331204" h="1173880" fill="norm" stroke="1" extrusionOk="0">
                <a:moveTo>
                  <a:pt x="0" y="0"/>
                </a:moveTo>
                <a:lnTo>
                  <a:pt x="1331204" y="0"/>
                </a:lnTo>
                <a:lnTo>
                  <a:pt x="1331204" y="1173880"/>
                </a:lnTo>
                <a:lnTo>
                  <a:pt x="0" y="117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826366724" name="TextBox 29"/>
          <p:cNvSpPr txBox="1"/>
          <p:nvPr/>
        </p:nvSpPr>
        <p:spPr bwMode="auto">
          <a:xfrm rot="0">
            <a:off x="979202" y="952499"/>
            <a:ext cx="4732003" cy="107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复盘总结</a:t>
            </a:r>
            <a:endParaRPr/>
          </a:p>
        </p:txBody>
      </p:sp>
      <p:sp>
        <p:nvSpPr>
          <p:cNvPr id="751098736" name="TextBox 30"/>
          <p:cNvSpPr txBox="1"/>
          <p:nvPr/>
        </p:nvSpPr>
        <p:spPr bwMode="auto">
          <a:xfrm rot="0">
            <a:off x="5174719" y="1248999"/>
            <a:ext cx="4612340" cy="10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etrospective summary</a:t>
            </a:r>
            <a:endParaRPr/>
          </a:p>
        </p:txBody>
      </p:sp>
      <p:sp>
        <p:nvSpPr>
          <p:cNvPr id="695326609" name="TextBox 31"/>
          <p:cNvSpPr txBox="1"/>
          <p:nvPr/>
        </p:nvSpPr>
        <p:spPr bwMode="auto">
          <a:xfrm rot="0">
            <a:off x="10176260" y="4529936"/>
            <a:ext cx="3257144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达成情况</a:t>
            </a:r>
            <a:endParaRPr>
              <a:latin typeface="黑体"/>
              <a:cs typeface="黑体"/>
            </a:endParaRPr>
          </a:p>
        </p:txBody>
      </p:sp>
      <p:sp>
        <p:nvSpPr>
          <p:cNvPr id="349499666" name="TextBox 32"/>
          <p:cNvSpPr txBox="1"/>
          <p:nvPr/>
        </p:nvSpPr>
        <p:spPr bwMode="auto">
          <a:xfrm rot="0">
            <a:off x="10568747" y="8023171"/>
            <a:ext cx="2565570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不足之处</a:t>
            </a:r>
            <a:endParaRPr>
              <a:latin typeface="黑体"/>
              <a:cs typeface="黑体"/>
            </a:endParaRPr>
          </a:p>
        </p:txBody>
      </p:sp>
      <p:sp>
        <p:nvSpPr>
          <p:cNvPr id="555058377" name="TextBox 33"/>
          <p:cNvSpPr txBox="1"/>
          <p:nvPr/>
        </p:nvSpPr>
        <p:spPr bwMode="auto">
          <a:xfrm rot="0">
            <a:off x="13927752" y="4496434"/>
            <a:ext cx="3645058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成功经验</a:t>
            </a:r>
            <a:endParaRPr>
              <a:latin typeface="黑体"/>
              <a:cs typeface="黑体"/>
            </a:endParaRPr>
          </a:p>
        </p:txBody>
      </p:sp>
      <p:sp>
        <p:nvSpPr>
          <p:cNvPr id="2082024529" name="TextBox 34"/>
          <p:cNvSpPr txBox="1"/>
          <p:nvPr/>
        </p:nvSpPr>
        <p:spPr bwMode="auto">
          <a:xfrm rot="0">
            <a:off x="14550788" y="8023171"/>
            <a:ext cx="2398985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优化建议</a:t>
            </a:r>
            <a:endParaRPr>
              <a:latin typeface="黑体"/>
              <a:cs typeface="黑体"/>
            </a:endParaRPr>
          </a:p>
        </p:txBody>
      </p:sp>
      <p:sp>
        <p:nvSpPr>
          <p:cNvPr id="1774400542" name="TextBox 35"/>
          <p:cNvSpPr txBox="1"/>
          <p:nvPr/>
        </p:nvSpPr>
        <p:spPr bwMode="auto">
          <a:xfrm rot="0">
            <a:off x="2968768" y="3724193"/>
            <a:ext cx="4881895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本次新品发布不是一次活动，而是：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一次流量模型验证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一套可复制爆款方法论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一条长期增长路径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>
            <a:alphaModFix amt="80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72269566" name="Group 3"/>
          <p:cNvGrpSpPr/>
          <p:nvPr/>
        </p:nvGrpSpPr>
        <p:grpSpPr bwMode="auto">
          <a:xfrm rot="0" flipH="0" flipV="0">
            <a:off x="1274374" y="3429000"/>
            <a:ext cx="1559106" cy="1559106"/>
            <a:chOff x="0" y="0"/>
            <a:chExt cx="1559106" cy="1559106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1559106" cy="1559106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146166" y="91353"/>
              <a:ext cx="1266774" cy="1321586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231833325" name="Group 6"/>
          <p:cNvGrpSpPr/>
          <p:nvPr/>
        </p:nvGrpSpPr>
        <p:grpSpPr bwMode="auto">
          <a:xfrm rot="0">
            <a:off x="14664913" y="6556145"/>
            <a:ext cx="1066800" cy="10668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727462242" name="Group 9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735057348" name="Group 12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063736006" name="Group 15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998862110" name="AutoShape 18"/>
          <p:cNvSpPr/>
          <p:nvPr/>
        </p:nvSpPr>
        <p:spPr bwMode="auto">
          <a:xfrm rot="0">
            <a:off x="1028700" y="2388380"/>
            <a:ext cx="16230600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9553703" name="TextBox 19"/>
          <p:cNvSpPr txBox="1"/>
          <p:nvPr/>
        </p:nvSpPr>
        <p:spPr bwMode="auto">
          <a:xfrm rot="0">
            <a:off x="1351076" y="2828639"/>
            <a:ext cx="15586205" cy="320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13"/>
              </a:lnSpc>
              <a:spcBef>
                <a:spcPts val="0"/>
              </a:spcBef>
              <a:defRPr/>
            </a:pPr>
            <a:r>
              <a:rPr lang="en-US" sz="18000" b="1" spc="1368">
                <a:solidFill>
                  <a:srgbClr val="282828"/>
                </a:solidFill>
                <a:latin typeface="黑体"/>
                <a:ea typeface="黑体"/>
                <a:cs typeface="黑体"/>
              </a:rPr>
              <a:t>谢谢观赏</a:t>
            </a:r>
            <a:endParaRPr/>
          </a:p>
        </p:txBody>
      </p:sp>
      <p:sp>
        <p:nvSpPr>
          <p:cNvPr id="2140358031" name="TextBox 20"/>
          <p:cNvSpPr txBox="1"/>
          <p:nvPr/>
        </p:nvSpPr>
        <p:spPr bwMode="auto">
          <a:xfrm rot="0">
            <a:off x="4621378" y="6324248"/>
            <a:ext cx="9045601" cy="10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6"/>
              </a:lnSpc>
              <a:defRPr/>
            </a:pPr>
            <a:r>
              <a:rPr lang="en-US" sz="6700" b="1" spc="837">
                <a:solidFill>
                  <a:srgbClr val="282828"/>
                </a:solidFill>
                <a:latin typeface="思源黑体 2 Bold"/>
                <a:ea typeface="思源黑体 2 Bold"/>
                <a:cs typeface="思源黑体 2 Bold"/>
              </a:rPr>
              <a:t>｜ </a:t>
            </a:r>
            <a:r>
              <a:rPr lang="en-US" sz="6700" b="1" spc="837">
                <a:solidFill>
                  <a:srgbClr val="282828"/>
                </a:solidFill>
                <a:latin typeface="Arial"/>
                <a:ea typeface="Arial"/>
                <a:cs typeface="Arial"/>
              </a:rPr>
              <a:t>THANK YOU </a:t>
            </a:r>
            <a:r>
              <a:rPr lang="en-US" sz="6700" b="1" spc="837">
                <a:solidFill>
                  <a:srgbClr val="282828"/>
                </a:solidFill>
                <a:latin typeface="思源黑体 2 Bold"/>
                <a:ea typeface="思源黑体 2 Bold"/>
                <a:cs typeface="思源黑体 2 Bold"/>
              </a:rPr>
              <a:t>｜</a:t>
            </a:r>
            <a:endParaRPr/>
          </a:p>
        </p:txBody>
      </p:sp>
      <p:pic>
        <p:nvPicPr>
          <p:cNvPr id="1588633858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28698" y="850225"/>
            <a:ext cx="1533524" cy="647699"/>
          </a:xfrm>
          <a:prstGeom prst="rect">
            <a:avLst/>
          </a:prstGeom>
        </p:spPr>
      </p:pic>
      <p:grpSp>
        <p:nvGrpSpPr>
          <p:cNvPr id="581655224" name="Group 6"/>
          <p:cNvGrpSpPr/>
          <p:nvPr/>
        </p:nvGrpSpPr>
        <p:grpSpPr bwMode="auto">
          <a:xfrm rot="0" flipH="0" flipV="0">
            <a:off x="5768562" y="8756419"/>
            <a:ext cx="853749" cy="853749"/>
            <a:chOff x="0" y="0"/>
            <a:chExt cx="853749" cy="853749"/>
          </a:xfrm>
        </p:grpSpPr>
        <p:sp>
          <p:nvSpPr>
            <p:cNvPr id="65926071" name="Freeform 7"/>
            <p:cNvSpPr/>
            <p:nvPr/>
          </p:nvSpPr>
          <p:spPr bwMode="auto">
            <a:xfrm rot="0" flipH="0" flipV="0">
              <a:off x="0" y="0"/>
              <a:ext cx="853749" cy="853749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754977772" name="TextBox 8"/>
            <p:cNvSpPr txBox="1"/>
            <p:nvPr/>
          </p:nvSpPr>
          <p:spPr bwMode="auto">
            <a:xfrm>
              <a:off x="80038" y="50024"/>
              <a:ext cx="693671" cy="723686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472499" name="Freeform 2"/>
          <p:cNvSpPr/>
          <p:nvPr/>
        </p:nvSpPr>
        <p:spPr bwMode="auto">
          <a:xfrm rot="0" flipH="0" flipV="0">
            <a:off x="0" y="0"/>
            <a:ext cx="9638413" cy="9258300"/>
          </a:xfrm>
          <a:custGeom>
            <a:avLst/>
            <a:gdLst/>
            <a:ahLst/>
            <a:cxnLst/>
            <a:rect l="l" t="t" r="r" b="b"/>
            <a:pathLst>
              <a:path w="9807523" h="9258300" fill="norm" stroke="1" extrusionOk="0">
                <a:moveTo>
                  <a:pt x="0" y="0"/>
                </a:moveTo>
                <a:lnTo>
                  <a:pt x="9807523" y="0"/>
                </a:lnTo>
                <a:lnTo>
                  <a:pt x="980752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1724" t="12325" r="0" b="12325"/>
            <a:stretch/>
          </a:blipFill>
        </p:spPr>
      </p:sp>
      <p:grpSp>
        <p:nvGrpSpPr>
          <p:cNvPr id="1375213199" name="Group 3"/>
          <p:cNvGrpSpPr/>
          <p:nvPr/>
        </p:nvGrpSpPr>
        <p:grpSpPr bwMode="auto">
          <a:xfrm rot="0">
            <a:off x="4371517" y="1779336"/>
            <a:ext cx="3072760" cy="610754"/>
            <a:chOff x="0" y="0"/>
            <a:chExt cx="2127698" cy="422910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19050" y="30480"/>
              <a:ext cx="2090868" cy="361950"/>
            </a:xfrm>
            <a:custGeom>
              <a:avLst/>
              <a:gdLst/>
              <a:ahLst/>
              <a:cxnLst/>
              <a:rect l="l" t="t" r="r" b="b"/>
              <a:pathLst>
                <a:path w="2090868" h="361950" fill="norm" stroke="1" extrusionOk="0">
                  <a:moveTo>
                    <a:pt x="1930848" y="0"/>
                  </a:move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3200"/>
                  </a:lnTo>
                  <a:cubicBezTo>
                    <a:pt x="0" y="290830"/>
                    <a:pt x="71120" y="361950"/>
                    <a:pt x="158750" y="361950"/>
                  </a:cubicBezTo>
                  <a:lnTo>
                    <a:pt x="1932118" y="361950"/>
                  </a:lnTo>
                  <a:cubicBezTo>
                    <a:pt x="2019748" y="361950"/>
                    <a:pt x="2090868" y="290830"/>
                    <a:pt x="2090868" y="203200"/>
                  </a:cubicBezTo>
                  <a:lnTo>
                    <a:pt x="2090868" y="158750"/>
                  </a:lnTo>
                  <a:cubicBezTo>
                    <a:pt x="2089598" y="71120"/>
                    <a:pt x="2018478" y="0"/>
                    <a:pt x="1930848" y="0"/>
                  </a:cubicBezTo>
                  <a:close/>
                  <a:moveTo>
                    <a:pt x="2068008" y="203200"/>
                  </a:moveTo>
                  <a:cubicBezTo>
                    <a:pt x="2068008" y="278130"/>
                    <a:pt x="2007048" y="340360"/>
                    <a:pt x="1930848" y="340360"/>
                  </a:cubicBezTo>
                  <a:lnTo>
                    <a:pt x="158750" y="340360"/>
                  </a:lnTo>
                  <a:cubicBezTo>
                    <a:pt x="83820" y="340360"/>
                    <a:pt x="21590" y="279400"/>
                    <a:pt x="21590" y="203200"/>
                  </a:cubicBezTo>
                  <a:lnTo>
                    <a:pt x="21590" y="158750"/>
                  </a:lnTo>
                  <a:cubicBezTo>
                    <a:pt x="22860" y="82550"/>
                    <a:pt x="83820" y="21590"/>
                    <a:pt x="158750" y="21590"/>
                  </a:cubicBezTo>
                  <a:lnTo>
                    <a:pt x="1932118" y="21590"/>
                  </a:lnTo>
                  <a:cubicBezTo>
                    <a:pt x="2007048" y="21590"/>
                    <a:pt x="2069278" y="82550"/>
                    <a:pt x="2069278" y="158750"/>
                  </a:cubicBezTo>
                  <a:lnTo>
                    <a:pt x="2069278" y="203200"/>
                  </a:lnTo>
                  <a:close/>
                </a:path>
              </a:pathLst>
            </a:custGeom>
            <a:solidFill>
              <a:srgbClr val="282828"/>
            </a:solidFill>
          </p:spPr>
        </p:sp>
      </p:grpSp>
      <p:sp>
        <p:nvSpPr>
          <p:cNvPr id="252520990" name="TextBox 5"/>
          <p:cNvSpPr txBox="1"/>
          <p:nvPr/>
        </p:nvSpPr>
        <p:spPr bwMode="auto">
          <a:xfrm rot="0">
            <a:off x="1028700" y="1155198"/>
            <a:ext cx="3059395" cy="166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8"/>
              </a:lnSpc>
              <a:defRPr/>
            </a:pPr>
            <a:r>
              <a:rPr lang="en-US" sz="11150" b="1">
                <a:solidFill>
                  <a:srgbClr val="282828"/>
                </a:solidFill>
                <a:latin typeface="思源黑体 2 Bold"/>
                <a:ea typeface="思源黑体 2 Bold"/>
                <a:cs typeface="思源黑体 2 Bold"/>
              </a:rPr>
              <a:t>目录</a:t>
            </a:r>
            <a:endParaRPr/>
          </a:p>
        </p:txBody>
      </p:sp>
      <p:sp>
        <p:nvSpPr>
          <p:cNvPr id="2139201542" name="TextBox 6"/>
          <p:cNvSpPr txBox="1"/>
          <p:nvPr/>
        </p:nvSpPr>
        <p:spPr bwMode="auto">
          <a:xfrm rot="0">
            <a:off x="11500675" y="2913261"/>
            <a:ext cx="1575666" cy="11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defRPr/>
            </a:pPr>
            <a:r>
              <a:rPr lang="en-US" sz="7250" b="1" spc="521">
                <a:solidFill>
                  <a:srgbClr val="FF6F3D"/>
                </a:solidFill>
                <a:latin typeface="Arial"/>
                <a:ea typeface="Arial"/>
                <a:cs typeface="Arial"/>
              </a:rPr>
              <a:t>01</a:t>
            </a:r>
            <a:endParaRPr>
              <a:latin typeface="Arial"/>
              <a:cs typeface="Arial"/>
            </a:endParaRPr>
          </a:p>
        </p:txBody>
      </p:sp>
      <p:sp>
        <p:nvSpPr>
          <p:cNvPr id="1829404857" name="TextBox 7"/>
          <p:cNvSpPr txBox="1"/>
          <p:nvPr/>
        </p:nvSpPr>
        <p:spPr bwMode="auto">
          <a:xfrm rot="0">
            <a:off x="14996662" y="5358649"/>
            <a:ext cx="1575666" cy="11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defRPr/>
            </a:pPr>
            <a:r>
              <a:rPr lang="en-US" sz="7250" b="1" spc="521">
                <a:solidFill>
                  <a:srgbClr val="FF6F3D"/>
                </a:solidFill>
                <a:latin typeface="Arial"/>
                <a:ea typeface="Arial"/>
                <a:cs typeface="Arial"/>
              </a:rPr>
              <a:t>04</a:t>
            </a:r>
            <a:endParaRPr>
              <a:latin typeface="Arial"/>
              <a:cs typeface="Arial"/>
            </a:endParaRPr>
          </a:p>
        </p:txBody>
      </p:sp>
      <p:sp>
        <p:nvSpPr>
          <p:cNvPr id="1180286461" name="TextBox 8"/>
          <p:cNvSpPr txBox="1"/>
          <p:nvPr/>
        </p:nvSpPr>
        <p:spPr bwMode="auto">
          <a:xfrm rot="0">
            <a:off x="14996662" y="2913261"/>
            <a:ext cx="1575666" cy="11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defRPr/>
            </a:pPr>
            <a:r>
              <a:rPr lang="en-US" sz="7250" b="1" spc="521">
                <a:solidFill>
                  <a:srgbClr val="FF6F3D"/>
                </a:solidFill>
                <a:latin typeface="Arial"/>
                <a:ea typeface="Arial"/>
                <a:cs typeface="Arial"/>
              </a:rPr>
              <a:t>02</a:t>
            </a:r>
            <a:endParaRPr>
              <a:latin typeface="Arial"/>
              <a:cs typeface="Arial"/>
            </a:endParaRPr>
          </a:p>
        </p:txBody>
      </p:sp>
      <p:sp>
        <p:nvSpPr>
          <p:cNvPr id="531253167" name="TextBox 9"/>
          <p:cNvSpPr txBox="1"/>
          <p:nvPr/>
        </p:nvSpPr>
        <p:spPr bwMode="auto">
          <a:xfrm rot="0">
            <a:off x="11500675" y="7523775"/>
            <a:ext cx="1575666" cy="11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defRPr/>
            </a:pPr>
            <a:r>
              <a:rPr lang="en-US" sz="7250" b="1" spc="521">
                <a:solidFill>
                  <a:srgbClr val="FF6F3D"/>
                </a:solidFill>
                <a:latin typeface="Arial"/>
                <a:ea typeface="Arial"/>
                <a:cs typeface="Arial"/>
              </a:rPr>
              <a:t>05</a:t>
            </a:r>
            <a:endParaRPr>
              <a:latin typeface="Arial"/>
              <a:cs typeface="Arial"/>
            </a:endParaRPr>
          </a:p>
        </p:txBody>
      </p:sp>
      <p:sp>
        <p:nvSpPr>
          <p:cNvPr id="1031565819" name="TextBox 10"/>
          <p:cNvSpPr txBox="1"/>
          <p:nvPr/>
        </p:nvSpPr>
        <p:spPr bwMode="auto">
          <a:xfrm rot="0">
            <a:off x="11460291" y="5358649"/>
            <a:ext cx="1575666" cy="11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defRPr/>
            </a:pPr>
            <a:r>
              <a:rPr lang="en-US" sz="7250" b="1" spc="521">
                <a:solidFill>
                  <a:srgbClr val="FF6F3D"/>
                </a:solidFill>
                <a:latin typeface="Arial"/>
                <a:ea typeface="Arial"/>
                <a:cs typeface="Arial"/>
              </a:rPr>
              <a:t>03</a:t>
            </a:r>
            <a:endParaRPr>
              <a:latin typeface="Arial"/>
              <a:cs typeface="Arial"/>
            </a:endParaRPr>
          </a:p>
        </p:txBody>
      </p:sp>
      <p:sp>
        <p:nvSpPr>
          <p:cNvPr id="750173769" name="TextBox 11"/>
          <p:cNvSpPr txBox="1"/>
          <p:nvPr/>
        </p:nvSpPr>
        <p:spPr bwMode="auto">
          <a:xfrm rot="0">
            <a:off x="10411749" y="3991242"/>
            <a:ext cx="3753522" cy="61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defRPr/>
            </a:pPr>
            <a:r>
              <a:rPr lang="en-US" sz="4100" b="1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现状分析</a:t>
            </a:r>
            <a:endParaRPr>
              <a:latin typeface="黑体"/>
              <a:cs typeface="黑体"/>
            </a:endParaRPr>
          </a:p>
        </p:txBody>
      </p:sp>
      <p:sp>
        <p:nvSpPr>
          <p:cNvPr id="456044284" name="TextBox 12"/>
          <p:cNvSpPr txBox="1"/>
          <p:nvPr/>
        </p:nvSpPr>
        <p:spPr bwMode="auto">
          <a:xfrm rot="0">
            <a:off x="13907733" y="6436630"/>
            <a:ext cx="3753522" cy="61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defRPr/>
            </a:pPr>
            <a:r>
              <a:rPr lang="en-US" sz="4100" b="1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执行方案</a:t>
            </a:r>
            <a:endParaRPr>
              <a:latin typeface="黑体"/>
              <a:cs typeface="黑体"/>
            </a:endParaRPr>
          </a:p>
        </p:txBody>
      </p:sp>
      <p:sp>
        <p:nvSpPr>
          <p:cNvPr id="849852062" name="TextBox 13"/>
          <p:cNvSpPr txBox="1"/>
          <p:nvPr/>
        </p:nvSpPr>
        <p:spPr bwMode="auto">
          <a:xfrm rot="0">
            <a:off x="13907733" y="3991242"/>
            <a:ext cx="3753522" cy="61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defRPr/>
            </a:pPr>
            <a:r>
              <a:rPr lang="en-US" sz="4100" b="1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目标定位</a:t>
            </a:r>
            <a:endParaRPr>
              <a:latin typeface="黑体"/>
              <a:cs typeface="黑体"/>
            </a:endParaRPr>
          </a:p>
        </p:txBody>
      </p:sp>
      <p:sp>
        <p:nvSpPr>
          <p:cNvPr id="2144701937" name="TextBox 14"/>
          <p:cNvSpPr txBox="1"/>
          <p:nvPr/>
        </p:nvSpPr>
        <p:spPr bwMode="auto">
          <a:xfrm rot="0">
            <a:off x="10411749" y="8601756"/>
            <a:ext cx="3753522" cy="61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defRPr/>
            </a:pPr>
            <a:r>
              <a:rPr lang="en-US" sz="4100" b="1">
                <a:solidFill>
                  <a:srgbClr val="282828"/>
                </a:solidFill>
                <a:latin typeface="黑体"/>
                <a:ea typeface="黑体"/>
                <a:cs typeface="黑体"/>
              </a:rPr>
              <a:t>成效评估</a:t>
            </a:r>
            <a:endParaRPr>
              <a:latin typeface="黑体"/>
              <a:cs typeface="黑体"/>
            </a:endParaRPr>
          </a:p>
        </p:txBody>
      </p:sp>
      <p:sp>
        <p:nvSpPr>
          <p:cNvPr id="998528967" name="TextBox 15"/>
          <p:cNvSpPr txBox="1"/>
          <p:nvPr/>
        </p:nvSpPr>
        <p:spPr bwMode="auto">
          <a:xfrm rot="0">
            <a:off x="10411749" y="6436630"/>
            <a:ext cx="3753522" cy="61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defRPr/>
            </a:pPr>
            <a:r>
              <a:rPr lang="en-US" sz="4100" b="1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策略规划</a:t>
            </a:r>
            <a:endParaRPr>
              <a:latin typeface="黑体"/>
              <a:cs typeface="黑体"/>
            </a:endParaRPr>
          </a:p>
        </p:txBody>
      </p:sp>
      <p:sp>
        <p:nvSpPr>
          <p:cNvPr id="1291077265" name="AutoShape 16"/>
          <p:cNvSpPr/>
          <p:nvPr/>
        </p:nvSpPr>
        <p:spPr bwMode="auto">
          <a:xfrm rot="-2929" flipH="0" flipV="0">
            <a:off x="8319886" y="2089978"/>
            <a:ext cx="9994377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97276954" name="Group 20"/>
          <p:cNvGrpSpPr/>
          <p:nvPr/>
        </p:nvGrpSpPr>
        <p:grpSpPr bwMode="auto">
          <a:xfrm rot="0">
            <a:off x="15750102" y="846500"/>
            <a:ext cx="364400" cy="3644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2" name="TextBox 22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177729276" name="Group 23"/>
          <p:cNvGrpSpPr/>
          <p:nvPr/>
        </p:nvGrpSpPr>
        <p:grpSpPr bwMode="auto">
          <a:xfrm rot="0">
            <a:off x="16322174" y="846500"/>
            <a:ext cx="364400" cy="3644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5" name="TextBox 2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175235135" name="Group 26"/>
          <p:cNvGrpSpPr/>
          <p:nvPr/>
        </p:nvGrpSpPr>
        <p:grpSpPr bwMode="auto">
          <a:xfrm rot="0">
            <a:off x="16894900" y="846500"/>
            <a:ext cx="364400" cy="36440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8" name="TextBox 2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831932858" name="TextBox 29"/>
          <p:cNvSpPr txBox="1"/>
          <p:nvPr/>
        </p:nvSpPr>
        <p:spPr bwMode="auto">
          <a:xfrm rot="0">
            <a:off x="4371517" y="1840873"/>
            <a:ext cx="3072760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defRPr/>
            </a:pPr>
            <a:r>
              <a:rPr lang="en-US" sz="3000" spc="621">
                <a:solidFill>
                  <a:srgbClr val="282828"/>
                </a:solidFill>
                <a:latin typeface="Arial"/>
                <a:ea typeface="Arial"/>
                <a:cs typeface="Arial"/>
              </a:rPr>
              <a:t>CONTENTS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9894679" name="Freeform 2"/>
          <p:cNvSpPr/>
          <p:nvPr/>
        </p:nvSpPr>
        <p:spPr bwMode="auto">
          <a:xfrm rot="0" flipH="0" flipV="0">
            <a:off x="3034183" y="4045921"/>
            <a:ext cx="15280065" cy="6264889"/>
          </a:xfrm>
          <a:custGeom>
            <a:avLst/>
            <a:gdLst/>
            <a:ahLst/>
            <a:cxnLst/>
            <a:rect l="l" t="t" r="r" b="b"/>
            <a:pathLst>
              <a:path w="15502890" h="6464298" fill="norm" stroke="1" extrusionOk="0">
                <a:moveTo>
                  <a:pt x="0" y="0"/>
                </a:moveTo>
                <a:lnTo>
                  <a:pt x="15502890" y="0"/>
                </a:lnTo>
                <a:lnTo>
                  <a:pt x="15502890" y="6464297"/>
                </a:lnTo>
                <a:lnTo>
                  <a:pt x="0" y="6464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1436" b="67744"/>
            <a:stretch/>
          </a:blipFill>
        </p:spPr>
      </p:sp>
      <p:sp>
        <p:nvSpPr>
          <p:cNvPr id="1928883487" name="TextBox 3"/>
          <p:cNvSpPr txBox="1"/>
          <p:nvPr/>
        </p:nvSpPr>
        <p:spPr bwMode="auto">
          <a:xfrm rot="0">
            <a:off x="1028700" y="5205303"/>
            <a:ext cx="4186113" cy="11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SITUATIONAL</a:t>
            </a:r>
            <a:endParaRPr>
              <a:latin typeface="Arial"/>
              <a:cs typeface="Arial"/>
            </a:endParaRPr>
          </a:p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ANALYSIS</a:t>
            </a:r>
            <a:endParaRPr>
              <a:latin typeface="Arial"/>
              <a:cs typeface="Arial"/>
            </a:endParaRPr>
          </a:p>
        </p:txBody>
      </p:sp>
      <p:sp>
        <p:nvSpPr>
          <p:cNvPr id="1801406121" name="TextBox 4"/>
          <p:cNvSpPr txBox="1"/>
          <p:nvPr/>
        </p:nvSpPr>
        <p:spPr bwMode="auto">
          <a:xfrm rot="0">
            <a:off x="1028700" y="3381838"/>
            <a:ext cx="5727486" cy="13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6"/>
              </a:lnSpc>
              <a:defRPr/>
            </a:pPr>
            <a:r>
              <a:rPr lang="en-US" sz="9150" b="1" spc="613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现状分析</a:t>
            </a:r>
            <a:endParaRPr>
              <a:latin typeface="黑体"/>
              <a:cs typeface="黑体"/>
            </a:endParaRPr>
          </a:p>
        </p:txBody>
      </p:sp>
      <p:grpSp>
        <p:nvGrpSpPr>
          <p:cNvPr id="1452617384" name="Group 5"/>
          <p:cNvGrpSpPr/>
          <p:nvPr/>
        </p:nvGrpSpPr>
        <p:grpSpPr bwMode="auto">
          <a:xfrm rot="0">
            <a:off x="13363334" y="1834580"/>
            <a:ext cx="2186614" cy="21866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218294040" name="TextBox 8"/>
          <p:cNvSpPr txBox="1"/>
          <p:nvPr/>
        </p:nvSpPr>
        <p:spPr bwMode="auto">
          <a:xfrm rot="0">
            <a:off x="13268083" y="1691704"/>
            <a:ext cx="3615237" cy="955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0"/>
              </a:lnSpc>
              <a:defRPr/>
            </a:pPr>
            <a:r>
              <a:rPr lang="en-US" sz="31100" b="1" spc="2238">
                <a:solidFill>
                  <a:srgbClr val="282828"/>
                </a:solidFill>
                <a:latin typeface="Arial"/>
                <a:ea typeface="Arial"/>
                <a:cs typeface="Arial"/>
              </a:rPr>
              <a:t>01</a:t>
            </a:r>
            <a:endParaRPr/>
          </a:p>
        </p:txBody>
      </p:sp>
      <p:sp>
        <p:nvSpPr>
          <p:cNvPr id="596078902" name="AutoShape 9"/>
          <p:cNvSpPr/>
          <p:nvPr/>
        </p:nvSpPr>
        <p:spPr bwMode="auto">
          <a:xfrm rot="0" flipH="0" flipV="0">
            <a:off x="0" y="2370324"/>
            <a:ext cx="10059580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97352530" name="Group 13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53531180" name="Group 16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312001828" name="Group 19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077649081" name="Group 22"/>
          <p:cNvGrpSpPr/>
          <p:nvPr/>
        </p:nvGrpSpPr>
        <p:grpSpPr bwMode="auto">
          <a:xfrm rot="0">
            <a:off x="16882962" y="757222"/>
            <a:ext cx="542955" cy="54295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sp>
        <p:nvSpPr>
          <p:cNvPr id="1972650617" name="Freeform 11"/>
          <p:cNvSpPr/>
          <p:nvPr/>
        </p:nvSpPr>
        <p:spPr bwMode="auto">
          <a:xfrm rot="0" flipH="0" flipV="0">
            <a:off x="13451256" y="9281614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 fill="norm" stroke="1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6F3D"/>
          </a:solid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967541" name="TextBox 2"/>
          <p:cNvSpPr txBox="1"/>
          <p:nvPr/>
        </p:nvSpPr>
        <p:spPr bwMode="auto">
          <a:xfrm rot="0">
            <a:off x="1028700" y="7179945"/>
            <a:ext cx="5331545" cy="124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思源黑体 3"/>
                <a:ea typeface="思源黑体 3"/>
                <a:cs typeface="思源黑体 3"/>
              </a:rPr>
              <a:t>行业整体规模及增长率</a:t>
            </a:r>
            <a:endParaRPr/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思源黑体 3"/>
                <a:ea typeface="思源黑体 3"/>
                <a:cs typeface="思源黑体 3"/>
              </a:rPr>
              <a:t>消费升级/降级趋势</a:t>
            </a:r>
            <a:endParaRPr/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思源黑体 3"/>
                <a:ea typeface="思源黑体 3"/>
                <a:cs typeface="思源黑体 3"/>
              </a:rPr>
              <a:t>数字化/</a:t>
            </a:r>
            <a:r>
              <a:rPr lang="en-US" sz="2200" spc="112">
                <a:solidFill>
                  <a:srgbClr val="282828"/>
                </a:solidFill>
                <a:latin typeface="思源黑体 3"/>
                <a:ea typeface="思源黑体 3"/>
                <a:cs typeface="思源黑体 3"/>
              </a:rPr>
              <a:t>内容化/私域化趋势</a:t>
            </a:r>
            <a:endParaRPr/>
          </a:p>
        </p:txBody>
      </p:sp>
      <p:sp>
        <p:nvSpPr>
          <p:cNvPr id="542220791" name="TextBox 3"/>
          <p:cNvSpPr txBox="1"/>
          <p:nvPr/>
        </p:nvSpPr>
        <p:spPr bwMode="auto">
          <a:xfrm rot="0">
            <a:off x="11953074" y="7179945"/>
            <a:ext cx="5306226" cy="82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相关政策影响</a:t>
            </a:r>
            <a:endParaRPr/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经济环境变化</a:t>
            </a:r>
            <a:endParaRPr/>
          </a:p>
        </p:txBody>
      </p:sp>
      <p:sp>
        <p:nvSpPr>
          <p:cNvPr id="683801299" name="TextBox 4"/>
          <p:cNvSpPr txBox="1"/>
          <p:nvPr/>
        </p:nvSpPr>
        <p:spPr bwMode="auto">
          <a:xfrm rot="0">
            <a:off x="1028700" y="6372143"/>
            <a:ext cx="4458458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思源黑体 2 Bold"/>
                <a:ea typeface="思源黑体 2 Bold"/>
                <a:cs typeface="思源黑体 2 Bold"/>
              </a:rPr>
              <a:t>行业趋势</a:t>
            </a:r>
            <a:endParaRPr/>
          </a:p>
        </p:txBody>
      </p:sp>
      <p:sp>
        <p:nvSpPr>
          <p:cNvPr id="1661114270" name="TextBox 5"/>
          <p:cNvSpPr txBox="1"/>
          <p:nvPr/>
        </p:nvSpPr>
        <p:spPr bwMode="auto">
          <a:xfrm rot="0">
            <a:off x="11953074" y="6372143"/>
            <a:ext cx="4458458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思源黑体 2 Bold"/>
                <a:ea typeface="思源黑体 2 Bold"/>
                <a:cs typeface="思源黑体 2 Bold"/>
              </a:rPr>
              <a:t>政策与宏观</a:t>
            </a:r>
            <a:r>
              <a:rPr lang="en-US" sz="3800" b="1" spc="94">
                <a:solidFill>
                  <a:srgbClr val="FF6F3D"/>
                </a:solidFill>
                <a:latin typeface="思源黑体 2 Bold"/>
                <a:ea typeface="思源黑体 2 Bold"/>
                <a:cs typeface="思源黑体 2 Bold"/>
              </a:rPr>
              <a:t>环境</a:t>
            </a:r>
            <a:endParaRPr/>
          </a:p>
        </p:txBody>
      </p:sp>
      <p:grpSp>
        <p:nvGrpSpPr>
          <p:cNvPr id="1466344055" name="Group 6"/>
          <p:cNvGrpSpPr/>
          <p:nvPr/>
        </p:nvGrpSpPr>
        <p:grpSpPr bwMode="auto">
          <a:xfrm rot="0">
            <a:off x="10705299" y="2240038"/>
            <a:ext cx="1524000" cy="15240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266288610" name="Freeform 9"/>
          <p:cNvSpPr/>
          <p:nvPr/>
        </p:nvSpPr>
        <p:spPr bwMode="auto">
          <a:xfrm rot="0" flipH="0" flipV="0">
            <a:off x="6820700" y="0"/>
            <a:ext cx="4646597" cy="10286999"/>
          </a:xfrm>
          <a:custGeom>
            <a:avLst/>
            <a:gdLst/>
            <a:ahLst/>
            <a:cxnLst/>
            <a:rect l="l" t="t" r="r" b="b"/>
            <a:pathLst>
              <a:path w="4646598" h="10752899" fill="norm" stroke="1" extrusionOk="0">
                <a:moveTo>
                  <a:pt x="0" y="0"/>
                </a:moveTo>
                <a:lnTo>
                  <a:pt x="4646598" y="0"/>
                </a:lnTo>
                <a:lnTo>
                  <a:pt x="4646598" y="10752900"/>
                </a:lnTo>
                <a:lnTo>
                  <a:pt x="0" y="10752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36014" t="1733" r="36014" b="2599"/>
            <a:stretch/>
          </a:blipFill>
        </p:spPr>
      </p:sp>
      <p:sp>
        <p:nvSpPr>
          <p:cNvPr id="1069015006" name="TextBox 10"/>
          <p:cNvSpPr txBox="1"/>
          <p:nvPr/>
        </p:nvSpPr>
        <p:spPr bwMode="auto">
          <a:xfrm rot="0">
            <a:off x="1028700" y="952500"/>
            <a:ext cx="6677088" cy="107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思源黑体 2 Bold"/>
                <a:ea typeface="思源黑体 2 Bold"/>
                <a:cs typeface="思源黑体 2 Bold"/>
              </a:rPr>
              <a:t>市场环境分析</a:t>
            </a:r>
            <a:endParaRPr/>
          </a:p>
        </p:txBody>
      </p:sp>
      <p:sp>
        <p:nvSpPr>
          <p:cNvPr id="543880530" name="TextBox 11"/>
          <p:cNvSpPr txBox="1"/>
          <p:nvPr/>
        </p:nvSpPr>
        <p:spPr bwMode="auto">
          <a:xfrm rot="0">
            <a:off x="1028700" y="2220988"/>
            <a:ext cx="6094998" cy="175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Market Environment Analysis</a:t>
            </a:r>
            <a:endParaRPr/>
          </a:p>
        </p:txBody>
      </p:sp>
      <p:grpSp>
        <p:nvGrpSpPr>
          <p:cNvPr id="1098305073" name="Group 12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125764503" name="Group 15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237450653" name="Group 18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438490" name="TextBox 2"/>
          <p:cNvSpPr txBox="1"/>
          <p:nvPr/>
        </p:nvSpPr>
        <p:spPr bwMode="auto">
          <a:xfrm rot="0">
            <a:off x="1096151" y="4564824"/>
            <a:ext cx="2298371" cy="52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defRPr/>
            </a:pPr>
            <a:r>
              <a:rPr lang="en-US" sz="3500" b="1" spc="234">
                <a:solidFill>
                  <a:srgbClr val="282828"/>
                </a:solidFill>
                <a:latin typeface="思源黑体 1 Bold"/>
                <a:ea typeface="思源黑体 1 Bold"/>
                <a:cs typeface="思源黑体 1 Bold"/>
              </a:rPr>
              <a:t>优势</a:t>
            </a:r>
            <a:endParaRPr/>
          </a:p>
        </p:txBody>
      </p:sp>
      <p:sp>
        <p:nvSpPr>
          <p:cNvPr id="897864718" name="TextBox 3"/>
          <p:cNvSpPr txBox="1"/>
          <p:nvPr/>
        </p:nvSpPr>
        <p:spPr bwMode="auto">
          <a:xfrm rot="0">
            <a:off x="1096151" y="7771011"/>
            <a:ext cx="2298371" cy="52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defRPr/>
            </a:pPr>
            <a:r>
              <a:rPr lang="en-US" sz="3500" b="1" spc="234">
                <a:solidFill>
                  <a:srgbClr val="282828"/>
                </a:solidFill>
                <a:latin typeface="思源黑体 1 Bold"/>
                <a:ea typeface="思源黑体 1 Bold"/>
                <a:cs typeface="思源黑体 1 Bold"/>
              </a:rPr>
              <a:t>劣势</a:t>
            </a:r>
            <a:endParaRPr/>
          </a:p>
        </p:txBody>
      </p:sp>
      <p:sp>
        <p:nvSpPr>
          <p:cNvPr id="996588511" name="TextBox 4"/>
          <p:cNvSpPr txBox="1"/>
          <p:nvPr/>
        </p:nvSpPr>
        <p:spPr bwMode="auto">
          <a:xfrm rot="0">
            <a:off x="4739990" y="7359569"/>
            <a:ext cx="3667884" cy="40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价格</a:t>
            </a:r>
            <a:endParaRPr/>
          </a:p>
        </p:txBody>
      </p:sp>
      <p:sp>
        <p:nvSpPr>
          <p:cNvPr id="1016788577" name="TextBox 5"/>
          <p:cNvSpPr txBox="1"/>
          <p:nvPr/>
        </p:nvSpPr>
        <p:spPr bwMode="auto">
          <a:xfrm rot="0">
            <a:off x="9446099" y="7359569"/>
            <a:ext cx="3667884" cy="40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情绪价值未被占领</a:t>
            </a:r>
            <a:endParaRPr/>
          </a:p>
        </p:txBody>
      </p:sp>
      <p:sp>
        <p:nvSpPr>
          <p:cNvPr id="1310288917" name="TextBox 6"/>
          <p:cNvSpPr txBox="1"/>
          <p:nvPr/>
        </p:nvSpPr>
        <p:spPr bwMode="auto">
          <a:xfrm rot="0">
            <a:off x="14319697" y="7359569"/>
            <a:ext cx="3667884" cy="40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细分人群未精准触达</a:t>
            </a:r>
            <a:endParaRPr/>
          </a:p>
        </p:txBody>
      </p:sp>
      <p:sp>
        <p:nvSpPr>
          <p:cNvPr id="1947383127" name="TextBox 7"/>
          <p:cNvSpPr txBox="1"/>
          <p:nvPr/>
        </p:nvSpPr>
        <p:spPr bwMode="auto">
          <a:xfrm rot="0">
            <a:off x="4739990" y="3958714"/>
            <a:ext cx="3667884" cy="124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高端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品牌力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399+</a:t>
            </a:r>
            <a:endParaRPr/>
          </a:p>
        </p:txBody>
      </p:sp>
      <p:sp>
        <p:nvSpPr>
          <p:cNvPr id="1347407788" name="TextBox 8"/>
          <p:cNvSpPr txBox="1"/>
          <p:nvPr/>
        </p:nvSpPr>
        <p:spPr bwMode="auto">
          <a:xfrm rot="0">
            <a:off x="9446099" y="3958714"/>
            <a:ext cx="3667884" cy="16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性价比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直播低价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199</a:t>
            </a:r>
            <a:endParaRPr/>
          </a:p>
          <a:p>
            <a:pPr algn="l">
              <a:lnSpc>
                <a:spcPts val="3300"/>
              </a:lnSpc>
              <a:defRPr/>
            </a:pPr>
            <a:endParaRPr/>
          </a:p>
        </p:txBody>
      </p:sp>
      <p:sp>
        <p:nvSpPr>
          <p:cNvPr id="2094372244" name="TextBox 9"/>
          <p:cNvSpPr txBox="1"/>
          <p:nvPr/>
        </p:nvSpPr>
        <p:spPr bwMode="auto">
          <a:xfrm rot="0">
            <a:off x="14319697" y="3958714"/>
            <a:ext cx="3667884" cy="124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功能型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成分营销</a:t>
            </a:r>
            <a:endParaRPr/>
          </a:p>
          <a:p>
            <a:pPr algn="l">
              <a:lnSpc>
                <a:spcPts val="3300"/>
              </a:lnSpc>
              <a:defRPr/>
            </a:pPr>
            <a:r>
              <a:rPr lang="en-US" sz="2200" spc="112">
                <a:solidFill>
                  <a:srgbClr val="282828"/>
                </a:solidFill>
                <a:latin typeface="思源黑体 1"/>
                <a:ea typeface="思源黑体 1"/>
                <a:cs typeface="思源黑体 1"/>
              </a:rPr>
              <a:t>299</a:t>
            </a:r>
            <a:endParaRPr/>
          </a:p>
        </p:txBody>
      </p:sp>
      <p:grpSp>
        <p:nvGrpSpPr>
          <p:cNvPr id="75568758" name="Group 10"/>
          <p:cNvGrpSpPr/>
          <p:nvPr/>
        </p:nvGrpSpPr>
        <p:grpSpPr bwMode="auto">
          <a:xfrm rot="0" flipH="0" flipV="0">
            <a:off x="0" y="5806082"/>
            <a:ext cx="18314249" cy="1236011"/>
            <a:chOff x="0" y="0"/>
            <a:chExt cx="18314249" cy="1236011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18314249" cy="1236011"/>
            </a:xfrm>
            <a:custGeom>
              <a:avLst/>
              <a:gdLst/>
              <a:ahLst/>
              <a:cxnLst/>
              <a:rect l="l" t="t" r="r" b="b"/>
              <a:pathLst>
                <a:path w="4987320" h="325534" fill="norm" stroke="1" extrusionOk="0">
                  <a:moveTo>
                    <a:pt x="0" y="0"/>
                  </a:moveTo>
                  <a:lnTo>
                    <a:pt x="4987320" y="0"/>
                  </a:lnTo>
                  <a:lnTo>
                    <a:pt x="4987320" y="325534"/>
                  </a:lnTo>
                  <a:lnTo>
                    <a:pt x="0" y="325534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0" y="-108495"/>
              <a:ext cx="18314249" cy="1344507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662680508" name="TextBox 13"/>
          <p:cNvSpPr txBox="1"/>
          <p:nvPr/>
        </p:nvSpPr>
        <p:spPr bwMode="auto">
          <a:xfrm rot="0">
            <a:off x="3278440" y="6085033"/>
            <a:ext cx="2939603" cy="67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  <a:defRPr/>
            </a:pPr>
            <a:r>
              <a:rPr lang="en-US" sz="4450" b="1" spc="299">
                <a:solidFill>
                  <a:srgbClr val="FFFBED"/>
                </a:solidFill>
                <a:latin typeface="思源黑体 1 Bold"/>
                <a:ea typeface="思源黑体 1 Bold"/>
                <a:cs typeface="思源黑体 1 Bold"/>
              </a:rPr>
              <a:t>A品牌</a:t>
            </a:r>
            <a:endParaRPr/>
          </a:p>
        </p:txBody>
      </p:sp>
      <p:sp>
        <p:nvSpPr>
          <p:cNvPr id="528696518" name="TextBox 14"/>
          <p:cNvSpPr txBox="1"/>
          <p:nvPr/>
        </p:nvSpPr>
        <p:spPr bwMode="auto">
          <a:xfrm rot="0">
            <a:off x="7990643" y="6085033"/>
            <a:ext cx="2939603" cy="67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  <a:defRPr/>
            </a:pPr>
            <a:r>
              <a:rPr lang="en-US" sz="4450" b="1" spc="299">
                <a:solidFill>
                  <a:srgbClr val="FFFBED"/>
                </a:solidFill>
                <a:latin typeface="思源黑体 1 Bold"/>
                <a:ea typeface="思源黑体 1 Bold"/>
                <a:cs typeface="思源黑体 1 Bold"/>
              </a:rPr>
              <a:t>B品牌</a:t>
            </a:r>
            <a:endParaRPr/>
          </a:p>
        </p:txBody>
      </p:sp>
      <p:sp>
        <p:nvSpPr>
          <p:cNvPr id="415046337" name="TextBox 15"/>
          <p:cNvSpPr txBox="1"/>
          <p:nvPr/>
        </p:nvSpPr>
        <p:spPr bwMode="auto">
          <a:xfrm rot="0">
            <a:off x="12771884" y="6085033"/>
            <a:ext cx="2939603" cy="67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  <a:defRPr/>
            </a:pPr>
            <a:r>
              <a:rPr lang="en-US" sz="4450" b="1" spc="299">
                <a:solidFill>
                  <a:srgbClr val="FFFBED"/>
                </a:solidFill>
                <a:latin typeface="思源黑体 1 Bold"/>
                <a:ea typeface="思源黑体 1 Bold"/>
                <a:cs typeface="思源黑体 1 Bold"/>
              </a:rPr>
              <a:t>C品牌</a:t>
            </a:r>
            <a:endParaRPr/>
          </a:p>
        </p:txBody>
      </p:sp>
      <p:sp>
        <p:nvSpPr>
          <p:cNvPr id="1289941904" name="AutoShape 16"/>
          <p:cNvSpPr/>
          <p:nvPr/>
        </p:nvSpPr>
        <p:spPr bwMode="auto">
          <a:xfrm rot="5400000">
            <a:off x="6370445" y="6503056"/>
            <a:ext cx="499343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00885004" name="AutoShape 17"/>
          <p:cNvSpPr/>
          <p:nvPr/>
        </p:nvSpPr>
        <p:spPr bwMode="auto">
          <a:xfrm rot="5400000">
            <a:off x="1688789" y="6503056"/>
            <a:ext cx="499343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18159675" name="AutoShape 18"/>
          <p:cNvSpPr/>
          <p:nvPr/>
        </p:nvSpPr>
        <p:spPr bwMode="auto">
          <a:xfrm rot="5400000">
            <a:off x="11165755" y="6503056"/>
            <a:ext cx="499343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98658" name="AutoShape 19"/>
          <p:cNvSpPr/>
          <p:nvPr/>
        </p:nvSpPr>
        <p:spPr bwMode="auto">
          <a:xfrm rot="-10800000" flipH="0" flipV="0">
            <a:off x="50062" y="3089109"/>
            <a:ext cx="13602884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4327520" name="TextBox 20"/>
          <p:cNvSpPr txBox="1"/>
          <p:nvPr/>
        </p:nvSpPr>
        <p:spPr bwMode="auto">
          <a:xfrm rot="0">
            <a:off x="1028700" y="1047750"/>
            <a:ext cx="4731644" cy="107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思源黑体 2 Bold"/>
                <a:ea typeface="思源黑体 2 Bold"/>
                <a:cs typeface="思源黑体 2 Bold"/>
              </a:rPr>
              <a:t>竞对分析</a:t>
            </a:r>
            <a:endParaRPr/>
          </a:p>
        </p:txBody>
      </p:sp>
      <p:sp>
        <p:nvSpPr>
          <p:cNvPr id="895620184" name="TextBox 21"/>
          <p:cNvSpPr txBox="1"/>
          <p:nvPr/>
        </p:nvSpPr>
        <p:spPr bwMode="auto">
          <a:xfrm rot="0">
            <a:off x="5223198" y="1133475"/>
            <a:ext cx="3920802" cy="104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 Bold"/>
                <a:ea typeface="Arial Bold"/>
                <a:cs typeface="Arial Bold"/>
              </a:rPr>
              <a:t>Competition Analysis</a:t>
            </a:r>
            <a:endParaRPr/>
          </a:p>
        </p:txBody>
      </p:sp>
      <p:grpSp>
        <p:nvGrpSpPr>
          <p:cNvPr id="1441613820" name="Group 22"/>
          <p:cNvGrpSpPr/>
          <p:nvPr/>
        </p:nvGrpSpPr>
        <p:grpSpPr bwMode="auto">
          <a:xfrm rot="0">
            <a:off x="15750102" y="1028700"/>
            <a:ext cx="364400" cy="3644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026427383" name="Group 25"/>
          <p:cNvGrpSpPr/>
          <p:nvPr/>
        </p:nvGrpSpPr>
        <p:grpSpPr bwMode="auto">
          <a:xfrm rot="0">
            <a:off x="16322174" y="1028700"/>
            <a:ext cx="364400" cy="3644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774732542" name="Group 28"/>
          <p:cNvGrpSpPr/>
          <p:nvPr/>
        </p:nvGrpSpPr>
        <p:grpSpPr bwMode="auto">
          <a:xfrm rot="0">
            <a:off x="16894900" y="1028700"/>
            <a:ext cx="364400" cy="3644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0" name="TextBox 3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968044497" name="Group 31"/>
          <p:cNvGrpSpPr/>
          <p:nvPr/>
        </p:nvGrpSpPr>
        <p:grpSpPr bwMode="auto">
          <a:xfrm rot="0">
            <a:off x="-1090463" y="9193693"/>
            <a:ext cx="2186614" cy="218661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0840811" name="Freeform 2"/>
          <p:cNvSpPr/>
          <p:nvPr/>
        </p:nvSpPr>
        <p:spPr bwMode="auto">
          <a:xfrm rot="0" flipH="0" flipV="0">
            <a:off x="3034183" y="4045921"/>
            <a:ext cx="15256253" cy="6241077"/>
          </a:xfrm>
          <a:custGeom>
            <a:avLst/>
            <a:gdLst/>
            <a:ahLst/>
            <a:cxnLst/>
            <a:rect l="l" t="t" r="r" b="b"/>
            <a:pathLst>
              <a:path w="15502890" h="6464298" fill="norm" stroke="1" extrusionOk="0">
                <a:moveTo>
                  <a:pt x="0" y="0"/>
                </a:moveTo>
                <a:lnTo>
                  <a:pt x="15502890" y="0"/>
                </a:lnTo>
                <a:lnTo>
                  <a:pt x="15502890" y="6464297"/>
                </a:lnTo>
                <a:lnTo>
                  <a:pt x="0" y="6464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1590" b="67867"/>
            <a:stretch/>
          </a:blipFill>
        </p:spPr>
      </p:sp>
      <p:sp>
        <p:nvSpPr>
          <p:cNvPr id="1478777436" name="TextBox 3"/>
          <p:cNvSpPr txBox="1"/>
          <p:nvPr/>
        </p:nvSpPr>
        <p:spPr bwMode="auto">
          <a:xfrm rot="0">
            <a:off x="1028700" y="5205303"/>
            <a:ext cx="4243711" cy="11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TARGET</a:t>
            </a:r>
            <a:endParaRPr>
              <a:latin typeface="Arial"/>
              <a:cs typeface="Arial"/>
            </a:endParaRPr>
          </a:p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POSITIONING</a:t>
            </a:r>
            <a:endParaRPr/>
          </a:p>
        </p:txBody>
      </p:sp>
      <p:sp>
        <p:nvSpPr>
          <p:cNvPr id="1936012428" name="TextBox 4"/>
          <p:cNvSpPr txBox="1"/>
          <p:nvPr/>
        </p:nvSpPr>
        <p:spPr bwMode="auto">
          <a:xfrm rot="0">
            <a:off x="1028700" y="3381838"/>
            <a:ext cx="5727486" cy="13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6"/>
              </a:lnSpc>
              <a:defRPr/>
            </a:pPr>
            <a:r>
              <a:rPr lang="en-US" sz="9150" b="1" spc="613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目标定位</a:t>
            </a:r>
            <a:endParaRPr>
              <a:latin typeface="黑体"/>
              <a:cs typeface="黑体"/>
            </a:endParaRPr>
          </a:p>
        </p:txBody>
      </p:sp>
      <p:grpSp>
        <p:nvGrpSpPr>
          <p:cNvPr id="660584242" name="Group 5"/>
          <p:cNvGrpSpPr/>
          <p:nvPr/>
        </p:nvGrpSpPr>
        <p:grpSpPr bwMode="auto">
          <a:xfrm rot="0">
            <a:off x="12601334" y="1834580"/>
            <a:ext cx="2186614" cy="21866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941966351" name="Group 10"/>
          <p:cNvGrpSpPr/>
          <p:nvPr/>
        </p:nvGrpSpPr>
        <p:grpSpPr bwMode="auto">
          <a:xfrm rot="0">
            <a:off x="14325661" y="9525000"/>
            <a:ext cx="1524000" cy="15240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799727029" name="TextBox 8"/>
          <p:cNvSpPr txBox="1"/>
          <p:nvPr/>
        </p:nvSpPr>
        <p:spPr bwMode="auto">
          <a:xfrm rot="0">
            <a:off x="11768360" y="1691704"/>
            <a:ext cx="5114960" cy="955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0"/>
              </a:lnSpc>
              <a:defRPr/>
            </a:pPr>
            <a:r>
              <a:rPr lang="en-US" sz="31100" b="1" spc="2238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0</a:t>
            </a:r>
            <a:endParaRPr lang="en-US" sz="31100" b="1" spc="2237">
              <a:solidFill>
                <a:srgbClr val="282828"/>
              </a:solidFill>
              <a:latin typeface="Arial Bold"/>
              <a:ea typeface="Arial Bold"/>
              <a:cs typeface="Arial Bold"/>
            </a:endParaRPr>
          </a:p>
          <a:p>
            <a:pPr algn="r">
              <a:lnSpc>
                <a:spcPts val="37619"/>
              </a:lnSpc>
              <a:defRPr/>
            </a:pPr>
            <a:r>
              <a:rPr lang="en-US" sz="31100" b="1" spc="2237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2</a:t>
            </a:r>
            <a:endParaRPr/>
          </a:p>
        </p:txBody>
      </p:sp>
      <p:sp>
        <p:nvSpPr>
          <p:cNvPr id="320653718" name="AutoShape 9"/>
          <p:cNvSpPr/>
          <p:nvPr/>
        </p:nvSpPr>
        <p:spPr bwMode="auto">
          <a:xfrm rot="0" flipH="0" flipV="0">
            <a:off x="0" y="2370324"/>
            <a:ext cx="9255890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63383632" name="Group 13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233949829" name="Group 16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067343483" name="Group 19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651145002" name="Group 22"/>
          <p:cNvGrpSpPr/>
          <p:nvPr/>
        </p:nvGrpSpPr>
        <p:grpSpPr bwMode="auto">
          <a:xfrm rot="0">
            <a:off x="16882962" y="757222"/>
            <a:ext cx="542955" cy="54295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14130268" name="Group 2"/>
          <p:cNvGrpSpPr/>
          <p:nvPr/>
        </p:nvGrpSpPr>
        <p:grpSpPr bwMode="auto">
          <a:xfrm rot="0">
            <a:off x="10609397" y="6340441"/>
            <a:ext cx="7678603" cy="3086100"/>
            <a:chOff x="0" y="0"/>
            <a:chExt cx="2022348" cy="812800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022348" cy="812800"/>
            </a:xfrm>
            <a:custGeom>
              <a:avLst/>
              <a:gdLst/>
              <a:ahLst/>
              <a:cxnLst/>
              <a:rect l="l" t="t" r="r" b="b"/>
              <a:pathLst>
                <a:path w="2022348" h="812800" fill="norm" stroke="1" extrusionOk="0">
                  <a:moveTo>
                    <a:pt x="0" y="0"/>
                  </a:moveTo>
                  <a:lnTo>
                    <a:pt x="2022348" y="0"/>
                  </a:lnTo>
                  <a:lnTo>
                    <a:pt x="202234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4" name="TextBox 4"/>
            <p:cNvSpPr txBox="1"/>
            <p:nvPr/>
          </p:nvSpPr>
          <p:spPr bwMode="auto">
            <a:xfrm>
              <a:off x="0" y="-66675"/>
              <a:ext cx="2022348" cy="8794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385800028" name="AutoShape 5"/>
          <p:cNvSpPr/>
          <p:nvPr/>
        </p:nvSpPr>
        <p:spPr bwMode="auto">
          <a:xfrm rot="5400000">
            <a:off x="6967855" y="8497536"/>
            <a:ext cx="4333240" cy="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31294668" name="Freeform 6"/>
          <p:cNvSpPr/>
          <p:nvPr/>
        </p:nvSpPr>
        <p:spPr bwMode="auto">
          <a:xfrm rot="0" flipH="0" flipV="0">
            <a:off x="9144000" y="0"/>
            <a:ext cx="9146437" cy="5143500"/>
          </a:xfrm>
          <a:custGeom>
            <a:avLst/>
            <a:gdLst/>
            <a:ahLst/>
            <a:cxnLst/>
            <a:rect l="l" t="t" r="r" b="b"/>
            <a:pathLst>
              <a:path w="10310172" h="5431149" fill="norm" stroke="1" extrusionOk="0">
                <a:moveTo>
                  <a:pt x="0" y="0"/>
                </a:moveTo>
                <a:lnTo>
                  <a:pt x="10310172" y="0"/>
                </a:lnTo>
                <a:lnTo>
                  <a:pt x="10310172" y="5431149"/>
                </a:lnTo>
                <a:lnTo>
                  <a:pt x="0" y="5431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13618" r="11287" b="9307"/>
            <a:stretch/>
          </a:blipFill>
        </p:spPr>
      </p:sp>
      <p:grpSp>
        <p:nvGrpSpPr>
          <p:cNvPr id="933452235" name="Group 8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0" name="TextBox 1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446434362" name="Group 11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089363611" name="Group 14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6" name="TextBox 16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444365159" name="Group 17"/>
          <p:cNvGrpSpPr/>
          <p:nvPr/>
        </p:nvGrpSpPr>
        <p:grpSpPr bwMode="auto">
          <a:xfrm rot="0">
            <a:off x="8410283" y="9553283"/>
            <a:ext cx="1467435" cy="146743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9" name="TextBox 19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507013350" name="TextBox 20"/>
          <p:cNvSpPr txBox="1"/>
          <p:nvPr/>
        </p:nvSpPr>
        <p:spPr bwMode="auto">
          <a:xfrm rot="0">
            <a:off x="1028700" y="3961442"/>
            <a:ext cx="4151543" cy="5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ts val="0"/>
              </a:spcBef>
              <a:defRPr/>
            </a:pPr>
            <a:r>
              <a:rPr lang="en-US" sz="3200" b="1" spc="80">
                <a:solidFill>
                  <a:srgbClr val="FF6F3D"/>
                </a:solidFill>
                <a:latin typeface="黑体"/>
                <a:ea typeface="黑体"/>
                <a:cs typeface="黑体"/>
              </a:rPr>
              <a:t>假设目标：3%转化率</a:t>
            </a:r>
            <a:endParaRPr>
              <a:latin typeface="黑体"/>
              <a:cs typeface="黑体"/>
            </a:endParaRPr>
          </a:p>
        </p:txBody>
      </p:sp>
      <p:sp>
        <p:nvSpPr>
          <p:cNvPr id="648987839" name="TextBox 21"/>
          <p:cNvSpPr txBox="1"/>
          <p:nvPr/>
        </p:nvSpPr>
        <p:spPr bwMode="auto">
          <a:xfrm rot="0">
            <a:off x="9479412" y="6471658"/>
            <a:ext cx="796968" cy="284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ts val="0"/>
              </a:spcBef>
              <a:defRPr/>
            </a:pPr>
            <a:r>
              <a:rPr lang="en-US" sz="3200" b="1" spc="80">
                <a:solidFill>
                  <a:srgbClr val="FF6F3D"/>
                </a:solidFill>
                <a:latin typeface="黑体"/>
                <a:ea typeface="黑体"/>
                <a:cs typeface="黑体"/>
              </a:rPr>
              <a:t>ROI模型测算</a:t>
            </a:r>
            <a:endParaRPr>
              <a:latin typeface="黑体"/>
              <a:cs typeface="黑体"/>
            </a:endParaRPr>
          </a:p>
        </p:txBody>
      </p:sp>
      <p:sp>
        <p:nvSpPr>
          <p:cNvPr id="753980397" name="TextBox 22"/>
          <p:cNvSpPr txBox="1"/>
          <p:nvPr/>
        </p:nvSpPr>
        <p:spPr bwMode="auto">
          <a:xfrm rot="0">
            <a:off x="1028700" y="4991484"/>
            <a:ext cx="3010259" cy="39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ts val="0"/>
              </a:spcBef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首月销售额：300万元</a:t>
            </a:r>
            <a:endParaRPr>
              <a:latin typeface="黑体"/>
              <a:cs typeface="黑体"/>
            </a:endParaRPr>
          </a:p>
        </p:txBody>
      </p:sp>
      <p:sp>
        <p:nvSpPr>
          <p:cNvPr id="914324945" name="TextBox 23"/>
          <p:cNvSpPr txBox="1"/>
          <p:nvPr/>
        </p:nvSpPr>
        <p:spPr bwMode="auto">
          <a:xfrm rot="0">
            <a:off x="1028700" y="5595286"/>
            <a:ext cx="4374794" cy="19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公式模型：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080"/>
              </a:lnSpc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销售额 = 流量 × 转化率 ×</a:t>
            </a: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 客单价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080"/>
              </a:lnSpc>
              <a:defRPr/>
            </a:pPr>
            <a:endParaRPr>
              <a:latin typeface="黑体"/>
              <a:cs typeface="黑体"/>
            </a:endParaRPr>
          </a:p>
          <a:p>
            <a:pPr algn="l">
              <a:lnSpc>
                <a:spcPts val="3080"/>
              </a:lnSpc>
              <a:spcBef>
                <a:spcPts val="0"/>
              </a:spcBef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需要访客 ≈ 334,000人</a:t>
            </a:r>
            <a:endParaRPr>
              <a:latin typeface="黑体"/>
              <a:cs typeface="黑体"/>
            </a:endParaRPr>
          </a:p>
        </p:txBody>
      </p:sp>
      <p:sp>
        <p:nvSpPr>
          <p:cNvPr id="628655670" name="TextBox 24"/>
          <p:cNvSpPr txBox="1"/>
          <p:nvPr/>
        </p:nvSpPr>
        <p:spPr bwMode="auto">
          <a:xfrm rot="0">
            <a:off x="1028700" y="2171486"/>
            <a:ext cx="7841608" cy="107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defRPr/>
            </a:pPr>
            <a:r>
              <a:rPr lang="en-US" sz="7200" b="1" spc="482">
                <a:solidFill>
                  <a:srgbClr val="282828"/>
                </a:solidFill>
                <a:latin typeface="黑体"/>
                <a:ea typeface="黑体"/>
                <a:cs typeface="黑体"/>
              </a:rPr>
              <a:t>销售目标拆解模型</a:t>
            </a:r>
            <a:endParaRPr>
              <a:latin typeface="黑体"/>
              <a:cs typeface="黑体"/>
            </a:endParaRPr>
          </a:p>
        </p:txBody>
      </p:sp>
      <p:sp>
        <p:nvSpPr>
          <p:cNvPr id="1749595744" name="TextBox 25"/>
          <p:cNvSpPr txBox="1"/>
          <p:nvPr/>
        </p:nvSpPr>
        <p:spPr bwMode="auto">
          <a:xfrm rot="0">
            <a:off x="1028700" y="8136976"/>
            <a:ext cx="4532062" cy="175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Sale</a:t>
            </a: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s target breakdown model</a:t>
            </a:r>
            <a:endParaRPr>
              <a:latin typeface="Arial"/>
              <a:cs typeface="Arial"/>
            </a:endParaRPr>
          </a:p>
        </p:txBody>
      </p:sp>
      <p:sp>
        <p:nvSpPr>
          <p:cNvPr id="871212550" name="TextBox 26"/>
          <p:cNvSpPr txBox="1"/>
          <p:nvPr/>
        </p:nvSpPr>
        <p:spPr bwMode="auto">
          <a:xfrm rot="0">
            <a:off x="12111868" y="6595054"/>
            <a:ext cx="4374794" cy="250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8"/>
              </a:lnSpc>
              <a:defRPr/>
            </a:pPr>
            <a:r>
              <a:rPr lang="en-US" sz="2200" b="1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ROI = </a:t>
            </a:r>
            <a:r>
              <a:rPr lang="en-US" sz="2200" b="1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销售额 ÷ 投放成本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938"/>
              </a:lnSpc>
              <a:defRPr/>
            </a:pPr>
            <a:endParaRPr>
              <a:latin typeface="黑体"/>
              <a:cs typeface="黑体"/>
            </a:endParaRPr>
          </a:p>
          <a:p>
            <a:pPr algn="l">
              <a:lnSpc>
                <a:spcPts val="3938"/>
              </a:lnSpc>
              <a:defRPr/>
            </a:pPr>
            <a:r>
              <a:rPr lang="en-US" sz="2200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目标ROI ≥</a:t>
            </a:r>
            <a:r>
              <a:rPr lang="en-US" sz="2200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2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938"/>
              </a:lnSpc>
              <a:defRPr/>
            </a:pPr>
            <a:r>
              <a:rPr lang="en-US" sz="2200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若投放预算 150万：</a:t>
            </a:r>
            <a:endParaRPr>
              <a:latin typeface="黑体"/>
              <a:cs typeface="黑体"/>
            </a:endParaRPr>
          </a:p>
          <a:p>
            <a:pPr marL="474986" lvl="1" indent="-237493" algn="l">
              <a:lnSpc>
                <a:spcPts val="3938"/>
              </a:lnSpc>
              <a:buFont typeface="Arial"/>
              <a:buChar char="•"/>
              <a:defRPr/>
            </a:pPr>
            <a:r>
              <a:rPr lang="en-US" sz="2200" spc="55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目标销售额需 ≥ 300万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1249071" name="Freeform 2"/>
          <p:cNvSpPr/>
          <p:nvPr/>
        </p:nvSpPr>
        <p:spPr bwMode="auto">
          <a:xfrm rot="0" flipH="0" flipV="0">
            <a:off x="3034183" y="4045921"/>
            <a:ext cx="15256253" cy="6264889"/>
          </a:xfrm>
          <a:custGeom>
            <a:avLst/>
            <a:gdLst/>
            <a:ahLst/>
            <a:cxnLst/>
            <a:rect l="l" t="t" r="r" b="b"/>
            <a:pathLst>
              <a:path w="15502890" h="6464298" fill="norm" stroke="1" extrusionOk="0">
                <a:moveTo>
                  <a:pt x="0" y="0"/>
                </a:moveTo>
                <a:lnTo>
                  <a:pt x="15502890" y="0"/>
                </a:lnTo>
                <a:lnTo>
                  <a:pt x="15502890" y="6464297"/>
                </a:lnTo>
                <a:lnTo>
                  <a:pt x="0" y="6464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1590" b="67744"/>
            <a:stretch/>
          </a:blipFill>
        </p:spPr>
      </p:sp>
      <p:sp>
        <p:nvSpPr>
          <p:cNvPr id="1663779964" name="TextBox 3"/>
          <p:cNvSpPr txBox="1"/>
          <p:nvPr/>
        </p:nvSpPr>
        <p:spPr bwMode="auto">
          <a:xfrm rot="0">
            <a:off x="1028700" y="5205303"/>
            <a:ext cx="3921161" cy="116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STRATEGY</a:t>
            </a:r>
            <a:endParaRPr>
              <a:latin typeface="Arial"/>
              <a:cs typeface="Arial"/>
            </a:endParaRPr>
          </a:p>
          <a:p>
            <a:pPr algn="l">
              <a:lnSpc>
                <a:spcPts val="4597"/>
              </a:lnSpc>
              <a:defRPr/>
            </a:pPr>
            <a:r>
              <a:rPr lang="en-US" sz="3800" b="1" spc="231">
                <a:solidFill>
                  <a:srgbClr val="FF6F3D"/>
                </a:solidFill>
                <a:latin typeface="Arial"/>
                <a:ea typeface="Arial"/>
                <a:cs typeface="Arial"/>
              </a:rPr>
              <a:t>PLANNING</a:t>
            </a:r>
            <a:endParaRPr/>
          </a:p>
        </p:txBody>
      </p:sp>
      <p:sp>
        <p:nvSpPr>
          <p:cNvPr id="1964435265" name="TextBox 4"/>
          <p:cNvSpPr txBox="1"/>
          <p:nvPr/>
        </p:nvSpPr>
        <p:spPr bwMode="auto">
          <a:xfrm rot="0">
            <a:off x="1028700" y="3381838"/>
            <a:ext cx="5727486" cy="13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6"/>
              </a:lnSpc>
              <a:defRPr/>
            </a:pPr>
            <a:r>
              <a:rPr lang="en-US" sz="9150" b="1" spc="613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策略规划</a:t>
            </a:r>
            <a:endParaRPr/>
          </a:p>
        </p:txBody>
      </p:sp>
      <p:grpSp>
        <p:nvGrpSpPr>
          <p:cNvPr id="1151523698" name="Group 5"/>
          <p:cNvGrpSpPr/>
          <p:nvPr/>
        </p:nvGrpSpPr>
        <p:grpSpPr bwMode="auto">
          <a:xfrm rot="0">
            <a:off x="12601334" y="1834580"/>
            <a:ext cx="2186614" cy="21866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2099633646" name="Group 10"/>
          <p:cNvGrpSpPr/>
          <p:nvPr/>
        </p:nvGrpSpPr>
        <p:grpSpPr bwMode="auto">
          <a:xfrm rot="0">
            <a:off x="14325661" y="9525000"/>
            <a:ext cx="1524000" cy="15240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748333428" name="TextBox 8"/>
          <p:cNvSpPr txBox="1"/>
          <p:nvPr/>
        </p:nvSpPr>
        <p:spPr bwMode="auto">
          <a:xfrm rot="0">
            <a:off x="11768360" y="1691704"/>
            <a:ext cx="5114960" cy="955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0"/>
              </a:lnSpc>
              <a:defRPr/>
            </a:pPr>
            <a:r>
              <a:rPr lang="en-US" sz="31100" b="1" spc="2238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0</a:t>
            </a:r>
            <a:endParaRPr lang="en-US" sz="31100" b="1" spc="2237">
              <a:solidFill>
                <a:srgbClr val="282828"/>
              </a:solidFill>
              <a:latin typeface="Arial Bold"/>
              <a:ea typeface="Arial Bold"/>
              <a:cs typeface="Arial Bold"/>
            </a:endParaRPr>
          </a:p>
          <a:p>
            <a:pPr algn="r">
              <a:lnSpc>
                <a:spcPts val="37619"/>
              </a:lnSpc>
              <a:defRPr/>
            </a:pPr>
            <a:r>
              <a:rPr lang="en-US" sz="31100" b="1" spc="2237">
                <a:solidFill>
                  <a:srgbClr val="282828"/>
                </a:solidFill>
                <a:latin typeface="Arial Bold"/>
                <a:ea typeface="Arial Bold"/>
                <a:cs typeface="Arial Bold"/>
              </a:rPr>
              <a:t>3</a:t>
            </a:r>
            <a:endParaRPr/>
          </a:p>
        </p:txBody>
      </p:sp>
      <p:sp>
        <p:nvSpPr>
          <p:cNvPr id="862820883" name="AutoShape 9"/>
          <p:cNvSpPr/>
          <p:nvPr/>
        </p:nvSpPr>
        <p:spPr bwMode="auto">
          <a:xfrm rot="0" flipH="0" flipV="0">
            <a:off x="0" y="2370324"/>
            <a:ext cx="9255890" cy="360"/>
          </a:xfrm>
          <a:prstGeom prst="line">
            <a:avLst/>
          </a:prstGeom>
          <a:ln w="19050" cap="flat">
            <a:solidFill>
              <a:srgbClr val="FF6F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76121905" name="Group 13"/>
          <p:cNvGrpSpPr/>
          <p:nvPr/>
        </p:nvGrpSpPr>
        <p:grpSpPr bwMode="auto">
          <a:xfrm rot="0">
            <a:off x="1028700" y="1028700"/>
            <a:ext cx="364400" cy="364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921312178" name="Group 16"/>
          <p:cNvGrpSpPr/>
          <p:nvPr/>
        </p:nvGrpSpPr>
        <p:grpSpPr bwMode="auto">
          <a:xfrm rot="0">
            <a:off x="1600773" y="1028700"/>
            <a:ext cx="364400" cy="364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582804219" name="Group 19"/>
          <p:cNvGrpSpPr/>
          <p:nvPr/>
        </p:nvGrpSpPr>
        <p:grpSpPr bwMode="auto">
          <a:xfrm rot="0">
            <a:off x="2173498" y="1028700"/>
            <a:ext cx="364400" cy="3644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  <p:grpSp>
        <p:nvGrpSpPr>
          <p:cNvPr id="1198893262" name="Group 22"/>
          <p:cNvGrpSpPr/>
          <p:nvPr/>
        </p:nvGrpSpPr>
        <p:grpSpPr bwMode="auto">
          <a:xfrm rot="0">
            <a:off x="16882962" y="757222"/>
            <a:ext cx="542955" cy="54295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FBE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6684937" name="Freeform 2"/>
          <p:cNvSpPr/>
          <p:nvPr/>
        </p:nvSpPr>
        <p:spPr bwMode="auto">
          <a:xfrm rot="0" flipH="0" flipV="0">
            <a:off x="0" y="0"/>
            <a:ext cx="8380372" cy="4950453"/>
          </a:xfrm>
          <a:custGeom>
            <a:avLst/>
            <a:gdLst/>
            <a:ahLst/>
            <a:cxnLst/>
            <a:rect l="l" t="t" r="r" b="b"/>
            <a:pathLst>
              <a:path w="9683043" h="4950454" fill="norm" stroke="1" extrusionOk="0">
                <a:moveTo>
                  <a:pt x="0" y="0"/>
                </a:moveTo>
                <a:lnTo>
                  <a:pt x="9683043" y="0"/>
                </a:lnTo>
                <a:lnTo>
                  <a:pt x="9683043" y="4950454"/>
                </a:lnTo>
                <a:lnTo>
                  <a:pt x="0" y="4950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13453" t="42700" r="0" b="16492"/>
            <a:stretch/>
          </a:blipFill>
        </p:spPr>
      </p:sp>
      <p:grpSp>
        <p:nvGrpSpPr>
          <p:cNvPr id="1963481330" name="Group 3"/>
          <p:cNvGrpSpPr/>
          <p:nvPr/>
        </p:nvGrpSpPr>
        <p:grpSpPr bwMode="auto">
          <a:xfrm rot="0" flipH="0" flipV="0">
            <a:off x="8237319" y="-119062"/>
            <a:ext cx="10053117" cy="10406062"/>
            <a:chOff x="0" y="0"/>
            <a:chExt cx="10053117" cy="1040606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98015"/>
              <a:ext cx="10053117" cy="10308046"/>
            </a:xfrm>
            <a:custGeom>
              <a:avLst/>
              <a:gdLst/>
              <a:ahLst/>
              <a:cxnLst/>
              <a:rect l="l" t="t" r="r" b="b"/>
              <a:pathLst>
                <a:path w="3092830" h="3005147" fill="norm" stroke="1" extrusionOk="0">
                  <a:moveTo>
                    <a:pt x="0" y="0"/>
                  </a:moveTo>
                  <a:lnTo>
                    <a:pt x="3092830" y="0"/>
                  </a:lnTo>
                  <a:lnTo>
                    <a:pt x="3092830" y="3005147"/>
                  </a:lnTo>
                  <a:lnTo>
                    <a:pt x="0" y="3005147"/>
                  </a:lnTo>
                  <a:close/>
                </a:path>
              </a:pathLst>
            </a:custGeom>
            <a:solidFill>
              <a:srgbClr val="FF6F3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 flipH="0" flipV="0">
              <a:off x="0" y="0"/>
              <a:ext cx="10053117" cy="9920234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399206373" name="AutoShape 6"/>
          <p:cNvSpPr/>
          <p:nvPr/>
        </p:nvSpPr>
        <p:spPr bwMode="auto">
          <a:xfrm rot="5400000" flipH="0" flipV="0">
            <a:off x="7024849" y="4730377"/>
            <a:ext cx="9541620" cy="0"/>
          </a:xfrm>
          <a:prstGeom prst="line">
            <a:avLst/>
          </a:prstGeom>
          <a:ln w="19050" cap="flat">
            <a:solidFill>
              <a:srgbClr val="FFFB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89585537" name="TextBox 7"/>
          <p:cNvSpPr txBox="1"/>
          <p:nvPr/>
        </p:nvSpPr>
        <p:spPr bwMode="auto">
          <a:xfrm rot="0">
            <a:off x="8913772" y="950396"/>
            <a:ext cx="2174501" cy="175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  <a:defRPr/>
            </a:pPr>
            <a:r>
              <a:rPr lang="en-US" sz="5700" b="1" spc="290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第一阶段</a:t>
            </a:r>
            <a:endParaRPr>
              <a:latin typeface="黑体"/>
              <a:cs typeface="黑体"/>
            </a:endParaRPr>
          </a:p>
        </p:txBody>
      </p:sp>
      <p:sp>
        <p:nvSpPr>
          <p:cNvPr id="1503119471" name="TextBox 8"/>
          <p:cNvSpPr txBox="1"/>
          <p:nvPr/>
        </p:nvSpPr>
        <p:spPr bwMode="auto">
          <a:xfrm rot="0">
            <a:off x="8913772" y="4062342"/>
            <a:ext cx="2174501" cy="175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  <a:defRPr/>
            </a:pPr>
            <a:r>
              <a:rPr lang="en-US" sz="5700" b="1" spc="290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第二阶段</a:t>
            </a:r>
            <a:endParaRPr>
              <a:latin typeface="黑体"/>
              <a:cs typeface="黑体"/>
            </a:endParaRPr>
          </a:p>
        </p:txBody>
      </p:sp>
      <p:sp>
        <p:nvSpPr>
          <p:cNvPr id="617881648" name="TextBox 9"/>
          <p:cNvSpPr txBox="1"/>
          <p:nvPr/>
        </p:nvSpPr>
        <p:spPr bwMode="auto">
          <a:xfrm rot="0">
            <a:off x="8913772" y="7113314"/>
            <a:ext cx="2174501" cy="175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  <a:defRPr/>
            </a:pPr>
            <a:r>
              <a:rPr lang="en-US" sz="5700" b="1" spc="290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第三阶段</a:t>
            </a:r>
            <a:endParaRPr>
              <a:latin typeface="黑体"/>
              <a:cs typeface="黑体"/>
            </a:endParaRPr>
          </a:p>
        </p:txBody>
      </p:sp>
      <p:sp>
        <p:nvSpPr>
          <p:cNvPr id="755466160" name="TextBox 10"/>
          <p:cNvSpPr txBox="1"/>
          <p:nvPr/>
        </p:nvSpPr>
        <p:spPr bwMode="auto">
          <a:xfrm rot="0">
            <a:off x="12800841" y="1765587"/>
            <a:ext cx="4458817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KOL测评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达人矩阵种草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痛点场景内容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对比测评视频</a:t>
            </a:r>
            <a:endParaRPr>
              <a:latin typeface="黑体"/>
              <a:cs typeface="黑体"/>
            </a:endParaRPr>
          </a:p>
        </p:txBody>
      </p:sp>
      <p:sp>
        <p:nvSpPr>
          <p:cNvPr id="255619550" name="TextBox 11"/>
          <p:cNvSpPr txBox="1"/>
          <p:nvPr/>
        </p:nvSpPr>
        <p:spPr bwMode="auto">
          <a:xfrm rot="0">
            <a:off x="12800841" y="4870173"/>
            <a:ext cx="4458817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头部达人直播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限时优惠机制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前1000</a:t>
            </a: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单赠品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社群秒杀</a:t>
            </a:r>
            <a:endParaRPr>
              <a:latin typeface="黑体"/>
              <a:cs typeface="黑体"/>
            </a:endParaRPr>
          </a:p>
        </p:txBody>
      </p:sp>
      <p:sp>
        <p:nvSpPr>
          <p:cNvPr id="928732333" name="TextBox 12"/>
          <p:cNvSpPr txBox="1"/>
          <p:nvPr/>
        </p:nvSpPr>
        <p:spPr bwMode="auto">
          <a:xfrm rot="0">
            <a:off x="12800841" y="7999094"/>
            <a:ext cx="4458817" cy="16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精准信息流投放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搜索广</a:t>
            </a: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告拦截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二次复购刺激</a:t>
            </a:r>
            <a:endParaRPr>
              <a:latin typeface="黑体"/>
              <a:cs typeface="黑体"/>
            </a:endParaRPr>
          </a:p>
          <a:p>
            <a:pPr marL="474983" lvl="1" indent="-237491" algn="l">
              <a:lnSpc>
                <a:spcPts val="3300"/>
              </a:lnSpc>
              <a:buFont typeface="Arial"/>
              <a:buChar char="•"/>
              <a:defRPr/>
            </a:pPr>
            <a:r>
              <a:rPr lang="en-US" sz="2200" spc="112">
                <a:solidFill>
                  <a:srgbClr val="FFFBED"/>
                </a:solidFill>
                <a:latin typeface="黑体"/>
                <a:ea typeface="黑体"/>
                <a:cs typeface="黑体"/>
              </a:rPr>
              <a:t>用户晒单裂变</a:t>
            </a:r>
            <a:endParaRPr>
              <a:latin typeface="黑体"/>
              <a:cs typeface="黑体"/>
            </a:endParaRPr>
          </a:p>
        </p:txBody>
      </p:sp>
      <p:sp>
        <p:nvSpPr>
          <p:cNvPr id="832531250" name="TextBox 13"/>
          <p:cNvSpPr txBox="1"/>
          <p:nvPr/>
        </p:nvSpPr>
        <p:spPr bwMode="auto">
          <a:xfrm rot="0" flipH="0" flipV="0">
            <a:off x="12800841" y="976834"/>
            <a:ext cx="4085737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打造“被讨论感”</a:t>
            </a:r>
            <a:endParaRPr>
              <a:latin typeface="黑体"/>
              <a:cs typeface="黑体"/>
            </a:endParaRPr>
          </a:p>
        </p:txBody>
      </p:sp>
      <p:sp>
        <p:nvSpPr>
          <p:cNvPr id="1584300131" name="TextBox 14"/>
          <p:cNvSpPr txBox="1"/>
          <p:nvPr/>
        </p:nvSpPr>
        <p:spPr bwMode="auto">
          <a:xfrm rot="0">
            <a:off x="12800841" y="4081421"/>
            <a:ext cx="3101684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制造销量势能</a:t>
            </a:r>
            <a:endParaRPr>
              <a:latin typeface="黑体"/>
              <a:cs typeface="黑体"/>
            </a:endParaRPr>
          </a:p>
        </p:txBody>
      </p:sp>
      <p:sp>
        <p:nvSpPr>
          <p:cNvPr id="1008896072" name="TextBox 15"/>
          <p:cNvSpPr txBox="1"/>
          <p:nvPr/>
        </p:nvSpPr>
        <p:spPr bwMode="auto">
          <a:xfrm rot="0">
            <a:off x="12800841" y="7210342"/>
            <a:ext cx="2398985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FBED"/>
                </a:solidFill>
                <a:latin typeface="黑体"/>
                <a:ea typeface="黑体"/>
                <a:cs typeface="黑体"/>
              </a:rPr>
              <a:t>持续放量</a:t>
            </a:r>
            <a:endParaRPr>
              <a:latin typeface="黑体"/>
              <a:cs typeface="黑体"/>
            </a:endParaRPr>
          </a:p>
        </p:txBody>
      </p:sp>
      <p:sp>
        <p:nvSpPr>
          <p:cNvPr id="349230015" name="TextBox 16"/>
          <p:cNvSpPr txBox="1"/>
          <p:nvPr/>
        </p:nvSpPr>
        <p:spPr bwMode="auto">
          <a:xfrm rot="0">
            <a:off x="1028700" y="6762171"/>
            <a:ext cx="6302034" cy="125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第一阶段：种草期（建立认知）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第二阶段：引爆期（集中转化）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300"/>
              </a:lnSpc>
              <a:defRPr/>
            </a:pPr>
            <a:r>
              <a:rPr lang="en-US" sz="2200" spc="55">
                <a:solidFill>
                  <a:srgbClr val="282828"/>
                </a:solidFill>
                <a:latin typeface="黑体"/>
                <a:ea typeface="黑体"/>
                <a:cs typeface="黑体"/>
              </a:rPr>
              <a:t>第三阶段：放大期（规模复制）</a:t>
            </a:r>
            <a:endParaRPr>
              <a:latin typeface="黑体"/>
              <a:cs typeface="黑体"/>
            </a:endParaRPr>
          </a:p>
        </p:txBody>
      </p:sp>
      <p:sp>
        <p:nvSpPr>
          <p:cNvPr id="163609498" name="TextBox 17"/>
          <p:cNvSpPr txBox="1"/>
          <p:nvPr/>
        </p:nvSpPr>
        <p:spPr bwMode="auto">
          <a:xfrm rot="0">
            <a:off x="1029955" y="5788440"/>
            <a:ext cx="4762182" cy="67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ts val="0"/>
              </a:spcBef>
              <a:defRPr/>
            </a:pPr>
            <a:r>
              <a:rPr lang="en-US" sz="3800" b="1" spc="94">
                <a:solidFill>
                  <a:srgbClr val="FF6F3D"/>
                </a:solidFill>
                <a:latin typeface="黑体"/>
                <a:ea typeface="黑体"/>
                <a:cs typeface="黑体"/>
              </a:rPr>
              <a:t>爆款打造三阶段模型</a:t>
            </a:r>
            <a:endParaRPr>
              <a:latin typeface="黑体"/>
              <a:cs typeface="黑体"/>
            </a:endParaRPr>
          </a:p>
        </p:txBody>
      </p:sp>
      <p:grpSp>
        <p:nvGrpSpPr>
          <p:cNvPr id="1035277758" name="Group 18"/>
          <p:cNvGrpSpPr/>
          <p:nvPr/>
        </p:nvGrpSpPr>
        <p:grpSpPr bwMode="auto">
          <a:xfrm rot="0">
            <a:off x="1028700" y="870835"/>
            <a:ext cx="364400" cy="3644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0" name="TextBox 20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259691737" name="Group 21"/>
          <p:cNvGrpSpPr/>
          <p:nvPr/>
        </p:nvGrpSpPr>
        <p:grpSpPr bwMode="auto">
          <a:xfrm rot="0">
            <a:off x="1600773" y="870835"/>
            <a:ext cx="364400" cy="3644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3" name="TextBox 23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2002093392" name="Group 24"/>
          <p:cNvGrpSpPr/>
          <p:nvPr/>
        </p:nvGrpSpPr>
        <p:grpSpPr bwMode="auto">
          <a:xfrm rot="0">
            <a:off x="2173498" y="870835"/>
            <a:ext cx="364400" cy="3644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3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6" name="TextBox 26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301640649" name="Group 27"/>
          <p:cNvGrpSpPr/>
          <p:nvPr/>
        </p:nvGrpSpPr>
        <p:grpSpPr bwMode="auto">
          <a:xfrm rot="0">
            <a:off x="11622155" y="1235235"/>
            <a:ext cx="347009" cy="34700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29" name="TextBox 29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515536425" name="Group 30"/>
          <p:cNvGrpSpPr/>
          <p:nvPr/>
        </p:nvGrpSpPr>
        <p:grpSpPr bwMode="auto">
          <a:xfrm rot="0">
            <a:off x="11622155" y="4285916"/>
            <a:ext cx="347009" cy="34700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32" name="TextBox 32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433096723" name="Group 33"/>
          <p:cNvGrpSpPr/>
          <p:nvPr/>
        </p:nvGrpSpPr>
        <p:grpSpPr bwMode="auto">
          <a:xfrm rot="0">
            <a:off x="11622155" y="7398154"/>
            <a:ext cx="347009" cy="34700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D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35" name="TextBox 35"/>
            <p:cNvSpPr txBox="1"/>
            <p:nvPr/>
          </p:nvSpPr>
          <p:spPr bwMode="auto">
            <a:xfrm>
              <a:off x="76200" y="57150"/>
              <a:ext cx="660400" cy="679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387574174" name="Group 36"/>
          <p:cNvGrpSpPr/>
          <p:nvPr/>
        </p:nvGrpSpPr>
        <p:grpSpPr bwMode="auto">
          <a:xfrm rot="0">
            <a:off x="10780749" y="9281615"/>
            <a:ext cx="2010770" cy="2010770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D"/>
            </a:solidFill>
          </p:spPr>
        </p:sp>
        <p:sp>
          <p:nvSpPr>
            <p:cNvPr id="38" name="TextBox 38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黄黑色大学生品牌营销策划方案创意广告活动中文演示文稿</dc:title>
  <dc:identifier>DAHCgYwR4Es</dc:identifier>
  <cp:lastModifiedBy/>
  <cp:revision>5</cp:revision>
  <dcterms:created xsi:type="dcterms:W3CDTF">2006-08-16T00:00:00Z</dcterms:created>
  <dcterms:modified xsi:type="dcterms:W3CDTF">2026-03-12T12:29:18Z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{"Label":"1","ContentProducer":"001191110105MA01AN806X00000","ProduceID":"DAHCgYwR4Es","ReservedCode1":"","ContentPropagator":"001191110105MA01AN806X00000","PropagateID":"DAHCgYwR4Es","ReservedCode2":""}</vt:lpwstr>
  </property>
</Properties>
</file>