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wmf" ContentType="image/x-wmf"/>
  <Default Extension="bin" ContentType="application/vnd.openxmlformats-officedocument.oleObject"/>
  <Default Extension="rels" ContentType="application/vnd.openxmlformats-package.relationships+xml"/>
  <Default Extension="jpeg" ContentType="image/jpeg"/>
  <Default Extension="png" ContentType="image/png"/>
  <Override PartName="/ppt/notesSlides/notesSlide16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s/slide13.xml" ContentType="application/vnd.openxmlformats-officedocument.presentationml.slide+xml"/>
  <Override PartName="/ppt/theme/theme2.xml" ContentType="application/vnd.openxmlformats-officedocument.theme+xml"/>
  <Override PartName="/ppt/theme/theme1.xml" ContentType="application/vnd.openxmlformats-officedocument.theme+xml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.xml" ContentType="application/vnd.openxmlformats-officedocument.presentationml.slide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Layouts/slideLayout8.xml" ContentType="application/vnd.openxmlformats-officedocument.presentationml.slideLayout+xml"/>
  <Override PartName="/ppt/slideLayouts/slideLayout2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6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3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4.xml" ContentType="application/vnd.openxmlformats-officedocument.presentationml.slide+xml"/>
  <Override PartName="/ppt/notesSlides/notesSlide6.xml" ContentType="application/vnd.openxmlformats-officedocument.presentationml.notesSlide+xml"/>
  <Override PartName="/ppt/presentation.xml" ContentType="application/vnd.openxmlformats-officedocument.presentationml.presentation.main+xml"/>
  <Override PartName="/ppt/notesSlides/notesSlide7.xml" ContentType="application/vnd.openxmlformats-officedocument.presentationml.notesSlid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embedTrueTypeFonts="1" saveSubsetFonts="1">
  <p:sldMasterIdLst>
    <p:sldMasterId id="2147483648" r:id="rId1"/>
  </p:sldMasterIdLst>
  <p:notesMasterIdLst>
    <p:notesMasterId r:id="rId20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18288000" cy="10287000"/>
  <p:notesSz cx="6858000" cy="9144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2D5ABB26-0587-4C30-8999-92F81FD0307C}">
  <a:tblStyle styleId="{2D5ABB26-0587-4C30-8999-92F81FD0307C}" styleName="No Style, No Grid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noFill/>
            </a:ln>
          </a:left>
          <a:right>
            <a:ln w="12700">
              <a:noFill/>
            </a:ln>
          </a:right>
          <a:top>
            <a:ln w="12700">
              <a:noFill/>
            </a:ln>
          </a:top>
          <a:bottom>
            <a:ln w="12700">
              <a:noFill/>
            </a:ln>
          </a:bottom>
          <a:insideH>
            <a:ln w="12700">
              <a:noFill/>
            </a:ln>
          </a:insideH>
          <a:insideV>
            <a:ln w="12700"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lt1"/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/>
          </a:solidFill>
        </a:fill>
      </a:tcStyle>
    </a:band1V>
    <a:band2V>
      <a:tcStyle>
        <a:tcBdr/>
        <a:fill>
          <a:solidFill>
            <a:schemeClr val="lt1"/>
          </a:solidFill>
        </a:fill>
      </a:tcStyle>
    </a:band2V>
    <a:lastCol>
      <a:tcTxStyle b="on">
        <a:fontRef idx="minor">
          <a:prstClr val="black"/>
        </a:fontRef>
        <a:schemeClr val="dk1"/>
      </a:tcTxStyle>
      <a:tcStyle>
        <a:tcBdr/>
        <a:fill>
          <a:solidFill>
            <a:schemeClr val="lt1"/>
          </a:solidFill>
        </a:fill>
      </a:tcStyle>
    </a:lastCol>
    <a:firstCol>
      <a:tcTxStyle b="on">
        <a:fontRef idx="minor">
          <a:prstClr val="black"/>
        </a:fontRef>
        <a:schemeClr val="dk1"/>
      </a:tcTxStyle>
      <a:tcStyle>
        <a:tcBdr/>
        <a:fill>
          <a:solidFill>
            <a:schemeClr val="lt1"/>
          </a:solidFill>
        </a:fill>
      </a:tcStyle>
    </a:firstCol>
    <a:lastRow>
      <a:tcTxStyle b="on">
        <a:fontRef idx="minor">
          <a:prstClr val="black"/>
        </a:fontRef>
        <a:schemeClr val="dk1"/>
      </a:tcTxStyle>
      <a:tcStyle>
        <a:tcBdr>
          <a:top>
            <a:ln w="12700">
              <a:noFill/>
            </a:ln>
          </a:top>
        </a:tcBdr>
        <a:fill>
          <a:solidFill>
            <a:schemeClr val="l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dk1"/>
      </a:tcTxStyle>
      <a:tcStyle>
        <a:tcBdr>
          <a:bottom>
            <a:ln w="12700">
              <a:noFill/>
            </a:ln>
          </a:bottom>
        </a:tcBdr>
        <a:fill>
          <a:solidFill>
            <a:schemeClr val="l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7E9639D4-E3E2-4D34-9284-5A2195B3D0D7}" styleName="Light Style 2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dk1"/>
              </a:solidFill>
            </a:ln>
          </a:left>
          <a:right>
            <a:ln w="12700">
              <a:solidFill>
                <a:schemeClr val="dk1"/>
              </a:solidFill>
            </a:ln>
          </a:right>
          <a:top>
            <a:ln w="12700">
              <a:solidFill>
                <a:schemeClr val="dk1"/>
              </a:solidFill>
            </a:ln>
          </a:top>
          <a:bottom>
            <a:ln w="12700">
              <a:solidFill>
                <a:schemeClr val="dk1"/>
              </a:solidFill>
            </a:ln>
          </a:bottom>
          <a:insideH>
            <a:ln w="12700">
              <a:noFill/>
            </a:ln>
          </a:insideH>
          <a:insideV>
            <a:ln w="12700"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>
          <a:top>
            <a:ln w="12700">
              <a:solidFill>
                <a:schemeClr val="dk1"/>
              </a:solidFill>
            </a:ln>
          </a:top>
          <a:bottom>
            <a:ln w="12700">
              <a:solidFill>
                <a:schemeClr val="dk1"/>
              </a:solidFill>
            </a:ln>
          </a:bottom>
        </a:tcBdr>
        <a:fill>
          <a:solidFill>
            <a:schemeClr val="lt1"/>
          </a:solidFill>
        </a:fill>
      </a:tcStyle>
    </a:band1H>
    <a:band2H>
      <a:tcStyle>
        <a:tcBdr/>
      </a:tcStyle>
    </a:band2H>
    <a:band1V>
      <a:tcStyle>
        <a:tcBdr>
          <a:left>
            <a:ln w="12700">
              <a:solidFill>
                <a:schemeClr val="dk1"/>
              </a:solidFill>
            </a:ln>
          </a:left>
          <a:right>
            <a:ln w="12700">
              <a:solidFill>
                <a:schemeClr val="dk1"/>
              </a:solidFill>
            </a:ln>
          </a:right>
        </a:tcBdr>
      </a:tcStyle>
    </a:band1V>
    <a:band2V>
      <a:tcStyle>
        <a:tcBdr>
          <a:left>
            <a:ln w="12700">
              <a:solidFill>
                <a:schemeClr val="dk1"/>
              </a:solidFill>
            </a:ln>
          </a:left>
          <a:right>
            <a:ln w="12700">
              <a:solidFill>
                <a:schemeClr val="dk1"/>
              </a:solidFill>
            </a:ln>
          </a:right>
        </a:tcBdr>
      </a:tcStyle>
    </a:band2V>
    <a:lastCol>
      <a:tcTxStyle b="on">
        <a:fontRef idx="minor">
          <a:prstClr val="black"/>
        </a:fontRef>
        <a:schemeClr val="dk1"/>
      </a:tcTxStyle>
      <a:tcStyle>
        <a:tcBdr/>
      </a:tcStyle>
    </a:lastCol>
    <a:firstCol>
      <a:tcTxStyle b="on">
        <a:fontRef idx="minor">
          <a:prstClr val="black"/>
        </a:fontRef>
        <a:schemeClr val="dk1"/>
      </a:tcTxStyle>
      <a:tcStyle>
        <a:tcBdr/>
      </a:tcStyle>
    </a:firstCol>
    <a:lastRow>
      <a:tcTxStyle b="on">
        <a:fontRef idx="minor">
          <a:prstClr val="black"/>
        </a:fontRef>
        <a:schemeClr val="dk1"/>
      </a:tcTxStyle>
      <a:tcStyle>
        <a:tcBdr>
          <a:top>
            <a:ln w="38100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12700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>
      <p:cViewPr varScale="1">
        <p:scale>
          <a:sx n="74" d="100"/>
          <a:sy n="74" d="100"/>
        </p:scale>
        <p:origin x="-1092" y="-90"/>
      </p:cViewPr>
      <p:guideLst>
        <p:guide pos="2160" orient="horz"/>
        <p:guide pos="2880"/>
      </p:guideLst>
    </p:cSldViewPr>
  </p:slideViewPr>
  <p:gridSpacing cx="76200" cy="76200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theme" Target="theme/theme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 /><Relationship Id="rId22" Type="http://schemas.openxmlformats.org/officeDocument/2006/relationships/tableStyles" Target="tableStyles.xml" /><Relationship Id="rId23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90722425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1229448453" name="Date Placeholder 2"/>
          <p:cNvSpPr>
            <a:spLocks noGrp="1"/>
          </p:cNvSpPr>
          <p:nvPr>
            <p:ph type="dt" idx="2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2008417170" name="Date Placeholder 2"/>
          <p:cNvSpPr>
            <a:spLocks noGrp="1"/>
          </p:cNvSpPr>
          <p:nvPr>
            <p:ph type="dt" idx="3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1561790328" name="Notes Placeholder 4"/>
          <p:cNvSpPr>
            <a:spLocks noGrp="1"/>
          </p:cNvSpPr>
          <p:nvPr>
            <p:ph type="body" sz="quarter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1421208935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102386436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 ?>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 ?>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 ?>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 ?>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 ?>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 ?>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 ?>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 ?>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 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 ?>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 ?>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58488044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62007229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1464671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6817F22-3D81-5FD2-DCD9-EEDF2F3D85D7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9158288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11206794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60605657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D1AA6A8-83CB-ADCF-90B2-0CE805B694EE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55293678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59719854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3489981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7202B11-DFF6-F798-4F81-A48282D6263B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91564231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13787162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8299922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7E26937-2DCC-623B-6131-1C9974DCE29E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71231959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203437925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49717815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7F888B4-7543-5E44-E5DD-6DB2FFBDCB0F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5036866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42235863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01060227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6A4B059-E089-98A9-D6E0-83D1BA445B3F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97154134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20763343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42574937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6969B62-7584-ADF5-0636-067A71C2928D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0493527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89850291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013870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6917C0C-A9E6-9B1F-EF27-0403E28B4B39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00088944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72498027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60427271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E03B904-C882-8515-797E-BA9C3DAF4935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71212633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2955586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17775162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F033337-B5D6-09A2-CD9C-57F0F1B8F19D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59493638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82874911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08469804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9208455-45D0-F5BC-4090-9FC24440CCC0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73670940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69283483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88710759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4C7A205-27E7-C334-244D-AF7D971C723D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66543705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6553451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9101931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0715615-A710-A417-57B9-CC197A623B31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7502787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3913786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7302242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F428571-C5C3-38D7-7674-52AD57375B8F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74836529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99909298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4270258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80F509D-E166-FD6D-1C75-849CF6DEE31F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3882658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40978921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93449500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2A483C6-DF5F-2651-F202-CB2B5B89EA86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1653229" name="Title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64980517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1027306328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1356059869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16882424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38760303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412429461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63715750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956016684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56964707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8002308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446456932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1254080505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29222926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22573101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84060787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7135508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578142621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643315789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9302401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57758284" name="Title 1"/>
          <p:cNvSpPr>
            <a:spLocks noGrp="1"/>
          </p:cNvSpPr>
          <p:nvPr>
            <p:ph type="title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21891910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2109957337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837270746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89003832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9894777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6628420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128802122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31700742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731297033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4149174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31967881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85938485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45339275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133305696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900352394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2099353861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1540359755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68905858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81459439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56982075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1536440575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83671576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96852756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1625745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06889647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08990705" name="Title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862000699" name="Content Placeholder 2"/>
          <p:cNvSpPr>
            <a:spLocks noGrp="1"/>
          </p:cNvSpPr>
          <p:nvPr>
            <p:ph idx="1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751166401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254903063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119692905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9915176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43437431" name="Title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727160421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345258855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359468313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1264275483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58858678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blipFill rotWithShape="1">
          <a:blip r:embed="rId13">
            <a:alphaModFix amt="40000"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040009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47405742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1833855569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8/1/2011</a:t>
            </a:fld>
            <a:endParaRPr lang="en-US"/>
          </a:p>
        </p:txBody>
      </p:sp>
      <p:sp>
        <p:nvSpPr>
          <p:cNvPr id="64151803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181078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10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Relationship Id="rId4" Type="http://schemas.openxmlformats.org/officeDocument/2006/relationships/image" Target="../media/image4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Relationship Id="rId4" Type="http://schemas.openxmlformats.org/officeDocument/2006/relationships/image" Target="../media/image4.jpg"/><Relationship Id="rId5" Type="http://schemas.openxmlformats.org/officeDocument/2006/relationships/image" Target="../media/image6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348455489" name="Group 3"/>
          <p:cNvGrpSpPr/>
          <p:nvPr/>
        </p:nvGrpSpPr>
        <p:grpSpPr bwMode="auto">
          <a:xfrm rot="0">
            <a:off x="2008056" y="6422670"/>
            <a:ext cx="3564329" cy="576476"/>
            <a:chOff x="0" y="0"/>
            <a:chExt cx="938753" cy="151829"/>
          </a:xfrm>
        </p:grpSpPr>
        <p:sp>
          <p:nvSpPr>
            <p:cNvPr id="4" name="Freeform 4"/>
            <p:cNvSpPr/>
            <p:nvPr/>
          </p:nvSpPr>
          <p:spPr bwMode="auto">
            <a:xfrm rot="0" flipH="0" flipV="0">
              <a:off x="0" y="0"/>
              <a:ext cx="938753" cy="151829"/>
            </a:xfrm>
            <a:custGeom>
              <a:avLst/>
              <a:gdLst/>
              <a:ahLst/>
              <a:cxnLst/>
              <a:rect l="l" t="t" r="r" b="b"/>
              <a:pathLst>
                <a:path w="938753" h="151829" fill="norm" stroke="1" extrusionOk="0">
                  <a:moveTo>
                    <a:pt x="0" y="0"/>
                  </a:moveTo>
                  <a:lnTo>
                    <a:pt x="938753" y="0"/>
                  </a:lnTo>
                  <a:lnTo>
                    <a:pt x="938753" y="151829"/>
                  </a:lnTo>
                  <a:lnTo>
                    <a:pt x="0" y="151829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/>
            <a:p>
              <a:pPr>
                <a:defRPr/>
              </a:pPr>
              <a:endParaRPr>
                <a:latin typeface="黑体"/>
                <a:cs typeface="黑体"/>
              </a:endParaRPr>
            </a:p>
          </p:txBody>
        </p:sp>
        <p:sp>
          <p:nvSpPr>
            <p:cNvPr id="5" name="TextBox 5"/>
            <p:cNvSpPr txBox="1"/>
            <p:nvPr/>
          </p:nvSpPr>
          <p:spPr bwMode="auto">
            <a:xfrm>
              <a:off x="0" y="-28575"/>
              <a:ext cx="938753" cy="18040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>
                <a:latin typeface="黑体"/>
                <a:cs typeface="黑体"/>
              </a:endParaRPr>
            </a:p>
          </p:txBody>
        </p:sp>
      </p:grpSp>
      <p:grpSp>
        <p:nvGrpSpPr>
          <p:cNvPr id="492686317" name="Group 6"/>
          <p:cNvGrpSpPr/>
          <p:nvPr/>
        </p:nvGrpSpPr>
        <p:grpSpPr bwMode="auto">
          <a:xfrm rot="0">
            <a:off x="17264421" y="9406976"/>
            <a:ext cx="453390" cy="359414"/>
            <a:chOff x="0" y="0"/>
            <a:chExt cx="604520" cy="479219"/>
          </a:xfrm>
        </p:grpSpPr>
        <p:grpSp>
          <p:nvGrpSpPr>
            <p:cNvPr id="7" name="Group 7"/>
            <p:cNvGrpSpPr/>
            <p:nvPr/>
          </p:nvGrpSpPr>
          <p:grpSpPr bwMode="auto">
            <a:xfrm rot="0">
              <a:off x="0" y="0"/>
              <a:ext cx="604520" cy="72819"/>
              <a:chOff x="0" y="0"/>
              <a:chExt cx="118365" cy="14258"/>
            </a:xfrm>
          </p:grpSpPr>
          <p:sp>
            <p:nvSpPr>
              <p:cNvPr id="8" name="Freeform 8"/>
              <p:cNvSpPr/>
              <p:nvPr/>
            </p:nvSpPr>
            <p:spPr bwMode="auto">
              <a:xfrm rot="0" flipH="0" flipV="0">
                <a:off x="0" y="0"/>
                <a:ext cx="118365" cy="14258"/>
              </a:xfrm>
              <a:custGeom>
                <a:avLst/>
                <a:gdLst/>
                <a:ahLst/>
                <a:cxnLst/>
                <a:rect l="l" t="t" r="r" b="b"/>
                <a:pathLst>
                  <a:path w="118365" h="14258" fill="norm" stroke="1" extrusionOk="0">
                    <a:moveTo>
                      <a:pt x="0" y="0"/>
                    </a:moveTo>
                    <a:lnTo>
                      <a:pt x="118365" y="0"/>
                    </a:lnTo>
                    <a:lnTo>
                      <a:pt x="118365" y="14258"/>
                    </a:lnTo>
                    <a:lnTo>
                      <a:pt x="0" y="14258"/>
                    </a:lnTo>
                    <a:close/>
                  </a:path>
                </a:pathLst>
              </a:custGeom>
              <a:solidFill>
                <a:srgbClr val="272727"/>
              </a:solidFill>
            </p:spPr>
          </p:sp>
          <p:sp>
            <p:nvSpPr>
              <p:cNvPr id="9" name="TextBox 9"/>
              <p:cNvSpPr txBox="1"/>
              <p:nvPr/>
            </p:nvSpPr>
            <p:spPr bwMode="auto">
              <a:xfrm>
                <a:off x="0" y="-28575"/>
                <a:ext cx="118365" cy="42833"/>
              </a:xfrm>
              <a:prstGeom prst="rect">
                <a:avLst/>
              </a:prstGeom>
              <a:grpFill/>
            </p:spPr>
            <p:txBody>
              <a:bodyPr lIns="51249" tIns="51249" rIns="51249" bIns="51249" rtlCol="0" anchor="ctr"/>
              <a:lstStyle/>
              <a:p>
                <a:pPr algn="ctr">
                  <a:lnSpc>
                    <a:spcPts val="2659"/>
                  </a:lnSpc>
                  <a:defRPr/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 bwMode="auto">
            <a:xfrm rot="0">
              <a:off x="0" y="203200"/>
              <a:ext cx="604520" cy="72819"/>
              <a:chOff x="0" y="0"/>
              <a:chExt cx="118365" cy="14258"/>
            </a:xfrm>
          </p:grpSpPr>
          <p:sp>
            <p:nvSpPr>
              <p:cNvPr id="11" name="Freeform 11"/>
              <p:cNvSpPr/>
              <p:nvPr/>
            </p:nvSpPr>
            <p:spPr bwMode="auto">
              <a:xfrm rot="0" flipH="0" flipV="0">
                <a:off x="0" y="0"/>
                <a:ext cx="118365" cy="14258"/>
              </a:xfrm>
              <a:custGeom>
                <a:avLst/>
                <a:gdLst/>
                <a:ahLst/>
                <a:cxnLst/>
                <a:rect l="l" t="t" r="r" b="b"/>
                <a:pathLst>
                  <a:path w="118365" h="14258" fill="norm" stroke="1" extrusionOk="0">
                    <a:moveTo>
                      <a:pt x="0" y="0"/>
                    </a:moveTo>
                    <a:lnTo>
                      <a:pt x="118365" y="0"/>
                    </a:lnTo>
                    <a:lnTo>
                      <a:pt x="118365" y="14258"/>
                    </a:lnTo>
                    <a:lnTo>
                      <a:pt x="0" y="14258"/>
                    </a:lnTo>
                    <a:close/>
                  </a:path>
                </a:pathLst>
              </a:custGeom>
              <a:solidFill>
                <a:srgbClr val="272727"/>
              </a:solidFill>
            </p:spPr>
          </p:sp>
          <p:sp>
            <p:nvSpPr>
              <p:cNvPr id="12" name="TextBox 12"/>
              <p:cNvSpPr txBox="1"/>
              <p:nvPr/>
            </p:nvSpPr>
            <p:spPr bwMode="auto">
              <a:xfrm>
                <a:off x="0" y="-28575"/>
                <a:ext cx="118365" cy="42833"/>
              </a:xfrm>
              <a:prstGeom prst="rect">
                <a:avLst/>
              </a:prstGeom>
              <a:grpFill/>
            </p:spPr>
            <p:txBody>
              <a:bodyPr lIns="51249" tIns="51249" rIns="51249" bIns="51249" rtlCol="0" anchor="ctr"/>
              <a:lstStyle/>
              <a:p>
                <a:pPr algn="ctr">
                  <a:lnSpc>
                    <a:spcPts val="2659"/>
                  </a:lnSpc>
                  <a:defRPr/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 bwMode="auto">
            <a:xfrm rot="0">
              <a:off x="0" y="406400"/>
              <a:ext cx="604520" cy="72819"/>
              <a:chOff x="0" y="0"/>
              <a:chExt cx="118365" cy="14258"/>
            </a:xfrm>
          </p:grpSpPr>
          <p:sp>
            <p:nvSpPr>
              <p:cNvPr id="14" name="Freeform 14"/>
              <p:cNvSpPr/>
              <p:nvPr/>
            </p:nvSpPr>
            <p:spPr bwMode="auto">
              <a:xfrm rot="0" flipH="0" flipV="0">
                <a:off x="0" y="0"/>
                <a:ext cx="118365" cy="14258"/>
              </a:xfrm>
              <a:custGeom>
                <a:avLst/>
                <a:gdLst/>
                <a:ahLst/>
                <a:cxnLst/>
                <a:rect l="l" t="t" r="r" b="b"/>
                <a:pathLst>
                  <a:path w="118365" h="14258" fill="norm" stroke="1" extrusionOk="0">
                    <a:moveTo>
                      <a:pt x="0" y="0"/>
                    </a:moveTo>
                    <a:lnTo>
                      <a:pt x="118365" y="0"/>
                    </a:lnTo>
                    <a:lnTo>
                      <a:pt x="118365" y="14258"/>
                    </a:lnTo>
                    <a:lnTo>
                      <a:pt x="0" y="14258"/>
                    </a:lnTo>
                    <a:close/>
                  </a:path>
                </a:pathLst>
              </a:custGeom>
              <a:solidFill>
                <a:srgbClr val="272727"/>
              </a:solidFill>
            </p:spPr>
          </p:sp>
          <p:sp>
            <p:nvSpPr>
              <p:cNvPr id="15" name="TextBox 15"/>
              <p:cNvSpPr txBox="1"/>
              <p:nvPr/>
            </p:nvSpPr>
            <p:spPr bwMode="auto">
              <a:xfrm>
                <a:off x="0" y="-28575"/>
                <a:ext cx="118365" cy="42833"/>
              </a:xfrm>
              <a:prstGeom prst="rect">
                <a:avLst/>
              </a:prstGeom>
              <a:grpFill/>
            </p:spPr>
            <p:txBody>
              <a:bodyPr lIns="51249" tIns="51249" rIns="51249" bIns="51249" rtlCol="0" anchor="ctr"/>
              <a:lstStyle/>
              <a:p>
                <a:pPr algn="ctr">
                  <a:lnSpc>
                    <a:spcPts val="2659"/>
                  </a:lnSpc>
                  <a:defRPr/>
                </a:pPr>
                <a:endParaRPr/>
              </a:p>
            </p:txBody>
          </p:sp>
        </p:grpSp>
      </p:grpSp>
      <p:sp>
        <p:nvSpPr>
          <p:cNvPr id="1518814808" name="TextBox 16"/>
          <p:cNvSpPr txBox="1"/>
          <p:nvPr/>
        </p:nvSpPr>
        <p:spPr bwMode="auto">
          <a:xfrm rot="0">
            <a:off x="2008056" y="3154503"/>
            <a:ext cx="9854207" cy="740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26"/>
              </a:lnSpc>
              <a:defRPr/>
            </a:pPr>
            <a:r>
              <a:rPr lang="en-US" sz="4000">
                <a:solidFill>
                  <a:srgbClr val="1E1E1E"/>
                </a:solidFill>
                <a:latin typeface="Arial"/>
                <a:ea typeface="Arial"/>
                <a:cs typeface="Arial"/>
              </a:rPr>
              <a:t>ENTERPRISE PROJECT PROPOSAL</a:t>
            </a:r>
            <a:endParaRPr/>
          </a:p>
        </p:txBody>
      </p:sp>
      <p:sp>
        <p:nvSpPr>
          <p:cNvPr id="722271292" name="TextBox 17"/>
          <p:cNvSpPr txBox="1"/>
          <p:nvPr/>
        </p:nvSpPr>
        <p:spPr bwMode="auto">
          <a:xfrm rot="0">
            <a:off x="2008056" y="3752178"/>
            <a:ext cx="11779691" cy="1920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122"/>
              </a:lnSpc>
              <a:defRPr/>
            </a:pPr>
            <a:r>
              <a:rPr lang="en-US" sz="11450" b="1">
                <a:solidFill>
                  <a:srgbClr val="1E1E1E"/>
                </a:solidFill>
                <a:latin typeface="黑体"/>
                <a:ea typeface="黑体"/>
                <a:cs typeface="黑体"/>
              </a:rPr>
              <a:t>企业项目立项</a:t>
            </a:r>
            <a:endParaRPr>
              <a:latin typeface="黑体"/>
              <a:cs typeface="黑体"/>
            </a:endParaRPr>
          </a:p>
        </p:txBody>
      </p:sp>
      <p:sp>
        <p:nvSpPr>
          <p:cNvPr id="784362371" name="TextBox 18"/>
          <p:cNvSpPr txBox="1"/>
          <p:nvPr/>
        </p:nvSpPr>
        <p:spPr bwMode="auto">
          <a:xfrm rot="0">
            <a:off x="2439342" y="6504116"/>
            <a:ext cx="2702117" cy="381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  <a:defRPr/>
            </a:pPr>
            <a:r>
              <a:rPr lang="en-US" sz="25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汇报人：XXX</a:t>
            </a:r>
            <a:endParaRPr>
              <a:latin typeface="黑体"/>
              <a:cs typeface="黑体"/>
            </a:endParaRPr>
          </a:p>
        </p:txBody>
      </p:sp>
      <p:pic>
        <p:nvPicPr>
          <p:cNvPr id="519305494" name="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2008055" y="914400"/>
            <a:ext cx="1533524" cy="6476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164351858" name="Group 3"/>
          <p:cNvGrpSpPr/>
          <p:nvPr/>
        </p:nvGrpSpPr>
        <p:grpSpPr bwMode="auto">
          <a:xfrm rot="0">
            <a:off x="406239" y="399489"/>
            <a:ext cx="17475523" cy="9488021"/>
            <a:chOff x="0" y="0"/>
            <a:chExt cx="4602607" cy="2498903"/>
          </a:xfrm>
        </p:grpSpPr>
        <p:sp>
          <p:nvSpPr>
            <p:cNvPr id="4" name="Freeform 4"/>
            <p:cNvSpPr/>
            <p:nvPr/>
          </p:nvSpPr>
          <p:spPr bwMode="auto">
            <a:xfrm rot="0" flipH="0" flipV="0">
              <a:off x="0" y="0"/>
              <a:ext cx="4602607" cy="2498903"/>
            </a:xfrm>
            <a:custGeom>
              <a:avLst/>
              <a:gdLst/>
              <a:ahLst/>
              <a:cxnLst/>
              <a:rect l="l" t="t" r="r" b="b"/>
              <a:pathLst>
                <a:path w="4602607" h="2498903" fill="norm" stroke="1" extrusionOk="0">
                  <a:moveTo>
                    <a:pt x="0" y="0"/>
                  </a:moveTo>
                  <a:lnTo>
                    <a:pt x="4602607" y="0"/>
                  </a:lnTo>
                  <a:lnTo>
                    <a:pt x="4602607" y="2498903"/>
                  </a:lnTo>
                  <a:lnTo>
                    <a:pt x="0" y="2498903"/>
                  </a:lnTo>
                  <a:close/>
                </a:path>
              </a:pathLst>
            </a:custGeom>
            <a:solidFill>
              <a:srgbClr val="FFFFFF">
                <a:alpha val="81961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 bwMode="auto">
            <a:xfrm>
              <a:off x="0" y="-38100"/>
              <a:ext cx="4602607" cy="253700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grpSp>
        <p:nvGrpSpPr>
          <p:cNvPr id="10021980" name="Group 6"/>
          <p:cNvGrpSpPr/>
          <p:nvPr/>
        </p:nvGrpSpPr>
        <p:grpSpPr bwMode="auto">
          <a:xfrm rot="0">
            <a:off x="1182691" y="921076"/>
            <a:ext cx="888090" cy="88809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272727"/>
            </a:solid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 bwMode="auto">
            <a:xfrm>
              <a:off x="0" y="-28575"/>
              <a:ext cx="812800" cy="8413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grpSp>
        <p:nvGrpSpPr>
          <p:cNvPr id="1107366060" name="Group 9"/>
          <p:cNvGrpSpPr/>
          <p:nvPr/>
        </p:nvGrpSpPr>
        <p:grpSpPr bwMode="auto">
          <a:xfrm rot="0">
            <a:off x="2678456" y="3378569"/>
            <a:ext cx="2609652" cy="260965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  <a:ln w="57150" cap="sq">
              <a:solidFill>
                <a:srgbClr val="8F8F8F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 bwMode="auto">
            <a:xfrm>
              <a:off x="76200" y="47625"/>
              <a:ext cx="660400" cy="6889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grpSp>
        <p:nvGrpSpPr>
          <p:cNvPr id="1943919878" name="Group 12"/>
          <p:cNvGrpSpPr/>
          <p:nvPr/>
        </p:nvGrpSpPr>
        <p:grpSpPr bwMode="auto">
          <a:xfrm rot="0">
            <a:off x="7814169" y="3378569"/>
            <a:ext cx="2609652" cy="260965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72727"/>
            </a:solidFill>
            <a:ln cap="sq">
              <a:noFill/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 bwMode="auto">
            <a:xfrm>
              <a:off x="76200" y="47625"/>
              <a:ext cx="660400" cy="6889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grpSp>
        <p:nvGrpSpPr>
          <p:cNvPr id="1352459664" name="Group 15"/>
          <p:cNvGrpSpPr/>
          <p:nvPr/>
        </p:nvGrpSpPr>
        <p:grpSpPr bwMode="auto">
          <a:xfrm rot="0">
            <a:off x="12949882" y="3378569"/>
            <a:ext cx="2609652" cy="2609652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  <a:ln w="57150" cap="sq">
              <a:solidFill>
                <a:srgbClr val="8F8F8F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 bwMode="auto">
            <a:xfrm>
              <a:off x="76200" y="47625"/>
              <a:ext cx="660400" cy="6889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1905123477" name="Freeform 18"/>
          <p:cNvSpPr/>
          <p:nvPr/>
        </p:nvSpPr>
        <p:spPr bwMode="auto">
          <a:xfrm rot="0" flipH="0" flipV="0">
            <a:off x="3612756" y="3907054"/>
            <a:ext cx="741053" cy="776341"/>
          </a:xfrm>
          <a:custGeom>
            <a:avLst/>
            <a:gdLst/>
            <a:ahLst/>
            <a:cxnLst/>
            <a:rect l="l" t="t" r="r" b="b"/>
            <a:pathLst>
              <a:path w="741053" h="776341" fill="norm" stroke="1" extrusionOk="0">
                <a:moveTo>
                  <a:pt x="0" y="0"/>
                </a:moveTo>
                <a:lnTo>
                  <a:pt x="741053" y="0"/>
                </a:lnTo>
                <a:lnTo>
                  <a:pt x="741053" y="776341"/>
                </a:lnTo>
                <a:lnTo>
                  <a:pt x="0" y="7763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rcRect l="0" t="0" r="0" b="0"/>
            <a:stretch/>
          </a:blipFill>
        </p:spPr>
      </p:sp>
      <p:sp>
        <p:nvSpPr>
          <p:cNvPr id="1944028839" name="Freeform 19"/>
          <p:cNvSpPr/>
          <p:nvPr/>
        </p:nvSpPr>
        <p:spPr bwMode="auto">
          <a:xfrm rot="0" flipH="0" flipV="0">
            <a:off x="8755829" y="3907054"/>
            <a:ext cx="776341" cy="776341"/>
          </a:xfrm>
          <a:custGeom>
            <a:avLst/>
            <a:gdLst/>
            <a:ahLst/>
            <a:cxnLst/>
            <a:rect l="l" t="t" r="r" b="b"/>
            <a:pathLst>
              <a:path w="776341" h="776341" fill="norm" stroke="1" extrusionOk="0">
                <a:moveTo>
                  <a:pt x="0" y="0"/>
                </a:moveTo>
                <a:lnTo>
                  <a:pt x="776342" y="0"/>
                </a:lnTo>
                <a:lnTo>
                  <a:pt x="776342" y="776341"/>
                </a:lnTo>
                <a:lnTo>
                  <a:pt x="0" y="7763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rcRect l="0" t="0" r="0" b="0"/>
            <a:stretch/>
          </a:blipFill>
        </p:spPr>
      </p:sp>
      <p:sp>
        <p:nvSpPr>
          <p:cNvPr id="784609865" name="Freeform 20"/>
          <p:cNvSpPr/>
          <p:nvPr/>
        </p:nvSpPr>
        <p:spPr bwMode="auto">
          <a:xfrm rot="0" flipH="0" flipV="0">
            <a:off x="13814515" y="3907054"/>
            <a:ext cx="880387" cy="776341"/>
          </a:xfrm>
          <a:custGeom>
            <a:avLst/>
            <a:gdLst/>
            <a:ahLst/>
            <a:cxnLst/>
            <a:rect l="l" t="t" r="r" b="b"/>
            <a:pathLst>
              <a:path w="880387" h="776341" fill="norm" stroke="1" extrusionOk="0">
                <a:moveTo>
                  <a:pt x="0" y="0"/>
                </a:moveTo>
                <a:lnTo>
                  <a:pt x="880387" y="0"/>
                </a:lnTo>
                <a:lnTo>
                  <a:pt x="880387" y="776341"/>
                </a:lnTo>
                <a:lnTo>
                  <a:pt x="0" y="7763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/>
            <a:srcRect l="0" t="0" r="0" b="0"/>
            <a:stretch/>
          </a:blipFill>
        </p:spPr>
      </p:sp>
      <p:sp>
        <p:nvSpPr>
          <p:cNvPr id="321301192" name="TextBox 21"/>
          <p:cNvSpPr txBox="1"/>
          <p:nvPr/>
        </p:nvSpPr>
        <p:spPr bwMode="auto">
          <a:xfrm rot="0">
            <a:off x="1038225" y="1009650"/>
            <a:ext cx="1177022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0"/>
              </a:lnSpc>
              <a:defRPr/>
            </a:pPr>
            <a:r>
              <a:rPr lang="en-US" sz="4700" b="1">
                <a:solidFill>
                  <a:srgbClr val="FFFFFF"/>
                </a:solidFill>
                <a:latin typeface="Arial Bold"/>
                <a:ea typeface="Arial Bold"/>
                <a:cs typeface="Arial Bold"/>
              </a:rPr>
              <a:t>03</a:t>
            </a:r>
            <a:endParaRPr/>
          </a:p>
        </p:txBody>
      </p:sp>
      <p:sp>
        <p:nvSpPr>
          <p:cNvPr id="1681631494" name="TextBox 22"/>
          <p:cNvSpPr txBox="1"/>
          <p:nvPr/>
        </p:nvSpPr>
        <p:spPr bwMode="auto">
          <a:xfrm rot="0">
            <a:off x="2420076" y="949650"/>
            <a:ext cx="6260080" cy="761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5"/>
              </a:lnSpc>
              <a:defRPr/>
            </a:pPr>
            <a:r>
              <a:rPr lang="en-US" sz="5000" b="1">
                <a:solidFill>
                  <a:srgbClr val="1E1E1E"/>
                </a:solidFill>
                <a:latin typeface="黑体"/>
                <a:ea typeface="黑体"/>
                <a:cs typeface="黑体"/>
              </a:rPr>
              <a:t>可行性分析</a:t>
            </a:r>
            <a:endParaRPr>
              <a:latin typeface="黑体"/>
              <a:cs typeface="黑体"/>
            </a:endParaRPr>
          </a:p>
        </p:txBody>
      </p:sp>
      <p:sp>
        <p:nvSpPr>
          <p:cNvPr id="692082043" name="TextBox 23"/>
          <p:cNvSpPr txBox="1"/>
          <p:nvPr/>
        </p:nvSpPr>
        <p:spPr bwMode="auto">
          <a:xfrm rot="0">
            <a:off x="1855314" y="6457122"/>
            <a:ext cx="4256651" cy="1088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6"/>
              </a:lnSpc>
              <a:defRPr/>
            </a:pPr>
            <a:r>
              <a:rPr lang="en-US" sz="18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现有技术储备</a:t>
            </a:r>
            <a:endParaRPr sz="1800">
              <a:latin typeface="黑体"/>
              <a:cs typeface="黑体"/>
            </a:endParaRPr>
          </a:p>
          <a:p>
            <a:pPr algn="ctr">
              <a:lnSpc>
                <a:spcPts val="2856"/>
              </a:lnSpc>
              <a:defRPr/>
            </a:pPr>
            <a:r>
              <a:rPr lang="en-US" sz="18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合作供应商支持</a:t>
            </a:r>
            <a:endParaRPr sz="1800">
              <a:latin typeface="黑体"/>
              <a:cs typeface="黑体"/>
            </a:endParaRPr>
          </a:p>
          <a:p>
            <a:pPr algn="ctr">
              <a:lnSpc>
                <a:spcPts val="2856"/>
              </a:lnSpc>
              <a:defRPr/>
            </a:pPr>
            <a:r>
              <a:rPr lang="en-US" sz="18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系统架构成熟度</a:t>
            </a:r>
            <a:endParaRPr sz="1800">
              <a:latin typeface="黑体"/>
              <a:cs typeface="黑体"/>
            </a:endParaRPr>
          </a:p>
        </p:txBody>
      </p:sp>
      <p:sp>
        <p:nvSpPr>
          <p:cNvPr id="1971077280" name="TextBox 24"/>
          <p:cNvSpPr txBox="1"/>
          <p:nvPr/>
        </p:nvSpPr>
        <p:spPr bwMode="auto">
          <a:xfrm rot="0">
            <a:off x="2563756" y="4700853"/>
            <a:ext cx="2889418" cy="555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8"/>
              </a:lnSpc>
              <a:defRPr/>
            </a:pPr>
            <a:r>
              <a:rPr lang="en-US" sz="2800" b="1">
                <a:solidFill>
                  <a:srgbClr val="1E1E1E"/>
                </a:solidFill>
                <a:latin typeface="黑体"/>
                <a:ea typeface="黑体"/>
                <a:cs typeface="黑体"/>
              </a:rPr>
              <a:t>技术可行性</a:t>
            </a:r>
            <a:endParaRPr>
              <a:latin typeface="黑体"/>
              <a:cs typeface="黑体"/>
            </a:endParaRPr>
          </a:p>
        </p:txBody>
      </p:sp>
      <p:sp>
        <p:nvSpPr>
          <p:cNvPr id="251016362" name="TextBox 25"/>
          <p:cNvSpPr txBox="1"/>
          <p:nvPr/>
        </p:nvSpPr>
        <p:spPr bwMode="auto">
          <a:xfrm rot="0">
            <a:off x="6975257" y="6457122"/>
            <a:ext cx="4288191" cy="1088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6"/>
              </a:lnSpc>
              <a:defRPr/>
            </a:pPr>
            <a:r>
              <a:rPr lang="en-US" sz="18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用户需求明确</a:t>
            </a:r>
            <a:endParaRPr sz="1800">
              <a:latin typeface="黑体"/>
              <a:cs typeface="黑体"/>
            </a:endParaRPr>
          </a:p>
          <a:p>
            <a:pPr algn="ctr">
              <a:lnSpc>
                <a:spcPts val="2856"/>
              </a:lnSpc>
              <a:defRPr/>
            </a:pPr>
            <a:r>
              <a:rPr lang="en-US" sz="18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竞争对手验证市场</a:t>
            </a:r>
            <a:endParaRPr sz="1800">
              <a:latin typeface="黑体"/>
              <a:cs typeface="黑体"/>
            </a:endParaRPr>
          </a:p>
          <a:p>
            <a:pPr algn="ctr">
              <a:lnSpc>
                <a:spcPts val="2856"/>
              </a:lnSpc>
              <a:defRPr/>
            </a:pPr>
            <a:r>
              <a:rPr lang="en-US" sz="18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试点数据支持</a:t>
            </a:r>
            <a:endParaRPr sz="1800">
              <a:latin typeface="黑体"/>
              <a:cs typeface="黑体"/>
            </a:endParaRPr>
          </a:p>
        </p:txBody>
      </p:sp>
      <p:sp>
        <p:nvSpPr>
          <p:cNvPr id="430232093" name="TextBox 26"/>
          <p:cNvSpPr txBox="1"/>
          <p:nvPr/>
        </p:nvSpPr>
        <p:spPr bwMode="auto">
          <a:xfrm rot="0">
            <a:off x="7699469" y="4700853"/>
            <a:ext cx="2889418" cy="555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8"/>
              </a:lnSpc>
              <a:defRPr/>
            </a:pPr>
            <a:r>
              <a:rPr lang="en-US" sz="28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市场可行性</a:t>
            </a:r>
            <a:endParaRPr>
              <a:latin typeface="黑体"/>
              <a:cs typeface="黑体"/>
            </a:endParaRPr>
          </a:p>
        </p:txBody>
      </p:sp>
      <p:sp>
        <p:nvSpPr>
          <p:cNvPr id="1086814118" name="TextBox 27"/>
          <p:cNvSpPr txBox="1"/>
          <p:nvPr/>
        </p:nvSpPr>
        <p:spPr bwMode="auto">
          <a:xfrm rot="0">
            <a:off x="12160980" y="6457122"/>
            <a:ext cx="4272421" cy="1451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6"/>
              </a:lnSpc>
              <a:defRPr/>
            </a:pPr>
            <a:r>
              <a:rPr lang="en-US" sz="18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第一年新增收入：¥1,500万</a:t>
            </a:r>
            <a:endParaRPr sz="1800">
              <a:latin typeface="黑体"/>
              <a:cs typeface="黑体"/>
            </a:endParaRPr>
          </a:p>
          <a:p>
            <a:pPr algn="ctr">
              <a:lnSpc>
                <a:spcPts val="2856"/>
              </a:lnSpc>
              <a:defRPr/>
            </a:pPr>
            <a:r>
              <a:rPr lang="en-US" sz="18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毛利率：50%</a:t>
            </a:r>
            <a:endParaRPr sz="1800">
              <a:latin typeface="黑体"/>
              <a:cs typeface="黑体"/>
            </a:endParaRPr>
          </a:p>
          <a:p>
            <a:pPr algn="ctr">
              <a:lnSpc>
                <a:spcPts val="2856"/>
              </a:lnSpc>
              <a:defRPr/>
            </a:pPr>
            <a:r>
              <a:rPr lang="en-US" sz="18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投资回收期：约8个月</a:t>
            </a:r>
            <a:endParaRPr sz="1800">
              <a:latin typeface="黑体"/>
              <a:cs typeface="黑体"/>
            </a:endParaRPr>
          </a:p>
          <a:p>
            <a:pPr algn="ctr">
              <a:lnSpc>
                <a:spcPts val="2856"/>
              </a:lnSpc>
              <a:defRPr/>
            </a:pPr>
            <a:r>
              <a:rPr lang="en-US" sz="18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ROI：2.5</a:t>
            </a:r>
            <a:endParaRPr sz="1800">
              <a:latin typeface="黑体"/>
              <a:cs typeface="黑体"/>
            </a:endParaRPr>
          </a:p>
        </p:txBody>
      </p:sp>
      <p:sp>
        <p:nvSpPr>
          <p:cNvPr id="1846078062" name="TextBox 28"/>
          <p:cNvSpPr txBox="1"/>
          <p:nvPr/>
        </p:nvSpPr>
        <p:spPr bwMode="auto">
          <a:xfrm rot="0">
            <a:off x="12835182" y="4700853"/>
            <a:ext cx="2889418" cy="555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8"/>
              </a:lnSpc>
              <a:defRPr/>
            </a:pPr>
            <a:r>
              <a:rPr lang="en-US" sz="2800" b="1">
                <a:solidFill>
                  <a:srgbClr val="1E1E1E"/>
                </a:solidFill>
                <a:latin typeface="黑体"/>
                <a:ea typeface="黑体"/>
                <a:cs typeface="黑体"/>
              </a:rPr>
              <a:t>财务可行性</a:t>
            </a:r>
            <a:endParaRPr>
              <a:latin typeface="黑体"/>
              <a:cs typeface="黑体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446335079" name="Group 3"/>
          <p:cNvGrpSpPr/>
          <p:nvPr/>
        </p:nvGrpSpPr>
        <p:grpSpPr bwMode="auto">
          <a:xfrm rot="0">
            <a:off x="406239" y="399489"/>
            <a:ext cx="17475523" cy="9488021"/>
            <a:chOff x="0" y="0"/>
            <a:chExt cx="4602607" cy="2498903"/>
          </a:xfrm>
        </p:grpSpPr>
        <p:sp>
          <p:nvSpPr>
            <p:cNvPr id="4" name="Freeform 4"/>
            <p:cNvSpPr/>
            <p:nvPr/>
          </p:nvSpPr>
          <p:spPr bwMode="auto">
            <a:xfrm rot="0" flipH="0" flipV="0">
              <a:off x="0" y="0"/>
              <a:ext cx="4602607" cy="2498903"/>
            </a:xfrm>
            <a:custGeom>
              <a:avLst/>
              <a:gdLst/>
              <a:ahLst/>
              <a:cxnLst/>
              <a:rect l="l" t="t" r="r" b="b"/>
              <a:pathLst>
                <a:path w="4602607" h="2498903" fill="norm" stroke="1" extrusionOk="0">
                  <a:moveTo>
                    <a:pt x="0" y="0"/>
                  </a:moveTo>
                  <a:lnTo>
                    <a:pt x="4602607" y="0"/>
                  </a:lnTo>
                  <a:lnTo>
                    <a:pt x="4602607" y="2498903"/>
                  </a:lnTo>
                  <a:lnTo>
                    <a:pt x="0" y="2498903"/>
                  </a:lnTo>
                  <a:close/>
                </a:path>
              </a:pathLst>
            </a:custGeom>
            <a:solidFill>
              <a:srgbClr val="FFFFFF">
                <a:alpha val="81961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 bwMode="auto">
            <a:xfrm>
              <a:off x="0" y="-38100"/>
              <a:ext cx="4602607" cy="253700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grpSp>
        <p:nvGrpSpPr>
          <p:cNvPr id="10073447" name="Group 6"/>
          <p:cNvGrpSpPr/>
          <p:nvPr/>
        </p:nvGrpSpPr>
        <p:grpSpPr bwMode="auto">
          <a:xfrm rot="0">
            <a:off x="1182691" y="921076"/>
            <a:ext cx="888090" cy="88809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272727"/>
            </a:solid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 bwMode="auto">
            <a:xfrm>
              <a:off x="0" y="-28575"/>
              <a:ext cx="812800" cy="8413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1147703693" name="TextBox 9"/>
          <p:cNvSpPr txBox="1"/>
          <p:nvPr/>
        </p:nvSpPr>
        <p:spPr bwMode="auto">
          <a:xfrm rot="0">
            <a:off x="1038225" y="1009650"/>
            <a:ext cx="1177022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0"/>
              </a:lnSpc>
              <a:defRPr/>
            </a:pPr>
            <a:r>
              <a:rPr lang="en-US" sz="4700" b="1">
                <a:solidFill>
                  <a:srgbClr val="FFFFFF"/>
                </a:solidFill>
                <a:latin typeface="Arial Bold"/>
                <a:ea typeface="Arial Bold"/>
                <a:cs typeface="Arial Bold"/>
              </a:rPr>
              <a:t>02</a:t>
            </a:r>
            <a:endParaRPr/>
          </a:p>
        </p:txBody>
      </p:sp>
      <p:sp>
        <p:nvSpPr>
          <p:cNvPr id="680078813" name="TextBox 10"/>
          <p:cNvSpPr txBox="1"/>
          <p:nvPr/>
        </p:nvSpPr>
        <p:spPr bwMode="auto">
          <a:xfrm rot="0">
            <a:off x="2395072" y="949650"/>
            <a:ext cx="6260080" cy="761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5"/>
              </a:lnSpc>
              <a:defRPr/>
            </a:pPr>
            <a:r>
              <a:rPr lang="en-US" sz="5000" b="1">
                <a:solidFill>
                  <a:srgbClr val="1E1E1E"/>
                </a:solidFill>
                <a:latin typeface="黑体"/>
                <a:ea typeface="黑体"/>
                <a:cs typeface="黑体"/>
              </a:rPr>
              <a:t>风险分析与应对</a:t>
            </a:r>
            <a:endParaRPr>
              <a:latin typeface="黑体"/>
              <a:cs typeface="黑体"/>
            </a:endParaRPr>
          </a:p>
        </p:txBody>
      </p:sp>
      <p:grpSp>
        <p:nvGrpSpPr>
          <p:cNvPr id="1713007142" name="Group 11"/>
          <p:cNvGrpSpPr/>
          <p:nvPr/>
        </p:nvGrpSpPr>
        <p:grpSpPr bwMode="auto">
          <a:xfrm rot="0">
            <a:off x="1275704" y="2991177"/>
            <a:ext cx="9425333" cy="5549611"/>
            <a:chOff x="0" y="0"/>
            <a:chExt cx="2482392" cy="1461626"/>
          </a:xfrm>
        </p:grpSpPr>
        <p:sp>
          <p:nvSpPr>
            <p:cNvPr id="12" name="Freeform 12"/>
            <p:cNvSpPr/>
            <p:nvPr/>
          </p:nvSpPr>
          <p:spPr bwMode="auto">
            <a:xfrm rot="0" flipH="0" flipV="0">
              <a:off x="0" y="0"/>
              <a:ext cx="2482392" cy="1461626"/>
            </a:xfrm>
            <a:custGeom>
              <a:avLst/>
              <a:gdLst/>
              <a:ahLst/>
              <a:cxnLst/>
              <a:rect l="l" t="t" r="r" b="b"/>
              <a:pathLst>
                <a:path w="2482392" h="1461626" fill="norm" stroke="1" extrusionOk="0">
                  <a:moveTo>
                    <a:pt x="0" y="0"/>
                  </a:moveTo>
                  <a:lnTo>
                    <a:pt x="2482392" y="0"/>
                  </a:lnTo>
                  <a:lnTo>
                    <a:pt x="2482392" y="1461626"/>
                  </a:lnTo>
                  <a:lnTo>
                    <a:pt x="0" y="1461626"/>
                  </a:lnTo>
                  <a:close/>
                </a:path>
              </a:pathLst>
            </a:custGeom>
            <a:solidFill>
              <a:srgbClr val="272727"/>
            </a:solidFill>
          </p:spPr>
        </p:sp>
        <p:sp>
          <p:nvSpPr>
            <p:cNvPr id="13" name="TextBox 13"/>
            <p:cNvSpPr txBox="1"/>
            <p:nvPr/>
          </p:nvSpPr>
          <p:spPr bwMode="auto">
            <a:xfrm>
              <a:off x="0" y="-19050"/>
              <a:ext cx="2482392" cy="14806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  <a:defRPr/>
              </a:pPr>
              <a:endParaRPr/>
            </a:p>
          </p:txBody>
        </p:sp>
      </p:grpSp>
      <p:grpSp>
        <p:nvGrpSpPr>
          <p:cNvPr id="185294394" name="Group 14"/>
          <p:cNvGrpSpPr/>
          <p:nvPr/>
        </p:nvGrpSpPr>
        <p:grpSpPr bwMode="auto">
          <a:xfrm rot="0">
            <a:off x="10805812" y="2991177"/>
            <a:ext cx="3053144" cy="2724086"/>
            <a:chOff x="0" y="0"/>
            <a:chExt cx="26833495" cy="23941466"/>
          </a:xfrm>
        </p:grpSpPr>
        <p:sp>
          <p:nvSpPr>
            <p:cNvPr id="15" name="Freeform 15"/>
            <p:cNvSpPr/>
            <p:nvPr/>
          </p:nvSpPr>
          <p:spPr bwMode="auto">
            <a:xfrm rot="0" flipH="0" flipV="0">
              <a:off x="0" y="0"/>
              <a:ext cx="26833509" cy="23941460"/>
            </a:xfrm>
            <a:custGeom>
              <a:avLst/>
              <a:gdLst/>
              <a:ahLst/>
              <a:cxnLst/>
              <a:rect l="l" t="t" r="r" b="b"/>
              <a:pathLst>
                <a:path w="26833509" h="23941460" fill="norm" stroke="1" extrusionOk="0">
                  <a:moveTo>
                    <a:pt x="0" y="0"/>
                  </a:moveTo>
                  <a:lnTo>
                    <a:pt x="26833509" y="0"/>
                  </a:lnTo>
                  <a:lnTo>
                    <a:pt x="26833509" y="23941460"/>
                  </a:lnTo>
                  <a:lnTo>
                    <a:pt x="0" y="23941460"/>
                  </a:lnTo>
                </a:path>
              </a:pathLst>
            </a:custGeom>
            <a:blipFill rotWithShape="1">
              <a:blip r:embed="rId3"/>
              <a:srcRect l="12707" t="0" r="12706" b="0"/>
              <a:stretch/>
            </a:blipFill>
          </p:spPr>
        </p:sp>
      </p:grpSp>
      <p:grpSp>
        <p:nvGrpSpPr>
          <p:cNvPr id="1292336675" name="Group 16"/>
          <p:cNvGrpSpPr/>
          <p:nvPr/>
        </p:nvGrpSpPr>
        <p:grpSpPr bwMode="auto">
          <a:xfrm rot="0">
            <a:off x="13959152" y="2991177"/>
            <a:ext cx="3053144" cy="2724086"/>
            <a:chOff x="0" y="0"/>
            <a:chExt cx="26833495" cy="23941466"/>
          </a:xfrm>
        </p:grpSpPr>
        <p:sp>
          <p:nvSpPr>
            <p:cNvPr id="17" name="Freeform 17"/>
            <p:cNvSpPr/>
            <p:nvPr/>
          </p:nvSpPr>
          <p:spPr bwMode="auto">
            <a:xfrm rot="0" flipH="0" flipV="0">
              <a:off x="0" y="0"/>
              <a:ext cx="26833509" cy="23941460"/>
            </a:xfrm>
            <a:custGeom>
              <a:avLst/>
              <a:gdLst/>
              <a:ahLst/>
              <a:cxnLst/>
              <a:rect l="l" t="t" r="r" b="b"/>
              <a:pathLst>
                <a:path w="26833509" h="23941460" fill="norm" stroke="1" extrusionOk="0">
                  <a:moveTo>
                    <a:pt x="0" y="0"/>
                  </a:moveTo>
                  <a:lnTo>
                    <a:pt x="26833509" y="0"/>
                  </a:lnTo>
                  <a:lnTo>
                    <a:pt x="26833509" y="23941460"/>
                  </a:lnTo>
                  <a:lnTo>
                    <a:pt x="0" y="23941460"/>
                  </a:lnTo>
                </a:path>
              </a:pathLst>
            </a:custGeom>
            <a:blipFill rotWithShape="1">
              <a:blip r:embed="rId4"/>
              <a:srcRect l="0" t="16582" r="0" b="16581"/>
              <a:stretch/>
            </a:blipFill>
          </p:spPr>
        </p:sp>
      </p:grpSp>
      <p:grpSp>
        <p:nvGrpSpPr>
          <p:cNvPr id="933686872" name="Group 18"/>
          <p:cNvGrpSpPr/>
          <p:nvPr/>
        </p:nvGrpSpPr>
        <p:grpSpPr bwMode="auto">
          <a:xfrm rot="0">
            <a:off x="10805812" y="5816702"/>
            <a:ext cx="3053144" cy="2724086"/>
            <a:chOff x="0" y="0"/>
            <a:chExt cx="26833495" cy="23941466"/>
          </a:xfrm>
        </p:grpSpPr>
        <p:sp>
          <p:nvSpPr>
            <p:cNvPr id="19" name="Freeform 19"/>
            <p:cNvSpPr/>
            <p:nvPr/>
          </p:nvSpPr>
          <p:spPr bwMode="auto">
            <a:xfrm rot="0" flipH="0" flipV="0">
              <a:off x="0" y="0"/>
              <a:ext cx="26833509" cy="23941460"/>
            </a:xfrm>
            <a:custGeom>
              <a:avLst/>
              <a:gdLst/>
              <a:ahLst/>
              <a:cxnLst/>
              <a:rect l="l" t="t" r="r" b="b"/>
              <a:pathLst>
                <a:path w="26833509" h="23941460" fill="norm" stroke="1" extrusionOk="0">
                  <a:moveTo>
                    <a:pt x="0" y="0"/>
                  </a:moveTo>
                  <a:lnTo>
                    <a:pt x="26833509" y="0"/>
                  </a:lnTo>
                  <a:lnTo>
                    <a:pt x="26833509" y="23941460"/>
                  </a:lnTo>
                  <a:lnTo>
                    <a:pt x="0" y="23941460"/>
                  </a:lnTo>
                </a:path>
              </a:pathLst>
            </a:custGeom>
            <a:blipFill rotWithShape="1">
              <a:blip r:embed="rId5"/>
              <a:srcRect l="8020" t="0" r="8019" b="0"/>
              <a:stretch/>
            </a:blipFill>
          </p:spPr>
        </p:sp>
      </p:grpSp>
      <p:grpSp>
        <p:nvGrpSpPr>
          <p:cNvPr id="1433603126" name="Group 20"/>
          <p:cNvGrpSpPr/>
          <p:nvPr/>
        </p:nvGrpSpPr>
        <p:grpSpPr bwMode="auto">
          <a:xfrm rot="0">
            <a:off x="13959152" y="5816702"/>
            <a:ext cx="3053144" cy="2724086"/>
            <a:chOff x="0" y="0"/>
            <a:chExt cx="26833495" cy="23941466"/>
          </a:xfrm>
        </p:grpSpPr>
        <p:sp>
          <p:nvSpPr>
            <p:cNvPr id="21" name="Freeform 21"/>
            <p:cNvSpPr/>
            <p:nvPr/>
          </p:nvSpPr>
          <p:spPr bwMode="auto">
            <a:xfrm rot="0" flipH="0" flipV="0">
              <a:off x="0" y="0"/>
              <a:ext cx="26833509" cy="23941460"/>
            </a:xfrm>
            <a:custGeom>
              <a:avLst/>
              <a:gdLst/>
              <a:ahLst/>
              <a:cxnLst/>
              <a:rect l="l" t="t" r="r" b="b"/>
              <a:pathLst>
                <a:path w="26833509" h="23941460" fill="norm" stroke="1" extrusionOk="0">
                  <a:moveTo>
                    <a:pt x="0" y="0"/>
                  </a:moveTo>
                  <a:lnTo>
                    <a:pt x="26833509" y="0"/>
                  </a:lnTo>
                  <a:lnTo>
                    <a:pt x="26833509" y="23941460"/>
                  </a:lnTo>
                  <a:lnTo>
                    <a:pt x="0" y="23941460"/>
                  </a:lnTo>
                </a:path>
              </a:pathLst>
            </a:custGeom>
            <a:blipFill rotWithShape="1">
              <a:blip r:embed="rId6"/>
              <a:srcRect l="8020" t="0" r="8019" b="0"/>
              <a:stretch/>
            </a:blipFill>
          </p:spPr>
        </p:sp>
      </p:grpSp>
      <p:graphicFrame>
        <p:nvGraphicFramePr>
          <p:cNvPr id="1895105268" name=""/>
          <p:cNvGraphicFramePr>
            <a:graphicFrameLocks xmlns:a="http://schemas.openxmlformats.org/drawingml/2006/main"/>
          </p:cNvGraphicFramePr>
          <p:nvPr/>
        </p:nvGraphicFramePr>
        <p:xfrm rot="0">
          <a:off x="1626735" y="3605212"/>
          <a:ext cx="12191999" cy="1463039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{2D5ABB26-0587-4C30-8999-92F81FD0307C}</a:tableStyleId>
              </a:tblPr>
              <a:tblGrid>
                <a:gridCol w="2935191"/>
                <a:gridCol w="2935191"/>
                <a:gridCol w="2935191"/>
              </a:tblGrid>
              <a:tr h="108000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zh-CN">
                          <a:solidFill>
                            <a:schemeClr val="bg1"/>
                          </a:solidFill>
                          <a:latin typeface="黑体"/>
                          <a:ea typeface="黑体"/>
                          <a:cs typeface="黑体"/>
                        </a:rPr>
                        <a:t>风险</a:t>
                      </a:r>
                      <a:endParaRPr>
                        <a:solidFill>
                          <a:schemeClr val="bg1"/>
                        </a:solidFill>
                        <a:latin typeface="黑体"/>
                        <a:cs typeface="黑体"/>
                      </a:endParaRPr>
                    </a:p>
                  </a:txBody>
                  <a:tcPr>
                    <a:lnL w="6349" algn="ctr">
                      <a:solidFill>
                        <a:srgbClr val="000000"/>
                      </a:solidFill>
                    </a:lnL>
                    <a:lnR w="6349" algn="ctr">
                      <a:solidFill>
                        <a:srgbClr val="000000"/>
                      </a:solidFill>
                    </a:lnR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zh-CN">
                          <a:solidFill>
                            <a:schemeClr val="bg1"/>
                          </a:solidFill>
                          <a:latin typeface="黑体"/>
                          <a:ea typeface="黑体"/>
                          <a:cs typeface="黑体"/>
                        </a:rPr>
                        <a:t>影响</a:t>
                      </a:r>
                      <a:endParaRPr>
                        <a:solidFill>
                          <a:schemeClr val="bg1"/>
                        </a:solidFill>
                        <a:latin typeface="黑体"/>
                        <a:cs typeface="黑体"/>
                      </a:endParaRPr>
                    </a:p>
                  </a:txBody>
                  <a:tcPr>
                    <a:lnL w="6349" algn="ctr">
                      <a:solidFill>
                        <a:srgbClr val="000000"/>
                      </a:solidFill>
                    </a:lnL>
                    <a:lnR w="6349" algn="ctr">
                      <a:solidFill>
                        <a:srgbClr val="000000"/>
                      </a:solidFill>
                    </a:lnR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zh-CN">
                          <a:solidFill>
                            <a:schemeClr val="bg1"/>
                          </a:solidFill>
                          <a:latin typeface="黑体"/>
                          <a:ea typeface="黑体"/>
                          <a:cs typeface="黑体"/>
                        </a:rPr>
                        <a:t>应对措施</a:t>
                      </a:r>
                      <a:endParaRPr>
                        <a:solidFill>
                          <a:schemeClr val="bg1"/>
                        </a:solidFill>
                        <a:latin typeface="黑体"/>
                        <a:cs typeface="黑体"/>
                      </a:endParaRPr>
                    </a:p>
                  </a:txBody>
                  <a:tcPr>
                    <a:lnL w="6349" algn="ctr">
                      <a:solidFill>
                        <a:srgbClr val="000000"/>
                      </a:solidFill>
                    </a:lnL>
                    <a:lnR w="6349" algn="ctr">
                      <a:solidFill>
                        <a:srgbClr val="000000"/>
                      </a:solidFill>
                    </a:lnR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27509"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zh-CN">
                          <a:solidFill>
                            <a:schemeClr val="bg1"/>
                          </a:solidFill>
                          <a:latin typeface="黑体"/>
                          <a:ea typeface="黑体"/>
                          <a:cs typeface="黑体"/>
                        </a:rPr>
                        <a:t>进度延误</a:t>
                      </a:r>
                      <a:endParaRPr>
                        <a:solidFill>
                          <a:schemeClr val="bg1"/>
                        </a:solidFill>
                        <a:latin typeface="黑体"/>
                        <a:cs typeface="黑体"/>
                      </a:endParaRPr>
                    </a:p>
                  </a:txBody>
                  <a:tcPr>
                    <a:lnL w="6349" algn="ctr">
                      <a:solidFill>
                        <a:srgbClr val="000000"/>
                      </a:solidFill>
                    </a:lnL>
                    <a:lnR w="6349" algn="ctr">
                      <a:solidFill>
                        <a:srgbClr val="000000"/>
                      </a:solidFill>
                    </a:lnR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zh-CN">
                          <a:solidFill>
                            <a:schemeClr val="bg1"/>
                          </a:solidFill>
                          <a:latin typeface="黑体"/>
                          <a:ea typeface="黑体"/>
                          <a:cs typeface="黑体"/>
                        </a:rPr>
                        <a:t>中</a:t>
                      </a:r>
                      <a:endParaRPr>
                        <a:solidFill>
                          <a:schemeClr val="bg1"/>
                        </a:solidFill>
                        <a:latin typeface="黑体"/>
                        <a:cs typeface="黑体"/>
                      </a:endParaRPr>
                    </a:p>
                  </a:txBody>
                  <a:tcPr>
                    <a:lnL w="6349" algn="ctr">
                      <a:solidFill>
                        <a:srgbClr val="000000"/>
                      </a:solidFill>
                    </a:lnL>
                    <a:lnR w="6349" algn="ctr">
                      <a:solidFill>
                        <a:srgbClr val="000000"/>
                      </a:solidFill>
                    </a:lnR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zh-CN">
                          <a:solidFill>
                            <a:schemeClr val="bg1"/>
                          </a:solidFill>
                          <a:latin typeface="黑体"/>
                          <a:ea typeface="黑体"/>
                          <a:cs typeface="黑体"/>
                        </a:rPr>
                        <a:t>设里程碑管理</a:t>
                      </a:r>
                      <a:endParaRPr>
                        <a:solidFill>
                          <a:schemeClr val="bg1"/>
                        </a:solidFill>
                        <a:latin typeface="黑体"/>
                        <a:cs typeface="黑体"/>
                      </a:endParaRPr>
                    </a:p>
                  </a:txBody>
                  <a:tcPr>
                    <a:lnL w="6349" algn="ctr">
                      <a:solidFill>
                        <a:srgbClr val="000000"/>
                      </a:solidFill>
                    </a:lnL>
                    <a:lnR w="6349" algn="ctr">
                      <a:solidFill>
                        <a:srgbClr val="000000"/>
                      </a:solidFill>
                    </a:lnR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27509"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zh-CN">
                          <a:solidFill>
                            <a:schemeClr val="bg1"/>
                          </a:solidFill>
                          <a:latin typeface="黑体"/>
                          <a:ea typeface="黑体"/>
                          <a:cs typeface="黑体"/>
                        </a:rPr>
                        <a:t>成本超支</a:t>
                      </a:r>
                      <a:endParaRPr>
                        <a:solidFill>
                          <a:schemeClr val="bg1"/>
                        </a:solidFill>
                        <a:latin typeface="黑体"/>
                        <a:cs typeface="黑体"/>
                      </a:endParaRPr>
                    </a:p>
                  </a:txBody>
                  <a:tcPr>
                    <a:lnL w="6349" algn="ctr">
                      <a:solidFill>
                        <a:srgbClr val="000000"/>
                      </a:solidFill>
                    </a:lnL>
                    <a:lnR w="6349" algn="ctr">
                      <a:solidFill>
                        <a:srgbClr val="000000"/>
                      </a:solidFill>
                    </a:lnR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zh-CN">
                          <a:solidFill>
                            <a:schemeClr val="bg1"/>
                          </a:solidFill>
                          <a:latin typeface="黑体"/>
                          <a:ea typeface="黑体"/>
                          <a:cs typeface="黑体"/>
                        </a:rPr>
                        <a:t>中</a:t>
                      </a:r>
                      <a:endParaRPr>
                        <a:solidFill>
                          <a:schemeClr val="bg1"/>
                        </a:solidFill>
                        <a:latin typeface="黑体"/>
                        <a:cs typeface="黑体"/>
                      </a:endParaRPr>
                    </a:p>
                  </a:txBody>
                  <a:tcPr>
                    <a:lnL w="6349" algn="ctr">
                      <a:solidFill>
                        <a:srgbClr val="000000"/>
                      </a:solidFill>
                    </a:lnL>
                    <a:lnR w="6349" algn="ctr">
                      <a:solidFill>
                        <a:srgbClr val="000000"/>
                      </a:solidFill>
                    </a:lnR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zh-CN">
                          <a:solidFill>
                            <a:schemeClr val="bg1"/>
                          </a:solidFill>
                          <a:latin typeface="黑体"/>
                          <a:ea typeface="黑体"/>
                          <a:cs typeface="黑体"/>
                        </a:rPr>
                        <a:t>分阶段审批</a:t>
                      </a:r>
                      <a:endParaRPr>
                        <a:solidFill>
                          <a:schemeClr val="bg1"/>
                        </a:solidFill>
                        <a:latin typeface="黑体"/>
                        <a:cs typeface="黑体"/>
                      </a:endParaRPr>
                    </a:p>
                  </a:txBody>
                  <a:tcPr>
                    <a:lnL w="6349" algn="ctr">
                      <a:solidFill>
                        <a:srgbClr val="000000"/>
                      </a:solidFill>
                    </a:lnL>
                    <a:lnR w="6349" algn="ctr">
                      <a:solidFill>
                        <a:srgbClr val="000000"/>
                      </a:solidFill>
                    </a:lnR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27509"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zh-CN">
                          <a:solidFill>
                            <a:schemeClr val="bg1"/>
                          </a:solidFill>
                          <a:latin typeface="黑体"/>
                          <a:ea typeface="黑体"/>
                          <a:cs typeface="黑体"/>
                        </a:rPr>
                        <a:t>市场接受度低</a:t>
                      </a:r>
                      <a:endParaRPr>
                        <a:solidFill>
                          <a:schemeClr val="bg1"/>
                        </a:solidFill>
                        <a:latin typeface="黑体"/>
                        <a:cs typeface="黑体"/>
                      </a:endParaRPr>
                    </a:p>
                  </a:txBody>
                  <a:tcPr>
                    <a:lnL w="6349" algn="ctr">
                      <a:solidFill>
                        <a:srgbClr val="000000"/>
                      </a:solidFill>
                    </a:lnL>
                    <a:lnR w="6349" algn="ctr">
                      <a:solidFill>
                        <a:srgbClr val="000000"/>
                      </a:solidFill>
                    </a:lnR>
                    <a:lnT w="6349" algn="ctr">
                      <a:solidFill>
                        <a:srgbClr val="000000"/>
                      </a:solidFill>
                    </a:lnT>
                    <a:lnB w="12699" algn="ctr">
                      <a:solidFill>
                        <a:schemeClr val="bg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zh-CN">
                          <a:solidFill>
                            <a:schemeClr val="bg1"/>
                          </a:solidFill>
                          <a:latin typeface="黑体"/>
                          <a:ea typeface="黑体"/>
                          <a:cs typeface="黑体"/>
                        </a:rPr>
                        <a:t>高</a:t>
                      </a:r>
                      <a:endParaRPr>
                        <a:solidFill>
                          <a:schemeClr val="bg1"/>
                        </a:solidFill>
                        <a:latin typeface="黑体"/>
                        <a:cs typeface="黑体"/>
                      </a:endParaRPr>
                    </a:p>
                  </a:txBody>
                  <a:tcPr>
                    <a:lnL w="6349" algn="ctr">
                      <a:solidFill>
                        <a:srgbClr val="000000"/>
                      </a:solidFill>
                    </a:lnL>
                    <a:lnR w="6349" algn="ctr">
                      <a:solidFill>
                        <a:srgbClr val="000000"/>
                      </a:solidFill>
                    </a:lnR>
                    <a:lnT w="6349" algn="ctr">
                      <a:solidFill>
                        <a:srgbClr val="000000"/>
                      </a:solidFill>
                    </a:lnT>
                    <a:lnB w="12699" algn="ctr">
                      <a:solidFill>
                        <a:schemeClr val="bg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zh-CN">
                          <a:solidFill>
                            <a:schemeClr val="bg1"/>
                          </a:solidFill>
                          <a:latin typeface="黑体"/>
                          <a:ea typeface="黑体"/>
                          <a:cs typeface="黑体"/>
                        </a:rPr>
                        <a:t>试点验证</a:t>
                      </a:r>
                      <a:endParaRPr>
                        <a:solidFill>
                          <a:schemeClr val="bg1"/>
                        </a:solidFill>
                        <a:latin typeface="黑体"/>
                        <a:cs typeface="黑体"/>
                      </a:endParaRPr>
                    </a:p>
                  </a:txBody>
                  <a:tcPr>
                    <a:lnL w="6349" algn="ctr">
                      <a:solidFill>
                        <a:srgbClr val="000000"/>
                      </a:solidFill>
                    </a:lnL>
                    <a:lnR w="6349" algn="ctr">
                      <a:solidFill>
                        <a:srgbClr val="000000"/>
                      </a:solidFill>
                    </a:lnR>
                    <a:lnT w="6349" algn="ctr">
                      <a:solidFill>
                        <a:srgbClr val="000000"/>
                      </a:solidFill>
                    </a:lnT>
                    <a:lnB w="12699" algn="ctr">
                      <a:solidFill>
                        <a:schemeClr val="bg1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373871930" name="Group 3"/>
          <p:cNvGrpSpPr/>
          <p:nvPr/>
        </p:nvGrpSpPr>
        <p:grpSpPr bwMode="auto">
          <a:xfrm rot="0">
            <a:off x="3386227" y="2453695"/>
            <a:ext cx="11515546" cy="5379611"/>
            <a:chOff x="0" y="0"/>
            <a:chExt cx="3032901" cy="1416852"/>
          </a:xfrm>
        </p:grpSpPr>
        <p:sp>
          <p:nvSpPr>
            <p:cNvPr id="4" name="Freeform 4"/>
            <p:cNvSpPr/>
            <p:nvPr/>
          </p:nvSpPr>
          <p:spPr bwMode="auto">
            <a:xfrm rot="0" flipH="0" flipV="0">
              <a:off x="0" y="0"/>
              <a:ext cx="3032901" cy="1416852"/>
            </a:xfrm>
            <a:custGeom>
              <a:avLst/>
              <a:gdLst/>
              <a:ahLst/>
              <a:cxnLst/>
              <a:rect l="l" t="t" r="r" b="b"/>
              <a:pathLst>
                <a:path w="3032901" h="1416852" fill="norm" stroke="1" extrusionOk="0">
                  <a:moveTo>
                    <a:pt x="0" y="0"/>
                  </a:moveTo>
                  <a:lnTo>
                    <a:pt x="3032901" y="0"/>
                  </a:lnTo>
                  <a:lnTo>
                    <a:pt x="3032901" y="1416852"/>
                  </a:lnTo>
                  <a:lnTo>
                    <a:pt x="0" y="1416852"/>
                  </a:lnTo>
                  <a:close/>
                </a:path>
              </a:pathLst>
            </a:custGeom>
            <a:solidFill>
              <a:srgbClr val="FFFFFF">
                <a:alpha val="81961"/>
              </a:srgbClr>
            </a:solidFill>
          </p:spPr>
        </p:sp>
        <p:sp>
          <p:nvSpPr>
            <p:cNvPr id="5" name="TextBox 5"/>
            <p:cNvSpPr txBox="1"/>
            <p:nvPr/>
          </p:nvSpPr>
          <p:spPr bwMode="auto">
            <a:xfrm>
              <a:off x="0" y="-38100"/>
              <a:ext cx="3032901" cy="145495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grpSp>
        <p:nvGrpSpPr>
          <p:cNvPr id="1402744074" name="Group 6"/>
          <p:cNvGrpSpPr/>
          <p:nvPr/>
        </p:nvGrpSpPr>
        <p:grpSpPr bwMode="auto">
          <a:xfrm rot="0">
            <a:off x="6718418" y="5138624"/>
            <a:ext cx="4851164" cy="524361"/>
            <a:chOff x="0" y="0"/>
            <a:chExt cx="1277673" cy="138103"/>
          </a:xfrm>
        </p:grpSpPr>
        <p:sp>
          <p:nvSpPr>
            <p:cNvPr id="7" name="Freeform 7"/>
            <p:cNvSpPr/>
            <p:nvPr/>
          </p:nvSpPr>
          <p:spPr bwMode="auto">
            <a:xfrm rot="0" flipH="0" flipV="0">
              <a:off x="0" y="0"/>
              <a:ext cx="1277673" cy="138103"/>
            </a:xfrm>
            <a:custGeom>
              <a:avLst/>
              <a:gdLst/>
              <a:ahLst/>
              <a:cxnLst/>
              <a:rect l="l" t="t" r="r" b="b"/>
              <a:pathLst>
                <a:path w="1277673" h="138103" fill="norm" stroke="1" extrusionOk="0">
                  <a:moveTo>
                    <a:pt x="0" y="0"/>
                  </a:moveTo>
                  <a:lnTo>
                    <a:pt x="1277673" y="0"/>
                  </a:lnTo>
                  <a:lnTo>
                    <a:pt x="1277673" y="138103"/>
                  </a:lnTo>
                  <a:lnTo>
                    <a:pt x="0" y="138103"/>
                  </a:lnTo>
                  <a:close/>
                </a:path>
              </a:pathLst>
            </a:custGeom>
            <a:solidFill>
              <a:srgbClr val="272727"/>
            </a:solidFill>
          </p:spPr>
        </p:sp>
        <p:sp>
          <p:nvSpPr>
            <p:cNvPr id="8" name="TextBox 8"/>
            <p:cNvSpPr txBox="1"/>
            <p:nvPr/>
          </p:nvSpPr>
          <p:spPr bwMode="auto">
            <a:xfrm>
              <a:off x="0" y="-28575"/>
              <a:ext cx="1277673" cy="16667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grpSp>
        <p:nvGrpSpPr>
          <p:cNvPr id="1219311119" name="Group 9"/>
          <p:cNvGrpSpPr/>
          <p:nvPr/>
        </p:nvGrpSpPr>
        <p:grpSpPr bwMode="auto">
          <a:xfrm rot="0">
            <a:off x="17264421" y="9406976"/>
            <a:ext cx="453390" cy="359414"/>
            <a:chOff x="0" y="0"/>
            <a:chExt cx="604520" cy="479219"/>
          </a:xfrm>
        </p:grpSpPr>
        <p:grpSp>
          <p:nvGrpSpPr>
            <p:cNvPr id="10" name="Group 10"/>
            <p:cNvGrpSpPr/>
            <p:nvPr/>
          </p:nvGrpSpPr>
          <p:grpSpPr bwMode="auto">
            <a:xfrm rot="0">
              <a:off x="0" y="0"/>
              <a:ext cx="604520" cy="72819"/>
              <a:chOff x="0" y="0"/>
              <a:chExt cx="118365" cy="14258"/>
            </a:xfrm>
          </p:grpSpPr>
          <p:sp>
            <p:nvSpPr>
              <p:cNvPr id="11" name="Freeform 11"/>
              <p:cNvSpPr/>
              <p:nvPr/>
            </p:nvSpPr>
            <p:spPr bwMode="auto">
              <a:xfrm rot="0" flipH="0" flipV="0">
                <a:off x="0" y="0"/>
                <a:ext cx="118365" cy="14258"/>
              </a:xfrm>
              <a:custGeom>
                <a:avLst/>
                <a:gdLst/>
                <a:ahLst/>
                <a:cxnLst/>
                <a:rect l="l" t="t" r="r" b="b"/>
                <a:pathLst>
                  <a:path w="118365" h="14258" fill="norm" stroke="1" extrusionOk="0">
                    <a:moveTo>
                      <a:pt x="0" y="0"/>
                    </a:moveTo>
                    <a:lnTo>
                      <a:pt x="118365" y="0"/>
                    </a:lnTo>
                    <a:lnTo>
                      <a:pt x="118365" y="14258"/>
                    </a:lnTo>
                    <a:lnTo>
                      <a:pt x="0" y="14258"/>
                    </a:lnTo>
                    <a:close/>
                  </a:path>
                </a:pathLst>
              </a:custGeom>
              <a:solidFill>
                <a:srgbClr val="272727"/>
              </a:solidFill>
            </p:spPr>
          </p:sp>
          <p:sp>
            <p:nvSpPr>
              <p:cNvPr id="12" name="TextBox 12"/>
              <p:cNvSpPr txBox="1"/>
              <p:nvPr/>
            </p:nvSpPr>
            <p:spPr bwMode="auto">
              <a:xfrm>
                <a:off x="0" y="-28575"/>
                <a:ext cx="118365" cy="42833"/>
              </a:xfrm>
              <a:prstGeom prst="rect">
                <a:avLst/>
              </a:prstGeom>
              <a:grpFill/>
            </p:spPr>
            <p:txBody>
              <a:bodyPr lIns="51249" tIns="51249" rIns="51249" bIns="51249" rtlCol="0" anchor="ctr"/>
              <a:lstStyle/>
              <a:p>
                <a:pPr algn="ctr">
                  <a:lnSpc>
                    <a:spcPts val="2659"/>
                  </a:lnSpc>
                  <a:defRPr/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 bwMode="auto">
            <a:xfrm rot="0">
              <a:off x="0" y="203200"/>
              <a:ext cx="604520" cy="72819"/>
              <a:chOff x="0" y="0"/>
              <a:chExt cx="118365" cy="14258"/>
            </a:xfrm>
          </p:grpSpPr>
          <p:sp>
            <p:nvSpPr>
              <p:cNvPr id="14" name="Freeform 14"/>
              <p:cNvSpPr/>
              <p:nvPr/>
            </p:nvSpPr>
            <p:spPr bwMode="auto">
              <a:xfrm rot="0" flipH="0" flipV="0">
                <a:off x="0" y="0"/>
                <a:ext cx="118365" cy="14258"/>
              </a:xfrm>
              <a:custGeom>
                <a:avLst/>
                <a:gdLst/>
                <a:ahLst/>
                <a:cxnLst/>
                <a:rect l="l" t="t" r="r" b="b"/>
                <a:pathLst>
                  <a:path w="118365" h="14258" fill="norm" stroke="1" extrusionOk="0">
                    <a:moveTo>
                      <a:pt x="0" y="0"/>
                    </a:moveTo>
                    <a:lnTo>
                      <a:pt x="118365" y="0"/>
                    </a:lnTo>
                    <a:lnTo>
                      <a:pt x="118365" y="14258"/>
                    </a:lnTo>
                    <a:lnTo>
                      <a:pt x="0" y="14258"/>
                    </a:lnTo>
                    <a:close/>
                  </a:path>
                </a:pathLst>
              </a:custGeom>
              <a:solidFill>
                <a:srgbClr val="272727"/>
              </a:solidFill>
            </p:spPr>
          </p:sp>
          <p:sp>
            <p:nvSpPr>
              <p:cNvPr id="15" name="TextBox 15"/>
              <p:cNvSpPr txBox="1"/>
              <p:nvPr/>
            </p:nvSpPr>
            <p:spPr bwMode="auto">
              <a:xfrm>
                <a:off x="0" y="-28575"/>
                <a:ext cx="118365" cy="42833"/>
              </a:xfrm>
              <a:prstGeom prst="rect">
                <a:avLst/>
              </a:prstGeom>
              <a:grpFill/>
            </p:spPr>
            <p:txBody>
              <a:bodyPr lIns="51249" tIns="51249" rIns="51249" bIns="51249" rtlCol="0" anchor="ctr"/>
              <a:lstStyle/>
              <a:p>
                <a:pPr algn="ctr">
                  <a:lnSpc>
                    <a:spcPts val="2659"/>
                  </a:lnSpc>
                  <a:defRPr/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 bwMode="auto">
            <a:xfrm rot="0">
              <a:off x="0" y="406400"/>
              <a:ext cx="604520" cy="72819"/>
              <a:chOff x="0" y="0"/>
              <a:chExt cx="118365" cy="14258"/>
            </a:xfrm>
          </p:grpSpPr>
          <p:sp>
            <p:nvSpPr>
              <p:cNvPr id="17" name="Freeform 17"/>
              <p:cNvSpPr/>
              <p:nvPr/>
            </p:nvSpPr>
            <p:spPr bwMode="auto">
              <a:xfrm rot="0" flipH="0" flipV="0">
                <a:off x="0" y="0"/>
                <a:ext cx="118365" cy="14258"/>
              </a:xfrm>
              <a:custGeom>
                <a:avLst/>
                <a:gdLst/>
                <a:ahLst/>
                <a:cxnLst/>
                <a:rect l="l" t="t" r="r" b="b"/>
                <a:pathLst>
                  <a:path w="118365" h="14258" fill="norm" stroke="1" extrusionOk="0">
                    <a:moveTo>
                      <a:pt x="0" y="0"/>
                    </a:moveTo>
                    <a:lnTo>
                      <a:pt x="118365" y="0"/>
                    </a:lnTo>
                    <a:lnTo>
                      <a:pt x="118365" y="14258"/>
                    </a:lnTo>
                    <a:lnTo>
                      <a:pt x="0" y="14258"/>
                    </a:lnTo>
                    <a:close/>
                  </a:path>
                </a:pathLst>
              </a:custGeom>
              <a:solidFill>
                <a:srgbClr val="272727"/>
              </a:solidFill>
            </p:spPr>
          </p:sp>
          <p:sp>
            <p:nvSpPr>
              <p:cNvPr id="18" name="TextBox 18"/>
              <p:cNvSpPr txBox="1"/>
              <p:nvPr/>
            </p:nvSpPr>
            <p:spPr bwMode="auto">
              <a:xfrm>
                <a:off x="0" y="-28575"/>
                <a:ext cx="118365" cy="42833"/>
              </a:xfrm>
              <a:prstGeom prst="rect">
                <a:avLst/>
              </a:prstGeom>
              <a:grpFill/>
            </p:spPr>
            <p:txBody>
              <a:bodyPr lIns="51249" tIns="51249" rIns="51249" bIns="51249" rtlCol="0" anchor="ctr"/>
              <a:lstStyle/>
              <a:p>
                <a:pPr algn="ctr">
                  <a:lnSpc>
                    <a:spcPts val="2659"/>
                  </a:lnSpc>
                  <a:defRPr/>
                </a:pPr>
                <a:endParaRPr/>
              </a:p>
            </p:txBody>
          </p:sp>
        </p:grpSp>
      </p:grpSp>
      <p:sp>
        <p:nvSpPr>
          <p:cNvPr id="2101446179" name="TextBox 19"/>
          <p:cNvSpPr txBox="1"/>
          <p:nvPr/>
        </p:nvSpPr>
        <p:spPr bwMode="auto">
          <a:xfrm rot="0">
            <a:off x="745819" y="479261"/>
            <a:ext cx="3769867" cy="353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79"/>
              </a:lnSpc>
              <a:defRPr/>
            </a:pPr>
            <a:r>
              <a:rPr lang="en-US" sz="1900">
                <a:solidFill>
                  <a:srgbClr val="181F30"/>
                </a:solidFill>
                <a:latin typeface="Arial"/>
                <a:ea typeface="Arial"/>
                <a:cs typeface="Arial"/>
              </a:rPr>
              <a:t>PART.04</a:t>
            </a:r>
            <a:endParaRPr/>
          </a:p>
        </p:txBody>
      </p:sp>
      <p:sp>
        <p:nvSpPr>
          <p:cNvPr id="794932283" name="TextBox 20"/>
          <p:cNvSpPr txBox="1"/>
          <p:nvPr/>
        </p:nvSpPr>
        <p:spPr bwMode="auto">
          <a:xfrm rot="0">
            <a:off x="6857091" y="5134127"/>
            <a:ext cx="4573818" cy="503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7"/>
              </a:lnSpc>
              <a:defRPr/>
            </a:pPr>
            <a:r>
              <a:rPr lang="en-US" sz="2700">
                <a:solidFill>
                  <a:srgbClr val="FFFFFF"/>
                </a:solidFill>
                <a:latin typeface="Arial"/>
                <a:ea typeface="Arial"/>
                <a:cs typeface="Arial"/>
              </a:rPr>
              <a:t>EXPECTED RESULTS</a:t>
            </a:r>
            <a:endParaRPr/>
          </a:p>
        </p:txBody>
      </p:sp>
      <p:sp>
        <p:nvSpPr>
          <p:cNvPr id="802229466" name="TextBox 21"/>
          <p:cNvSpPr txBox="1"/>
          <p:nvPr/>
        </p:nvSpPr>
        <p:spPr bwMode="auto">
          <a:xfrm rot="0">
            <a:off x="4753343" y="3476599"/>
            <a:ext cx="8781670" cy="150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80"/>
              </a:lnSpc>
              <a:defRPr/>
            </a:pPr>
            <a:r>
              <a:rPr lang="en-US" sz="9000" b="1">
                <a:solidFill>
                  <a:srgbClr val="1E1E1E"/>
                </a:solidFill>
                <a:latin typeface="黑体"/>
                <a:ea typeface="黑体"/>
                <a:cs typeface="黑体"/>
              </a:rPr>
              <a:t>预期成果</a:t>
            </a:r>
            <a:endParaRPr>
              <a:latin typeface="黑体"/>
              <a:cs typeface="黑体"/>
            </a:endParaRPr>
          </a:p>
        </p:txBody>
      </p:sp>
      <p:sp>
        <p:nvSpPr>
          <p:cNvPr id="20797269" name="TextBox 22"/>
          <p:cNvSpPr txBox="1"/>
          <p:nvPr/>
        </p:nvSpPr>
        <p:spPr bwMode="auto">
          <a:xfrm rot="0">
            <a:off x="5019379" y="6060211"/>
            <a:ext cx="8249599" cy="341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8"/>
              </a:lnSpc>
              <a:defRPr/>
            </a:pPr>
            <a:r>
              <a:rPr lang="en-US" sz="16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能带来什么结果？</a:t>
            </a:r>
            <a:endParaRPr>
              <a:latin typeface="黑体"/>
              <a:cs typeface="黑体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998871851" name="Group 3"/>
          <p:cNvGrpSpPr/>
          <p:nvPr/>
        </p:nvGrpSpPr>
        <p:grpSpPr bwMode="auto">
          <a:xfrm rot="0">
            <a:off x="406239" y="399489"/>
            <a:ext cx="17475523" cy="9488021"/>
            <a:chOff x="0" y="0"/>
            <a:chExt cx="4602607" cy="2498903"/>
          </a:xfrm>
        </p:grpSpPr>
        <p:sp>
          <p:nvSpPr>
            <p:cNvPr id="4" name="Freeform 4"/>
            <p:cNvSpPr/>
            <p:nvPr/>
          </p:nvSpPr>
          <p:spPr bwMode="auto">
            <a:xfrm rot="0" flipH="0" flipV="0">
              <a:off x="0" y="0"/>
              <a:ext cx="4602607" cy="2498903"/>
            </a:xfrm>
            <a:custGeom>
              <a:avLst/>
              <a:gdLst/>
              <a:ahLst/>
              <a:cxnLst/>
              <a:rect l="l" t="t" r="r" b="b"/>
              <a:pathLst>
                <a:path w="4602607" h="2498903" fill="norm" stroke="1" extrusionOk="0">
                  <a:moveTo>
                    <a:pt x="0" y="0"/>
                  </a:moveTo>
                  <a:lnTo>
                    <a:pt x="4602607" y="0"/>
                  </a:lnTo>
                  <a:lnTo>
                    <a:pt x="4602607" y="2498903"/>
                  </a:lnTo>
                  <a:lnTo>
                    <a:pt x="0" y="2498903"/>
                  </a:lnTo>
                  <a:close/>
                </a:path>
              </a:pathLst>
            </a:custGeom>
            <a:solidFill>
              <a:srgbClr val="FFFFFF">
                <a:alpha val="81961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 bwMode="auto">
            <a:xfrm>
              <a:off x="0" y="-38100"/>
              <a:ext cx="4602607" cy="253700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grpSp>
        <p:nvGrpSpPr>
          <p:cNvPr id="1074656018" name="Group 6"/>
          <p:cNvGrpSpPr/>
          <p:nvPr/>
        </p:nvGrpSpPr>
        <p:grpSpPr bwMode="auto">
          <a:xfrm rot="0">
            <a:off x="1182691" y="921076"/>
            <a:ext cx="888090" cy="88809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272727"/>
            </a:solid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 bwMode="auto">
            <a:xfrm>
              <a:off x="0" y="-28575"/>
              <a:ext cx="812800" cy="8413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2145539105" name="TextBox 9"/>
          <p:cNvSpPr txBox="1"/>
          <p:nvPr/>
        </p:nvSpPr>
        <p:spPr bwMode="auto">
          <a:xfrm rot="0">
            <a:off x="1038225" y="1009650"/>
            <a:ext cx="1177022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0"/>
              </a:lnSpc>
              <a:defRPr/>
            </a:pPr>
            <a:r>
              <a:rPr lang="en-US" sz="4700" b="1">
                <a:solidFill>
                  <a:srgbClr val="FFFFFF"/>
                </a:solidFill>
                <a:latin typeface="Arial Bold"/>
                <a:ea typeface="Arial Bold"/>
                <a:cs typeface="Arial Bold"/>
              </a:rPr>
              <a:t>04</a:t>
            </a:r>
            <a:endParaRPr/>
          </a:p>
        </p:txBody>
      </p:sp>
      <p:sp>
        <p:nvSpPr>
          <p:cNvPr id="13292862" name="TextBox 10"/>
          <p:cNvSpPr txBox="1"/>
          <p:nvPr/>
        </p:nvSpPr>
        <p:spPr bwMode="auto">
          <a:xfrm rot="0">
            <a:off x="2395072" y="949650"/>
            <a:ext cx="6260080" cy="761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5"/>
              </a:lnSpc>
              <a:defRPr/>
            </a:pPr>
            <a:r>
              <a:rPr lang="en-US" sz="5000" b="1">
                <a:solidFill>
                  <a:srgbClr val="1E1E1E"/>
                </a:solidFill>
                <a:latin typeface="黑体"/>
                <a:ea typeface="黑体"/>
                <a:cs typeface="黑体"/>
              </a:rPr>
              <a:t>三年价值测算模型</a:t>
            </a:r>
            <a:endParaRPr>
              <a:latin typeface="黑体"/>
              <a:cs typeface="黑体"/>
            </a:endParaRPr>
          </a:p>
        </p:txBody>
      </p:sp>
      <p:sp>
        <p:nvSpPr>
          <p:cNvPr id="55740596" name="TextBox 11"/>
          <p:cNvSpPr txBox="1"/>
          <p:nvPr/>
        </p:nvSpPr>
        <p:spPr bwMode="auto">
          <a:xfrm rot="0">
            <a:off x="10782414" y="4111601"/>
            <a:ext cx="5888499" cy="1451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6"/>
              </a:lnSpc>
              <a:defRPr/>
            </a:pPr>
            <a:r>
              <a:rPr lang="en-US" sz="18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短期：</a:t>
            </a:r>
            <a:endParaRPr sz="1800">
              <a:latin typeface="黑体"/>
              <a:cs typeface="黑体"/>
            </a:endParaRPr>
          </a:p>
          <a:p>
            <a:pPr marL="367030" lvl="1" indent="-183515" algn="just">
              <a:lnSpc>
                <a:spcPts val="2856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收入增长</a:t>
            </a:r>
            <a:endParaRPr sz="1800">
              <a:latin typeface="黑体"/>
              <a:cs typeface="黑体"/>
            </a:endParaRPr>
          </a:p>
          <a:p>
            <a:pPr marL="367030" lvl="1" indent="-183515" algn="just">
              <a:lnSpc>
                <a:spcPts val="2856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市场信号释放</a:t>
            </a:r>
            <a:endParaRPr sz="1800">
              <a:latin typeface="黑体"/>
              <a:cs typeface="黑体"/>
            </a:endParaRPr>
          </a:p>
          <a:p>
            <a:pPr algn="just">
              <a:lnSpc>
                <a:spcPts val="2856"/>
              </a:lnSpc>
              <a:spcBef>
                <a:spcPts val="0"/>
              </a:spcBef>
              <a:defRPr/>
            </a:pPr>
            <a:endParaRPr sz="1800">
              <a:latin typeface="黑体"/>
              <a:cs typeface="黑体"/>
            </a:endParaRPr>
          </a:p>
        </p:txBody>
      </p:sp>
      <p:grpSp>
        <p:nvGrpSpPr>
          <p:cNvPr id="1760063278" name="Group 12"/>
          <p:cNvGrpSpPr/>
          <p:nvPr/>
        </p:nvGrpSpPr>
        <p:grpSpPr bwMode="auto">
          <a:xfrm rot="0">
            <a:off x="10782415" y="3198485"/>
            <a:ext cx="3807828" cy="653557"/>
            <a:chOff x="0" y="0"/>
            <a:chExt cx="1002885" cy="172129"/>
          </a:xfrm>
        </p:grpSpPr>
        <p:sp>
          <p:nvSpPr>
            <p:cNvPr id="13" name="Freeform 13"/>
            <p:cNvSpPr/>
            <p:nvPr/>
          </p:nvSpPr>
          <p:spPr bwMode="auto">
            <a:xfrm rot="0" flipH="0" flipV="0">
              <a:off x="0" y="0"/>
              <a:ext cx="1002885" cy="172129"/>
            </a:xfrm>
            <a:custGeom>
              <a:avLst/>
              <a:gdLst/>
              <a:ahLst/>
              <a:cxnLst/>
              <a:rect l="l" t="t" r="r" b="b"/>
              <a:pathLst>
                <a:path w="1002885" h="172130" fill="norm" stroke="1" extrusionOk="0">
                  <a:moveTo>
                    <a:pt x="0" y="0"/>
                  </a:moveTo>
                  <a:lnTo>
                    <a:pt x="1002885" y="0"/>
                  </a:lnTo>
                  <a:lnTo>
                    <a:pt x="1002885" y="172130"/>
                  </a:lnTo>
                  <a:lnTo>
                    <a:pt x="0" y="172130"/>
                  </a:lnTo>
                  <a:close/>
                </a:path>
              </a:pathLst>
            </a:custGeom>
            <a:solidFill>
              <a:srgbClr val="272727"/>
            </a:solidFill>
            <a:ln cap="sq">
              <a:noFill/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 bwMode="auto">
            <a:xfrm>
              <a:off x="0" y="0"/>
              <a:ext cx="1002885" cy="17212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  <a:defRPr/>
              </a:pPr>
              <a:endParaRPr/>
            </a:p>
          </p:txBody>
        </p:sp>
      </p:grpSp>
      <p:sp>
        <p:nvSpPr>
          <p:cNvPr id="1548067510" name="TextBox 15"/>
          <p:cNvSpPr txBox="1"/>
          <p:nvPr/>
        </p:nvSpPr>
        <p:spPr bwMode="auto">
          <a:xfrm rot="0">
            <a:off x="11241798" y="3217797"/>
            <a:ext cx="2889418" cy="555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68"/>
              </a:lnSpc>
              <a:spcBef>
                <a:spcPts val="0"/>
              </a:spcBef>
              <a:defRPr/>
            </a:pPr>
            <a:r>
              <a:rPr lang="en-US" sz="28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对公司长期价值影</a:t>
            </a:r>
            <a:endParaRPr>
              <a:latin typeface="黑体"/>
              <a:cs typeface="黑体"/>
            </a:endParaRPr>
          </a:p>
        </p:txBody>
      </p:sp>
      <p:sp>
        <p:nvSpPr>
          <p:cNvPr id="543096073" name="TextBox 16"/>
          <p:cNvSpPr txBox="1"/>
          <p:nvPr/>
        </p:nvSpPr>
        <p:spPr bwMode="auto">
          <a:xfrm rot="0">
            <a:off x="10782414" y="5749975"/>
            <a:ext cx="5888499" cy="1088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56"/>
              </a:lnSpc>
              <a:defRPr/>
            </a:pPr>
            <a:r>
              <a:rPr lang="en-US" sz="18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中期：</a:t>
            </a:r>
            <a:endParaRPr sz="1800">
              <a:latin typeface="黑体"/>
              <a:cs typeface="黑体"/>
            </a:endParaRPr>
          </a:p>
          <a:p>
            <a:pPr marL="367030" lvl="1" indent="-183515" algn="just">
              <a:lnSpc>
                <a:spcPts val="2856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核心能力升级</a:t>
            </a:r>
            <a:endParaRPr sz="1800">
              <a:latin typeface="黑体"/>
              <a:cs typeface="黑体"/>
            </a:endParaRPr>
          </a:p>
          <a:p>
            <a:pPr marL="367030" lvl="1" indent="-183515" algn="just">
              <a:lnSpc>
                <a:spcPts val="2856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en-US" sz="18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市占率提升</a:t>
            </a:r>
            <a:endParaRPr sz="1800">
              <a:latin typeface="黑体"/>
              <a:cs typeface="黑体"/>
            </a:endParaRPr>
          </a:p>
        </p:txBody>
      </p:sp>
      <p:sp>
        <p:nvSpPr>
          <p:cNvPr id="299040295" name="TextBox 17"/>
          <p:cNvSpPr txBox="1"/>
          <p:nvPr/>
        </p:nvSpPr>
        <p:spPr bwMode="auto">
          <a:xfrm rot="0">
            <a:off x="10782414" y="7388352"/>
            <a:ext cx="5888499" cy="1088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56"/>
              </a:lnSpc>
              <a:defRPr/>
            </a:pPr>
            <a:r>
              <a:rPr lang="en-US" sz="18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长期：</a:t>
            </a:r>
            <a:endParaRPr sz="1800">
              <a:latin typeface="黑体"/>
              <a:cs typeface="黑体"/>
            </a:endParaRPr>
          </a:p>
          <a:p>
            <a:pPr marL="367030" lvl="1" indent="-183515" algn="just">
              <a:lnSpc>
                <a:spcPts val="2856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构建战略护城河</a:t>
            </a:r>
            <a:endParaRPr sz="1800">
              <a:latin typeface="黑体"/>
              <a:cs typeface="黑体"/>
            </a:endParaRPr>
          </a:p>
          <a:p>
            <a:pPr marL="367030" lvl="1" indent="-183515" algn="just">
              <a:lnSpc>
                <a:spcPts val="2856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en-US" sz="18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打开第二增长曲线</a:t>
            </a:r>
            <a:endParaRPr sz="1800">
              <a:latin typeface="黑体"/>
              <a:cs typeface="黑体"/>
            </a:endParaRPr>
          </a:p>
        </p:txBody>
      </p:sp>
      <p:sp>
        <p:nvSpPr>
          <p:cNvPr id="670385924" name="AutoShape 18"/>
          <p:cNvSpPr/>
          <p:nvPr/>
        </p:nvSpPr>
        <p:spPr bwMode="auto">
          <a:xfrm>
            <a:off x="10782415" y="5507624"/>
            <a:ext cx="5887781" cy="0"/>
          </a:xfrm>
          <a:prstGeom prst="line">
            <a:avLst/>
          </a:prstGeom>
          <a:ln w="19050" cap="flat">
            <a:solidFill>
              <a:srgbClr val="292828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413400900" name="AutoShape 19"/>
          <p:cNvSpPr/>
          <p:nvPr/>
        </p:nvSpPr>
        <p:spPr bwMode="auto">
          <a:xfrm>
            <a:off x="10782415" y="7145998"/>
            <a:ext cx="5887781" cy="0"/>
          </a:xfrm>
          <a:prstGeom prst="line">
            <a:avLst/>
          </a:prstGeom>
          <a:ln w="19050" cap="flat">
            <a:solidFill>
              <a:srgbClr val="292828"/>
            </a:solidFill>
            <a:prstDash val="sysDot"/>
            <a:headEnd type="none" w="sm" len="sm"/>
            <a:tailEnd type="none" w="sm" len="sm"/>
          </a:ln>
        </p:spPr>
      </p:sp>
      <p:graphicFrame>
        <p:nvGraphicFramePr>
          <p:cNvPr id="585969679" name=""/>
          <p:cNvGraphicFramePr>
            <a:graphicFrameLocks xmlns:a="http://schemas.openxmlformats.org/drawingml/2006/main"/>
          </p:cNvGraphicFramePr>
          <p:nvPr/>
        </p:nvGraphicFramePr>
        <p:xfrm rot="0">
          <a:off x="1926517" y="3217797"/>
          <a:ext cx="6193687" cy="3217862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{7E9639D4-E3E2-4D34-9284-5A2195B3D0D7}</a:tableStyleId>
              </a:tblPr>
              <a:tblGrid>
                <a:gridCol w="2060328"/>
                <a:gridCol w="2060328"/>
                <a:gridCol w="2060328"/>
              </a:tblGrid>
              <a:tr h="801291">
                <a:tc>
                  <a:txBody>
                    <a:bodyPr/>
                    <a:p>
                      <a:pPr algn="ctr">
                        <a:spcBef>
                          <a:spcPts val="0"/>
                        </a:spcBef>
                        <a:defRPr/>
                      </a:pPr>
                      <a:r>
                        <a:rPr lang="zh-CN">
                          <a:latin typeface="黑体"/>
                          <a:ea typeface="黑体"/>
                          <a:cs typeface="黑体"/>
                        </a:rPr>
                        <a:t>年度</a:t>
                      </a:r>
                      <a:endParaRPr>
                        <a:latin typeface="黑体"/>
                        <a:cs typeface="黑体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spcBef>
                          <a:spcPts val="0"/>
                        </a:spcBef>
                        <a:defRPr/>
                      </a:pPr>
                      <a:r>
                        <a:rPr lang="zh-CN">
                          <a:latin typeface="黑体"/>
                          <a:ea typeface="黑体"/>
                          <a:cs typeface="黑体"/>
                        </a:rPr>
                        <a:t>新增收入</a:t>
                      </a:r>
                      <a:endParaRPr>
                        <a:latin typeface="黑体"/>
                        <a:cs typeface="黑体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spcBef>
                          <a:spcPts val="0"/>
                        </a:spcBef>
                        <a:defRPr/>
                      </a:pPr>
                      <a:r>
                        <a:rPr lang="zh-CN">
                          <a:latin typeface="黑体"/>
                          <a:ea typeface="黑体"/>
                          <a:cs typeface="黑体"/>
                        </a:rPr>
                        <a:t>利润贡献</a:t>
                      </a:r>
                      <a:endParaRPr>
                        <a:latin typeface="黑体"/>
                        <a:cs typeface="黑体"/>
                      </a:endParaRPr>
                    </a:p>
                  </a:txBody>
                  <a:tcPr/>
                </a:tc>
              </a:tr>
              <a:tr h="801291">
                <a:tc>
                  <a:txBody>
                    <a:bodyPr/>
                    <a:p>
                      <a:pPr algn="ctr">
                        <a:spcBef>
                          <a:spcPts val="0"/>
                        </a:spcBef>
                        <a:defRPr/>
                      </a:pPr>
                      <a:r>
                        <a:rPr lang="zh-CN">
                          <a:latin typeface="黑体"/>
                          <a:ea typeface="黑体"/>
                          <a:cs typeface="黑体"/>
                        </a:rPr>
                        <a:t>第一年</a:t>
                      </a:r>
                      <a:endParaRPr>
                        <a:latin typeface="黑体"/>
                        <a:cs typeface="黑体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 algn="ctr">
                        <a:spcBef>
                          <a:spcPts val="0"/>
                        </a:spcBef>
                        <a:defRPr/>
                      </a:pPr>
                      <a:r>
                        <a:rPr lang="zh-CN">
                          <a:latin typeface="黑体"/>
                          <a:ea typeface="黑体"/>
                          <a:cs typeface="黑体"/>
                        </a:rPr>
                        <a:t>5000万</a:t>
                      </a:r>
                      <a:endParaRPr>
                        <a:latin typeface="黑体"/>
                        <a:cs typeface="黑体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 algn="ctr">
                        <a:spcBef>
                          <a:spcPts val="0"/>
                        </a:spcBef>
                        <a:defRPr/>
                      </a:pPr>
                      <a:r>
                        <a:rPr lang="zh-CN">
                          <a:latin typeface="黑体"/>
                          <a:ea typeface="黑体"/>
                          <a:cs typeface="黑体"/>
                        </a:rPr>
                        <a:t>-</a:t>
                      </a:r>
                      <a:endParaRPr>
                        <a:latin typeface="黑体"/>
                        <a:cs typeface="黑体"/>
                      </a:endParaRPr>
                    </a:p>
                  </a:txBody>
                  <a:tcPr>
                    <a:noFill/>
                  </a:tcPr>
                </a:tc>
              </a:tr>
              <a:tr h="801291">
                <a:tc>
                  <a:txBody>
                    <a:bodyPr/>
                    <a:p>
                      <a:pPr algn="ctr">
                        <a:spcBef>
                          <a:spcPts val="0"/>
                        </a:spcBef>
                        <a:defRPr/>
                      </a:pPr>
                      <a:r>
                        <a:rPr lang="zh-CN">
                          <a:latin typeface="黑体"/>
                          <a:ea typeface="黑体"/>
                          <a:cs typeface="黑体"/>
                        </a:rPr>
                        <a:t>第二年</a:t>
                      </a:r>
                      <a:endParaRPr>
                        <a:latin typeface="黑体"/>
                        <a:cs typeface="黑体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 algn="ctr">
                        <a:spcBef>
                          <a:spcPts val="0"/>
                        </a:spcBef>
                        <a:defRPr/>
                      </a:pPr>
                      <a:r>
                        <a:rPr lang="zh-CN">
                          <a:latin typeface="黑体"/>
                          <a:ea typeface="黑体"/>
                          <a:cs typeface="黑体"/>
                        </a:rPr>
                        <a:t>1.5亿</a:t>
                      </a:r>
                      <a:endParaRPr>
                        <a:latin typeface="黑体"/>
                        <a:cs typeface="黑体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 algn="ctr">
                        <a:spcBef>
                          <a:spcPts val="0"/>
                        </a:spcBef>
                        <a:defRPr/>
                      </a:pPr>
                      <a:r>
                        <a:rPr lang="zh-CN">
                          <a:latin typeface="黑体"/>
                          <a:ea typeface="黑体"/>
                          <a:cs typeface="黑体"/>
                        </a:rPr>
                        <a:t>盈利</a:t>
                      </a:r>
                      <a:endParaRPr>
                        <a:latin typeface="黑体"/>
                        <a:cs typeface="黑体"/>
                      </a:endParaRPr>
                    </a:p>
                  </a:txBody>
                  <a:tcPr>
                    <a:noFill/>
                  </a:tcPr>
                </a:tc>
              </a:tr>
              <a:tr h="801291">
                <a:tc>
                  <a:txBody>
                    <a:bodyPr/>
                    <a:p>
                      <a:pPr algn="ctr">
                        <a:spcBef>
                          <a:spcPts val="0"/>
                        </a:spcBef>
                        <a:defRPr/>
                      </a:pPr>
                      <a:r>
                        <a:rPr lang="zh-CN">
                          <a:latin typeface="黑体"/>
                          <a:ea typeface="黑体"/>
                          <a:cs typeface="黑体"/>
                        </a:rPr>
                        <a:t>第三年</a:t>
                      </a:r>
                      <a:endParaRPr>
                        <a:latin typeface="黑体"/>
                        <a:cs typeface="黑体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 algn="ctr">
                        <a:spcBef>
                          <a:spcPts val="0"/>
                        </a:spcBef>
                        <a:defRPr/>
                      </a:pPr>
                      <a:r>
                        <a:rPr lang="zh-CN">
                          <a:latin typeface="黑体"/>
                          <a:ea typeface="黑体"/>
                          <a:cs typeface="黑体"/>
                        </a:rPr>
                        <a:t>3亿</a:t>
                      </a:r>
                      <a:endParaRPr>
                        <a:latin typeface="黑体"/>
                        <a:cs typeface="黑体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 algn="ctr">
                        <a:spcBef>
                          <a:spcPts val="0"/>
                        </a:spcBef>
                        <a:defRPr/>
                      </a:pPr>
                      <a:r>
                        <a:rPr lang="zh-CN">
                          <a:latin typeface="黑体"/>
                          <a:ea typeface="黑体"/>
                          <a:cs typeface="黑体"/>
                        </a:rPr>
                        <a:t>稳步增长</a:t>
                      </a:r>
                      <a:endParaRPr>
                        <a:latin typeface="黑体"/>
                        <a:cs typeface="黑体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034578993" name="Group 3"/>
          <p:cNvGrpSpPr/>
          <p:nvPr/>
        </p:nvGrpSpPr>
        <p:grpSpPr bwMode="auto">
          <a:xfrm rot="0">
            <a:off x="406239" y="399489"/>
            <a:ext cx="17475523" cy="9488021"/>
            <a:chOff x="0" y="0"/>
            <a:chExt cx="4602607" cy="2498903"/>
          </a:xfrm>
        </p:grpSpPr>
        <p:sp>
          <p:nvSpPr>
            <p:cNvPr id="4" name="Freeform 4"/>
            <p:cNvSpPr/>
            <p:nvPr/>
          </p:nvSpPr>
          <p:spPr bwMode="auto">
            <a:xfrm rot="0" flipH="0" flipV="0">
              <a:off x="0" y="0"/>
              <a:ext cx="4602607" cy="2498903"/>
            </a:xfrm>
            <a:custGeom>
              <a:avLst/>
              <a:gdLst/>
              <a:ahLst/>
              <a:cxnLst/>
              <a:rect l="l" t="t" r="r" b="b"/>
              <a:pathLst>
                <a:path w="4602607" h="2498903" fill="norm" stroke="1" extrusionOk="0">
                  <a:moveTo>
                    <a:pt x="0" y="0"/>
                  </a:moveTo>
                  <a:lnTo>
                    <a:pt x="4602607" y="0"/>
                  </a:lnTo>
                  <a:lnTo>
                    <a:pt x="4602607" y="2498903"/>
                  </a:lnTo>
                  <a:lnTo>
                    <a:pt x="0" y="2498903"/>
                  </a:lnTo>
                  <a:close/>
                </a:path>
              </a:pathLst>
            </a:custGeom>
            <a:solidFill>
              <a:srgbClr val="FFFFFF">
                <a:alpha val="81961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 bwMode="auto">
            <a:xfrm>
              <a:off x="0" y="-38100"/>
              <a:ext cx="4602607" cy="253700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grpSp>
        <p:nvGrpSpPr>
          <p:cNvPr id="170528904" name="Group 6"/>
          <p:cNvGrpSpPr/>
          <p:nvPr/>
        </p:nvGrpSpPr>
        <p:grpSpPr bwMode="auto">
          <a:xfrm rot="0">
            <a:off x="1182691" y="921076"/>
            <a:ext cx="888090" cy="88809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272727"/>
            </a:solid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 bwMode="auto">
            <a:xfrm>
              <a:off x="0" y="-28575"/>
              <a:ext cx="812800" cy="8413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1747656588" name="TextBox 9"/>
          <p:cNvSpPr txBox="1"/>
          <p:nvPr/>
        </p:nvSpPr>
        <p:spPr bwMode="auto">
          <a:xfrm rot="0">
            <a:off x="1038225" y="1009650"/>
            <a:ext cx="1177022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0"/>
              </a:lnSpc>
              <a:defRPr/>
            </a:pPr>
            <a:r>
              <a:rPr lang="en-US" sz="4700" b="1">
                <a:solidFill>
                  <a:srgbClr val="FFFFFF"/>
                </a:solidFill>
                <a:latin typeface="Arial Bold"/>
                <a:ea typeface="Arial Bold"/>
                <a:cs typeface="Arial Bold"/>
              </a:rPr>
              <a:t>04</a:t>
            </a:r>
            <a:endParaRPr/>
          </a:p>
        </p:txBody>
      </p:sp>
      <p:sp>
        <p:nvSpPr>
          <p:cNvPr id="677521494" name="TextBox 10"/>
          <p:cNvSpPr txBox="1"/>
          <p:nvPr/>
        </p:nvSpPr>
        <p:spPr bwMode="auto">
          <a:xfrm rot="0">
            <a:off x="2395072" y="949650"/>
            <a:ext cx="6260080" cy="761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5"/>
              </a:lnSpc>
              <a:defRPr/>
            </a:pPr>
            <a:r>
              <a:rPr lang="en-US" sz="5000" b="1">
                <a:solidFill>
                  <a:srgbClr val="1E1E1E"/>
                </a:solidFill>
                <a:latin typeface="黑体"/>
                <a:ea typeface="黑体"/>
                <a:cs typeface="黑体"/>
              </a:rPr>
              <a:t>项目里程碑</a:t>
            </a:r>
            <a:endParaRPr>
              <a:latin typeface="黑体"/>
              <a:cs typeface="黑体"/>
            </a:endParaRPr>
          </a:p>
        </p:txBody>
      </p:sp>
      <p:grpSp>
        <p:nvGrpSpPr>
          <p:cNvPr id="496411369" name="Group 11"/>
          <p:cNvGrpSpPr/>
          <p:nvPr/>
        </p:nvGrpSpPr>
        <p:grpSpPr bwMode="auto">
          <a:xfrm rot="0">
            <a:off x="6875288" y="3584672"/>
            <a:ext cx="2133029" cy="213302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72727"/>
            </a:solidFill>
          </p:spPr>
        </p:sp>
        <p:sp>
          <p:nvSpPr>
            <p:cNvPr id="13" name="TextBox 13"/>
            <p:cNvSpPr txBox="1"/>
            <p:nvPr/>
          </p:nvSpPr>
          <p:spPr bwMode="auto">
            <a:xfrm>
              <a:off x="76200" y="76200"/>
              <a:ext cx="660400" cy="6604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87"/>
                </a:lnSpc>
                <a:defRPr/>
              </a:pPr>
              <a:endParaRPr/>
            </a:p>
          </p:txBody>
        </p:sp>
      </p:grpSp>
      <p:grpSp>
        <p:nvGrpSpPr>
          <p:cNvPr id="1738653499" name="Group 14"/>
          <p:cNvGrpSpPr/>
          <p:nvPr/>
        </p:nvGrpSpPr>
        <p:grpSpPr bwMode="auto">
          <a:xfrm rot="0">
            <a:off x="9279683" y="3584672"/>
            <a:ext cx="2133029" cy="2133029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  <a:ln w="19050" cap="sq">
              <a:solidFill>
                <a:srgbClr val="272727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 bwMode="auto">
            <a:xfrm>
              <a:off x="76200" y="76200"/>
              <a:ext cx="660400" cy="6604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87"/>
                </a:lnSpc>
                <a:defRPr/>
              </a:pPr>
              <a:endParaRPr/>
            </a:p>
          </p:txBody>
        </p:sp>
      </p:grpSp>
      <p:grpSp>
        <p:nvGrpSpPr>
          <p:cNvPr id="502918722" name="Group 17"/>
          <p:cNvGrpSpPr/>
          <p:nvPr/>
        </p:nvGrpSpPr>
        <p:grpSpPr bwMode="auto">
          <a:xfrm rot="0">
            <a:off x="6875288" y="5993116"/>
            <a:ext cx="2133029" cy="2133029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  <a:ln w="19050" cap="sq">
              <a:solidFill>
                <a:srgbClr val="272727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 bwMode="auto">
            <a:xfrm>
              <a:off x="76200" y="76200"/>
              <a:ext cx="660400" cy="6604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987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grpSp>
        <p:nvGrpSpPr>
          <p:cNvPr id="1466075929" name="Group 20"/>
          <p:cNvGrpSpPr/>
          <p:nvPr/>
        </p:nvGrpSpPr>
        <p:grpSpPr bwMode="auto">
          <a:xfrm rot="0">
            <a:off x="9279683" y="5993116"/>
            <a:ext cx="2133029" cy="2133029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72727"/>
            </a:solidFill>
            <a:ln cap="sq">
              <a:noFill/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 bwMode="auto">
            <a:xfrm>
              <a:off x="76200" y="76200"/>
              <a:ext cx="660400" cy="6604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987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1489183062" name="TextBox 23"/>
          <p:cNvSpPr txBox="1"/>
          <p:nvPr/>
        </p:nvSpPr>
        <p:spPr bwMode="auto">
          <a:xfrm rot="0">
            <a:off x="6938636" y="3964946"/>
            <a:ext cx="2006334" cy="14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78"/>
              </a:lnSpc>
              <a:defRPr/>
            </a:pPr>
            <a:r>
              <a:rPr lang="en-US" sz="9400" b="1">
                <a:solidFill>
                  <a:srgbClr val="FFFFFF"/>
                </a:solidFill>
                <a:latin typeface="Arial Bold"/>
                <a:ea typeface="Arial Bold"/>
                <a:cs typeface="Arial Bold"/>
              </a:rPr>
              <a:t>Q1</a:t>
            </a:r>
            <a:endParaRPr/>
          </a:p>
        </p:txBody>
      </p:sp>
      <p:sp>
        <p:nvSpPr>
          <p:cNvPr id="1363181384" name="TextBox 24"/>
          <p:cNvSpPr txBox="1"/>
          <p:nvPr/>
        </p:nvSpPr>
        <p:spPr bwMode="auto">
          <a:xfrm rot="0">
            <a:off x="9343030" y="3964946"/>
            <a:ext cx="2006334" cy="14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78"/>
              </a:lnSpc>
              <a:defRPr/>
            </a:pPr>
            <a:r>
              <a:rPr lang="en-US" sz="9400" b="1">
                <a:solidFill>
                  <a:srgbClr val="272727"/>
                </a:solidFill>
                <a:latin typeface="Arial Bold"/>
                <a:ea typeface="Arial Bold"/>
                <a:cs typeface="Arial Bold"/>
              </a:rPr>
              <a:t>Q2</a:t>
            </a:r>
            <a:endParaRPr/>
          </a:p>
        </p:txBody>
      </p:sp>
      <p:sp>
        <p:nvSpPr>
          <p:cNvPr id="316769078" name="TextBox 25"/>
          <p:cNvSpPr txBox="1"/>
          <p:nvPr/>
        </p:nvSpPr>
        <p:spPr bwMode="auto">
          <a:xfrm rot="0">
            <a:off x="6938636" y="6373392"/>
            <a:ext cx="2006334" cy="14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78"/>
              </a:lnSpc>
              <a:defRPr/>
            </a:pPr>
            <a:r>
              <a:rPr lang="en-US" sz="9400" b="1">
                <a:solidFill>
                  <a:srgbClr val="272727"/>
                </a:solidFill>
                <a:latin typeface="Arial Bold"/>
                <a:ea typeface="Arial Bold"/>
                <a:cs typeface="Arial Bold"/>
              </a:rPr>
              <a:t>Q3</a:t>
            </a:r>
            <a:endParaRPr/>
          </a:p>
        </p:txBody>
      </p:sp>
      <p:sp>
        <p:nvSpPr>
          <p:cNvPr id="205888634" name="TextBox 26"/>
          <p:cNvSpPr txBox="1"/>
          <p:nvPr/>
        </p:nvSpPr>
        <p:spPr bwMode="auto">
          <a:xfrm rot="0">
            <a:off x="9343030" y="6373392"/>
            <a:ext cx="2006334" cy="14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78"/>
              </a:lnSpc>
              <a:defRPr/>
            </a:pPr>
            <a:r>
              <a:rPr lang="en-US" sz="9400" b="1">
                <a:solidFill>
                  <a:srgbClr val="FFFFFF"/>
                </a:solidFill>
                <a:latin typeface="Arial Bold"/>
                <a:ea typeface="Arial Bold"/>
                <a:cs typeface="Arial Bold"/>
              </a:rPr>
              <a:t>Q4</a:t>
            </a:r>
            <a:endParaRPr/>
          </a:p>
        </p:txBody>
      </p:sp>
      <p:sp>
        <p:nvSpPr>
          <p:cNvPr id="1899262923" name="TextBox 27"/>
          <p:cNvSpPr txBox="1"/>
          <p:nvPr/>
        </p:nvSpPr>
        <p:spPr bwMode="auto">
          <a:xfrm rot="0" flipH="0" flipV="0">
            <a:off x="1857005" y="4329076"/>
            <a:ext cx="4561543" cy="725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856"/>
              </a:lnSpc>
              <a:spcBef>
                <a:spcPts val="0"/>
              </a:spcBef>
              <a:defRPr/>
            </a:pPr>
            <a:r>
              <a:rPr lang="en-US" sz="1800">
                <a:solidFill>
                  <a:srgbClr val="100F0D"/>
                </a:solidFill>
                <a:latin typeface="黑体"/>
                <a:ea typeface="黑体"/>
                <a:cs typeface="黑体"/>
              </a:rPr>
              <a:t>目标：验证方向</a:t>
            </a:r>
            <a:r>
              <a:rPr lang="en-US" sz="1800" u="none" strike="noStrike">
                <a:solidFill>
                  <a:srgbClr val="100F0D"/>
                </a:solidFill>
                <a:latin typeface="黑体"/>
                <a:ea typeface="黑体"/>
                <a:cs typeface="黑体"/>
              </a:rPr>
              <a:t>是否正确</a:t>
            </a:r>
            <a:endParaRPr sz="1800">
              <a:latin typeface="黑体"/>
              <a:cs typeface="黑体"/>
            </a:endParaRPr>
          </a:p>
          <a:p>
            <a:pPr marL="0" lvl="0" indent="0" algn="just">
              <a:lnSpc>
                <a:spcPts val="2856"/>
              </a:lnSpc>
              <a:spcBef>
                <a:spcPts val="0"/>
              </a:spcBef>
              <a:defRPr/>
            </a:pPr>
            <a:r>
              <a:rPr lang="en-US" sz="1800" u="none" strike="noStrike">
                <a:solidFill>
                  <a:srgbClr val="100F0D"/>
                </a:solidFill>
                <a:latin typeface="黑体"/>
                <a:ea typeface="黑体"/>
                <a:cs typeface="黑体"/>
              </a:rPr>
              <a:t>核心关键词：调研、试点、模型确认</a:t>
            </a:r>
            <a:endParaRPr sz="1800">
              <a:latin typeface="黑体"/>
              <a:cs typeface="黑体"/>
            </a:endParaRPr>
          </a:p>
        </p:txBody>
      </p:sp>
      <p:sp>
        <p:nvSpPr>
          <p:cNvPr id="1354674700" name="TextBox 28"/>
          <p:cNvSpPr txBox="1"/>
          <p:nvPr/>
        </p:nvSpPr>
        <p:spPr bwMode="auto">
          <a:xfrm rot="0">
            <a:off x="1857006" y="3712187"/>
            <a:ext cx="2601201" cy="555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68"/>
              </a:lnSpc>
              <a:spcBef>
                <a:spcPts val="0"/>
              </a:spcBef>
              <a:defRPr/>
            </a:pPr>
            <a:r>
              <a:rPr lang="en-US" sz="2800" b="1">
                <a:solidFill>
                  <a:srgbClr val="000000"/>
                </a:solidFill>
                <a:latin typeface="黑体"/>
                <a:ea typeface="黑体"/>
                <a:cs typeface="黑体"/>
              </a:rPr>
              <a:t>方案确认</a:t>
            </a:r>
            <a:endParaRPr>
              <a:latin typeface="黑体"/>
              <a:cs typeface="黑体"/>
            </a:endParaRPr>
          </a:p>
        </p:txBody>
      </p:sp>
      <p:sp>
        <p:nvSpPr>
          <p:cNvPr id="2062132694" name="TextBox 29"/>
          <p:cNvSpPr txBox="1"/>
          <p:nvPr/>
        </p:nvSpPr>
        <p:spPr bwMode="auto">
          <a:xfrm rot="0" flipH="0" flipV="0">
            <a:off x="1857006" y="6862239"/>
            <a:ext cx="4560823" cy="725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56"/>
              </a:lnSpc>
              <a:defRPr/>
            </a:pPr>
            <a:r>
              <a:rPr lang="en-US" sz="1800">
                <a:solidFill>
                  <a:srgbClr val="100F0D"/>
                </a:solidFill>
                <a:latin typeface="黑体"/>
                <a:ea typeface="黑体"/>
                <a:cs typeface="黑体"/>
              </a:rPr>
              <a:t>目标：扩大收入与市场影响</a:t>
            </a:r>
            <a:endParaRPr sz="1800">
              <a:latin typeface="黑体"/>
              <a:cs typeface="黑体"/>
            </a:endParaRPr>
          </a:p>
          <a:p>
            <a:pPr marL="0" lvl="0" indent="0" algn="just">
              <a:lnSpc>
                <a:spcPts val="2856"/>
              </a:lnSpc>
              <a:spcBef>
                <a:spcPts val="0"/>
              </a:spcBef>
              <a:defRPr/>
            </a:pPr>
            <a:r>
              <a:rPr lang="en-US" sz="1800">
                <a:solidFill>
                  <a:srgbClr val="100F0D"/>
                </a:solidFill>
                <a:latin typeface="黑体"/>
                <a:ea typeface="黑体"/>
                <a:cs typeface="黑体"/>
              </a:rPr>
              <a:t>核心关键词：规模化、市场占领、品牌强化</a:t>
            </a:r>
            <a:endParaRPr sz="1800">
              <a:latin typeface="黑体"/>
              <a:cs typeface="黑体"/>
            </a:endParaRPr>
          </a:p>
        </p:txBody>
      </p:sp>
      <p:sp>
        <p:nvSpPr>
          <p:cNvPr id="280327323" name="TextBox 30"/>
          <p:cNvSpPr txBox="1"/>
          <p:nvPr/>
        </p:nvSpPr>
        <p:spPr bwMode="auto">
          <a:xfrm rot="0">
            <a:off x="1857006" y="6245349"/>
            <a:ext cx="2601201" cy="555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68"/>
              </a:lnSpc>
              <a:spcBef>
                <a:spcPts val="0"/>
              </a:spcBef>
              <a:defRPr/>
            </a:pPr>
            <a:r>
              <a:rPr lang="en-US" sz="2800" b="1">
                <a:solidFill>
                  <a:srgbClr val="000000"/>
                </a:solidFill>
                <a:latin typeface="黑体"/>
                <a:ea typeface="黑体"/>
                <a:cs typeface="黑体"/>
              </a:rPr>
              <a:t>试点上线</a:t>
            </a:r>
            <a:endParaRPr>
              <a:latin typeface="黑体"/>
              <a:cs typeface="黑体"/>
            </a:endParaRPr>
          </a:p>
        </p:txBody>
      </p:sp>
      <p:sp>
        <p:nvSpPr>
          <p:cNvPr id="1737512630" name="TextBox 31"/>
          <p:cNvSpPr txBox="1"/>
          <p:nvPr/>
        </p:nvSpPr>
        <p:spPr bwMode="auto">
          <a:xfrm rot="0" flipH="0" flipV="0">
            <a:off x="12104325" y="4329076"/>
            <a:ext cx="4552878" cy="725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56"/>
              </a:lnSpc>
              <a:defRPr/>
            </a:pPr>
            <a:r>
              <a:rPr lang="en-US" sz="1800">
                <a:solidFill>
                  <a:srgbClr val="100F0D"/>
                </a:solidFill>
                <a:latin typeface="黑体"/>
                <a:ea typeface="黑体"/>
                <a:cs typeface="黑体"/>
              </a:rPr>
              <a:t>目标：构建系统化能力</a:t>
            </a:r>
            <a:endParaRPr sz="1800">
              <a:latin typeface="黑体"/>
              <a:cs typeface="黑体"/>
            </a:endParaRPr>
          </a:p>
          <a:p>
            <a:pPr marL="0" lvl="0" indent="0" algn="just">
              <a:lnSpc>
                <a:spcPts val="2856"/>
              </a:lnSpc>
              <a:spcBef>
                <a:spcPts val="0"/>
              </a:spcBef>
              <a:defRPr/>
            </a:pPr>
            <a:r>
              <a:rPr lang="en-US" sz="1800">
                <a:solidFill>
                  <a:srgbClr val="100F0D"/>
                </a:solidFill>
                <a:latin typeface="黑体"/>
                <a:ea typeface="黑体"/>
                <a:cs typeface="黑体"/>
              </a:rPr>
              <a:t>核心关键词：系统建设、流程优化、标准化</a:t>
            </a:r>
            <a:endParaRPr sz="1800">
              <a:latin typeface="黑体"/>
              <a:cs typeface="黑体"/>
            </a:endParaRPr>
          </a:p>
        </p:txBody>
      </p:sp>
      <p:sp>
        <p:nvSpPr>
          <p:cNvPr id="935315291" name="TextBox 32"/>
          <p:cNvSpPr txBox="1"/>
          <p:nvPr/>
        </p:nvSpPr>
        <p:spPr bwMode="auto">
          <a:xfrm rot="0">
            <a:off x="12104326" y="3712187"/>
            <a:ext cx="2601201" cy="555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68"/>
              </a:lnSpc>
              <a:spcBef>
                <a:spcPts val="0"/>
              </a:spcBef>
              <a:defRPr/>
            </a:pPr>
            <a:r>
              <a:rPr lang="en-US" sz="2800" b="1">
                <a:solidFill>
                  <a:srgbClr val="000000"/>
                </a:solidFill>
                <a:latin typeface="黑体"/>
                <a:ea typeface="黑体"/>
                <a:cs typeface="黑体"/>
              </a:rPr>
              <a:t>开发完成</a:t>
            </a:r>
            <a:endParaRPr>
              <a:latin typeface="黑体"/>
              <a:cs typeface="黑体"/>
            </a:endParaRPr>
          </a:p>
        </p:txBody>
      </p:sp>
      <p:sp>
        <p:nvSpPr>
          <p:cNvPr id="1434620387" name="TextBox 33"/>
          <p:cNvSpPr txBox="1"/>
          <p:nvPr/>
        </p:nvSpPr>
        <p:spPr bwMode="auto">
          <a:xfrm rot="0" flipH="0" flipV="0">
            <a:off x="12104325" y="6862238"/>
            <a:ext cx="4553598" cy="725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56"/>
              </a:lnSpc>
              <a:defRPr/>
            </a:pPr>
            <a:r>
              <a:rPr lang="en-US" sz="1800">
                <a:solidFill>
                  <a:srgbClr val="100F0D"/>
                </a:solidFill>
                <a:latin typeface="黑体"/>
                <a:ea typeface="黑体"/>
                <a:cs typeface="黑体"/>
              </a:rPr>
              <a:t>目标：沉淀长期战略价值</a:t>
            </a:r>
            <a:endParaRPr sz="1800">
              <a:latin typeface="黑体"/>
              <a:cs typeface="黑体"/>
            </a:endParaRPr>
          </a:p>
          <a:p>
            <a:pPr marL="0" lvl="0" indent="0" algn="just">
              <a:lnSpc>
                <a:spcPts val="2856"/>
              </a:lnSpc>
              <a:spcBef>
                <a:spcPts val="0"/>
              </a:spcBef>
              <a:defRPr/>
            </a:pPr>
            <a:r>
              <a:rPr lang="en-US" sz="1800">
                <a:solidFill>
                  <a:srgbClr val="100F0D"/>
                </a:solidFill>
                <a:latin typeface="黑体"/>
                <a:ea typeface="黑体"/>
                <a:cs typeface="黑体"/>
              </a:rPr>
              <a:t>核心关键词：整合、优化、战略协同</a:t>
            </a:r>
            <a:endParaRPr sz="1800">
              <a:latin typeface="黑体"/>
              <a:cs typeface="黑体"/>
            </a:endParaRPr>
          </a:p>
        </p:txBody>
      </p:sp>
      <p:sp>
        <p:nvSpPr>
          <p:cNvPr id="2030226881" name="TextBox 34"/>
          <p:cNvSpPr txBox="1"/>
          <p:nvPr/>
        </p:nvSpPr>
        <p:spPr bwMode="auto">
          <a:xfrm rot="0">
            <a:off x="12104326" y="6245349"/>
            <a:ext cx="2601201" cy="555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68"/>
              </a:lnSpc>
              <a:spcBef>
                <a:spcPts val="0"/>
              </a:spcBef>
              <a:defRPr/>
            </a:pPr>
            <a:r>
              <a:rPr lang="en-US" sz="2800" b="1">
                <a:solidFill>
                  <a:srgbClr val="000000"/>
                </a:solidFill>
                <a:latin typeface="黑体"/>
                <a:ea typeface="黑体"/>
                <a:cs typeface="黑体"/>
              </a:rPr>
              <a:t>全面推广</a:t>
            </a:r>
            <a:endParaRPr>
              <a:latin typeface="黑体"/>
              <a:cs typeface="黑体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84736935" name="Group 3"/>
          <p:cNvGrpSpPr/>
          <p:nvPr/>
        </p:nvGrpSpPr>
        <p:grpSpPr bwMode="auto">
          <a:xfrm rot="0">
            <a:off x="406239" y="399489"/>
            <a:ext cx="17475523" cy="9488021"/>
            <a:chOff x="0" y="0"/>
            <a:chExt cx="4602607" cy="2498903"/>
          </a:xfrm>
        </p:grpSpPr>
        <p:sp>
          <p:nvSpPr>
            <p:cNvPr id="4" name="Freeform 4"/>
            <p:cNvSpPr/>
            <p:nvPr/>
          </p:nvSpPr>
          <p:spPr bwMode="auto">
            <a:xfrm rot="0" flipH="0" flipV="0">
              <a:off x="0" y="0"/>
              <a:ext cx="4602607" cy="2498903"/>
            </a:xfrm>
            <a:custGeom>
              <a:avLst/>
              <a:gdLst/>
              <a:ahLst/>
              <a:cxnLst/>
              <a:rect l="l" t="t" r="r" b="b"/>
              <a:pathLst>
                <a:path w="4602607" h="2498903" fill="norm" stroke="1" extrusionOk="0">
                  <a:moveTo>
                    <a:pt x="0" y="0"/>
                  </a:moveTo>
                  <a:lnTo>
                    <a:pt x="4602607" y="0"/>
                  </a:lnTo>
                  <a:lnTo>
                    <a:pt x="4602607" y="2498903"/>
                  </a:lnTo>
                  <a:lnTo>
                    <a:pt x="0" y="2498903"/>
                  </a:lnTo>
                  <a:close/>
                </a:path>
              </a:pathLst>
            </a:custGeom>
            <a:solidFill>
              <a:srgbClr val="FFFFFF">
                <a:alpha val="81961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 bwMode="auto">
            <a:xfrm>
              <a:off x="0" y="-38100"/>
              <a:ext cx="4602607" cy="253700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grpSp>
        <p:nvGrpSpPr>
          <p:cNvPr id="280643088" name="Group 6"/>
          <p:cNvGrpSpPr/>
          <p:nvPr/>
        </p:nvGrpSpPr>
        <p:grpSpPr bwMode="auto">
          <a:xfrm rot="0">
            <a:off x="1182691" y="921076"/>
            <a:ext cx="888090" cy="88809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272727"/>
            </a:solid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 bwMode="auto">
            <a:xfrm>
              <a:off x="0" y="-28575"/>
              <a:ext cx="812800" cy="8413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1518533326" name="TextBox 9"/>
          <p:cNvSpPr txBox="1"/>
          <p:nvPr/>
        </p:nvSpPr>
        <p:spPr bwMode="auto">
          <a:xfrm rot="0">
            <a:off x="1038225" y="1009650"/>
            <a:ext cx="1177022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0"/>
              </a:lnSpc>
              <a:defRPr/>
            </a:pPr>
            <a:r>
              <a:rPr lang="en-US" sz="4700" b="1">
                <a:solidFill>
                  <a:srgbClr val="FFFFFF"/>
                </a:solidFill>
                <a:latin typeface="Arial Bold"/>
                <a:ea typeface="Arial Bold"/>
                <a:cs typeface="Arial Bold"/>
              </a:rPr>
              <a:t>04</a:t>
            </a:r>
            <a:endParaRPr/>
          </a:p>
        </p:txBody>
      </p:sp>
      <p:sp>
        <p:nvSpPr>
          <p:cNvPr id="179658250" name="TextBox 10"/>
          <p:cNvSpPr txBox="1"/>
          <p:nvPr/>
        </p:nvSpPr>
        <p:spPr bwMode="auto">
          <a:xfrm rot="0">
            <a:off x="2395072" y="949650"/>
            <a:ext cx="6260080" cy="761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5"/>
              </a:lnSpc>
              <a:defRPr/>
            </a:pPr>
            <a:r>
              <a:rPr lang="en-US" sz="5000" b="1">
                <a:solidFill>
                  <a:srgbClr val="1E1E1E"/>
                </a:solidFill>
                <a:latin typeface="黑体"/>
                <a:ea typeface="黑体"/>
                <a:cs typeface="黑体"/>
              </a:rPr>
              <a:t>结论与申请</a:t>
            </a:r>
            <a:endParaRPr>
              <a:latin typeface="黑体"/>
              <a:cs typeface="黑体"/>
            </a:endParaRPr>
          </a:p>
        </p:txBody>
      </p:sp>
      <p:grpSp>
        <p:nvGrpSpPr>
          <p:cNvPr id="1825058350" name="Group 11"/>
          <p:cNvGrpSpPr/>
          <p:nvPr/>
        </p:nvGrpSpPr>
        <p:grpSpPr bwMode="auto">
          <a:xfrm rot="0">
            <a:off x="3501748" y="3054879"/>
            <a:ext cx="13242756" cy="5553098"/>
            <a:chOff x="0" y="0"/>
            <a:chExt cx="2852099" cy="1195974"/>
          </a:xfrm>
        </p:grpSpPr>
        <p:sp>
          <p:nvSpPr>
            <p:cNvPr id="12" name="Freeform 12"/>
            <p:cNvSpPr/>
            <p:nvPr/>
          </p:nvSpPr>
          <p:spPr bwMode="auto">
            <a:xfrm rot="0" flipH="0" flipV="0">
              <a:off x="0" y="0"/>
              <a:ext cx="2852099" cy="1195974"/>
            </a:xfrm>
            <a:custGeom>
              <a:avLst/>
              <a:gdLst/>
              <a:ahLst/>
              <a:cxnLst/>
              <a:rect l="l" t="t" r="r" b="b"/>
              <a:pathLst>
                <a:path w="2852099" h="1195974" fill="norm" stroke="1" extrusionOk="0">
                  <a:moveTo>
                    <a:pt x="27477" y="0"/>
                  </a:moveTo>
                  <a:lnTo>
                    <a:pt x="2824622" y="0"/>
                  </a:lnTo>
                  <a:cubicBezTo>
                    <a:pt x="2831910" y="0"/>
                    <a:pt x="2838899" y="2895"/>
                    <a:pt x="2844052" y="8048"/>
                  </a:cubicBezTo>
                  <a:cubicBezTo>
                    <a:pt x="2849205" y="13201"/>
                    <a:pt x="2852099" y="20190"/>
                    <a:pt x="2852099" y="27477"/>
                  </a:cubicBezTo>
                  <a:lnTo>
                    <a:pt x="2852099" y="1168497"/>
                  </a:lnTo>
                  <a:cubicBezTo>
                    <a:pt x="2852099" y="1183672"/>
                    <a:pt x="2839798" y="1195974"/>
                    <a:pt x="2824622" y="1195974"/>
                  </a:cubicBezTo>
                  <a:lnTo>
                    <a:pt x="27477" y="1195974"/>
                  </a:lnTo>
                  <a:cubicBezTo>
                    <a:pt x="12302" y="1195974"/>
                    <a:pt x="0" y="1183672"/>
                    <a:pt x="0" y="1168497"/>
                  </a:cubicBezTo>
                  <a:lnTo>
                    <a:pt x="0" y="27477"/>
                  </a:lnTo>
                  <a:cubicBezTo>
                    <a:pt x="0" y="12302"/>
                    <a:pt x="12302" y="0"/>
                    <a:pt x="27477" y="0"/>
                  </a:cubicBezTo>
                  <a:close/>
                </a:path>
              </a:pathLst>
            </a:custGeom>
            <a:solidFill>
              <a:srgbClr val="272727"/>
            </a:solidFill>
            <a:ln cap="rnd">
              <a:noFill/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 bwMode="auto">
            <a:xfrm>
              <a:off x="0" y="-28575"/>
              <a:ext cx="2852099" cy="122454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grpSp>
        <p:nvGrpSpPr>
          <p:cNvPr id="1953809039" name="Group 14"/>
          <p:cNvGrpSpPr/>
          <p:nvPr/>
        </p:nvGrpSpPr>
        <p:grpSpPr bwMode="auto">
          <a:xfrm rot="0">
            <a:off x="1543495" y="3873175"/>
            <a:ext cx="3916506" cy="391650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F8F8F"/>
            </a:solidFill>
          </p:spPr>
        </p:sp>
        <p:sp>
          <p:nvSpPr>
            <p:cNvPr id="16" name="TextBox 16"/>
            <p:cNvSpPr txBox="1"/>
            <p:nvPr/>
          </p:nvSpPr>
          <p:spPr bwMode="auto">
            <a:xfrm>
              <a:off x="76200" y="47625"/>
              <a:ext cx="660400" cy="6889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grpSp>
        <p:nvGrpSpPr>
          <p:cNvPr id="665023841" name="Group 17"/>
          <p:cNvGrpSpPr/>
          <p:nvPr/>
        </p:nvGrpSpPr>
        <p:grpSpPr bwMode="auto">
          <a:xfrm rot="0">
            <a:off x="1666203" y="3997685"/>
            <a:ext cx="3671090" cy="3667485"/>
            <a:chOff x="0" y="0"/>
            <a:chExt cx="5839098" cy="5833364"/>
          </a:xfrm>
        </p:grpSpPr>
        <p:sp>
          <p:nvSpPr>
            <p:cNvPr id="18" name="Freeform 18"/>
            <p:cNvSpPr/>
            <p:nvPr/>
          </p:nvSpPr>
          <p:spPr bwMode="auto">
            <a:xfrm rot="0" flipH="0" flipV="0">
              <a:off x="0" y="0"/>
              <a:ext cx="5839079" cy="5833364"/>
            </a:xfrm>
            <a:custGeom>
              <a:avLst/>
              <a:gdLst/>
              <a:ahLst/>
              <a:cxnLst/>
              <a:rect l="l" t="t" r="r" b="b"/>
              <a:pathLst>
                <a:path w="5839079" h="5833364" fill="norm" stroke="1" extrusionOk="0">
                  <a:moveTo>
                    <a:pt x="0" y="2916682"/>
                  </a:moveTo>
                  <a:cubicBezTo>
                    <a:pt x="0" y="1305814"/>
                    <a:pt x="1307084" y="0"/>
                    <a:pt x="2919603" y="0"/>
                  </a:cubicBezTo>
                  <a:cubicBezTo>
                    <a:pt x="4532122" y="0"/>
                    <a:pt x="5839079" y="1305814"/>
                    <a:pt x="5839079" y="2916682"/>
                  </a:cubicBezTo>
                  <a:cubicBezTo>
                    <a:pt x="5839079" y="4527550"/>
                    <a:pt x="4531995" y="5833364"/>
                    <a:pt x="2919603" y="5833364"/>
                  </a:cubicBezTo>
                  <a:cubicBezTo>
                    <a:pt x="1307211" y="5833364"/>
                    <a:pt x="0" y="4527550"/>
                    <a:pt x="0" y="2916682"/>
                  </a:cubicBezTo>
                  <a:close/>
                </a:path>
              </a:pathLst>
            </a:custGeom>
            <a:blipFill rotWithShape="1">
              <a:blip r:embed="rId3"/>
              <a:srcRect l="12508" t="0" r="12507" b="0"/>
              <a:stretch/>
            </a:blipFill>
          </p:spPr>
        </p:sp>
      </p:grpSp>
      <p:sp>
        <p:nvSpPr>
          <p:cNvPr id="1433183904" name="TextBox 19"/>
          <p:cNvSpPr txBox="1"/>
          <p:nvPr/>
        </p:nvSpPr>
        <p:spPr bwMode="auto">
          <a:xfrm rot="0">
            <a:off x="6062438" y="4453695"/>
            <a:ext cx="9884417" cy="1451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56"/>
              </a:lnSpc>
              <a:defRPr/>
            </a:pPr>
            <a:r>
              <a:rPr lang="en-US" sz="18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本项目不是成本中心，而是未来增长引擎。</a:t>
            </a:r>
            <a:endParaRPr sz="1800">
              <a:latin typeface="黑体"/>
              <a:cs typeface="黑体"/>
            </a:endParaRPr>
          </a:p>
          <a:p>
            <a:pPr algn="just">
              <a:lnSpc>
                <a:spcPts val="2856"/>
              </a:lnSpc>
              <a:defRPr/>
            </a:pPr>
            <a:r>
              <a:rPr lang="en-US" sz="18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不是业务补充，</a:t>
            </a:r>
            <a:r>
              <a:rPr lang="en-US" sz="18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而是战略升级</a:t>
            </a:r>
            <a:r>
              <a:rPr lang="en-US" sz="18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。</a:t>
            </a:r>
            <a:endParaRPr sz="1800">
              <a:latin typeface="黑体"/>
              <a:cs typeface="黑体"/>
            </a:endParaRPr>
          </a:p>
          <a:p>
            <a:pPr algn="just">
              <a:lnSpc>
                <a:spcPts val="2856"/>
              </a:lnSpc>
              <a:defRPr/>
            </a:pPr>
            <a:r>
              <a:rPr lang="en-US" sz="18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不是可选项，而是必选项。</a:t>
            </a:r>
            <a:endParaRPr sz="1800">
              <a:latin typeface="黑体"/>
              <a:cs typeface="黑体"/>
            </a:endParaRPr>
          </a:p>
          <a:p>
            <a:pPr algn="just">
              <a:lnSpc>
                <a:spcPts val="2856"/>
              </a:lnSpc>
              <a:defRPr/>
            </a:pPr>
            <a:r>
              <a:rPr lang="en-US" sz="18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本项目符合公司战略方向，具备明确收益模型和可控风险，建议批准立项。</a:t>
            </a:r>
            <a:endParaRPr sz="1800">
              <a:latin typeface="黑体"/>
              <a:cs typeface="黑体"/>
            </a:endParaRPr>
          </a:p>
        </p:txBody>
      </p:sp>
      <p:sp>
        <p:nvSpPr>
          <p:cNvPr id="1859934941" name="TextBox 20"/>
          <p:cNvSpPr txBox="1"/>
          <p:nvPr/>
        </p:nvSpPr>
        <p:spPr bwMode="auto">
          <a:xfrm rot="0">
            <a:off x="6062439" y="3883790"/>
            <a:ext cx="2805718" cy="555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68"/>
              </a:lnSpc>
              <a:defRPr/>
            </a:pPr>
            <a:r>
              <a:rPr lang="en-US" sz="28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结论</a:t>
            </a:r>
            <a:endParaRPr>
              <a:latin typeface="黑体"/>
              <a:cs typeface="黑体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930742394" name="Group 3"/>
          <p:cNvGrpSpPr/>
          <p:nvPr/>
        </p:nvGrpSpPr>
        <p:grpSpPr bwMode="auto">
          <a:xfrm rot="0">
            <a:off x="17264421" y="9406976"/>
            <a:ext cx="453390" cy="359414"/>
            <a:chOff x="0" y="0"/>
            <a:chExt cx="604520" cy="479219"/>
          </a:xfrm>
        </p:grpSpPr>
        <p:grpSp>
          <p:nvGrpSpPr>
            <p:cNvPr id="4" name="Group 4"/>
            <p:cNvGrpSpPr/>
            <p:nvPr/>
          </p:nvGrpSpPr>
          <p:grpSpPr bwMode="auto">
            <a:xfrm rot="0">
              <a:off x="0" y="0"/>
              <a:ext cx="604520" cy="72819"/>
              <a:chOff x="0" y="0"/>
              <a:chExt cx="118365" cy="14258"/>
            </a:xfrm>
          </p:grpSpPr>
          <p:sp>
            <p:nvSpPr>
              <p:cNvPr id="5" name="Freeform 5"/>
              <p:cNvSpPr/>
              <p:nvPr/>
            </p:nvSpPr>
            <p:spPr bwMode="auto">
              <a:xfrm rot="0" flipH="0" flipV="0">
                <a:off x="0" y="0"/>
                <a:ext cx="118365" cy="14258"/>
              </a:xfrm>
              <a:custGeom>
                <a:avLst/>
                <a:gdLst/>
                <a:ahLst/>
                <a:cxnLst/>
                <a:rect l="l" t="t" r="r" b="b"/>
                <a:pathLst>
                  <a:path w="118365" h="14258" fill="norm" stroke="1" extrusionOk="0">
                    <a:moveTo>
                      <a:pt x="0" y="0"/>
                    </a:moveTo>
                    <a:lnTo>
                      <a:pt x="118365" y="0"/>
                    </a:lnTo>
                    <a:lnTo>
                      <a:pt x="118365" y="14258"/>
                    </a:lnTo>
                    <a:lnTo>
                      <a:pt x="0" y="14258"/>
                    </a:lnTo>
                    <a:close/>
                  </a:path>
                </a:pathLst>
              </a:custGeom>
              <a:solidFill>
                <a:srgbClr val="272727"/>
              </a:solidFill>
            </p:spPr>
          </p:sp>
          <p:sp>
            <p:nvSpPr>
              <p:cNvPr id="6" name="TextBox 6"/>
              <p:cNvSpPr txBox="1"/>
              <p:nvPr/>
            </p:nvSpPr>
            <p:spPr bwMode="auto">
              <a:xfrm>
                <a:off x="0" y="-28575"/>
                <a:ext cx="118365" cy="42833"/>
              </a:xfrm>
              <a:prstGeom prst="rect">
                <a:avLst/>
              </a:prstGeom>
              <a:grpFill/>
            </p:spPr>
            <p:txBody>
              <a:bodyPr lIns="51249" tIns="51249" rIns="51249" bIns="51249" rtlCol="0" anchor="ctr"/>
              <a:lstStyle/>
              <a:p>
                <a:pPr algn="ctr">
                  <a:lnSpc>
                    <a:spcPts val="2659"/>
                  </a:lnSpc>
                  <a:defRPr/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 bwMode="auto">
            <a:xfrm rot="0">
              <a:off x="0" y="203200"/>
              <a:ext cx="604520" cy="72819"/>
              <a:chOff x="0" y="0"/>
              <a:chExt cx="118365" cy="14258"/>
            </a:xfrm>
          </p:grpSpPr>
          <p:sp>
            <p:nvSpPr>
              <p:cNvPr id="8" name="Freeform 8"/>
              <p:cNvSpPr/>
              <p:nvPr/>
            </p:nvSpPr>
            <p:spPr bwMode="auto">
              <a:xfrm rot="0" flipH="0" flipV="0">
                <a:off x="0" y="0"/>
                <a:ext cx="118365" cy="14258"/>
              </a:xfrm>
              <a:custGeom>
                <a:avLst/>
                <a:gdLst/>
                <a:ahLst/>
                <a:cxnLst/>
                <a:rect l="l" t="t" r="r" b="b"/>
                <a:pathLst>
                  <a:path w="118365" h="14258" fill="norm" stroke="1" extrusionOk="0">
                    <a:moveTo>
                      <a:pt x="0" y="0"/>
                    </a:moveTo>
                    <a:lnTo>
                      <a:pt x="118365" y="0"/>
                    </a:lnTo>
                    <a:lnTo>
                      <a:pt x="118365" y="14258"/>
                    </a:lnTo>
                    <a:lnTo>
                      <a:pt x="0" y="14258"/>
                    </a:lnTo>
                    <a:close/>
                  </a:path>
                </a:pathLst>
              </a:custGeom>
              <a:solidFill>
                <a:srgbClr val="272727"/>
              </a:solidFill>
            </p:spPr>
          </p:sp>
          <p:sp>
            <p:nvSpPr>
              <p:cNvPr id="9" name="TextBox 9"/>
              <p:cNvSpPr txBox="1"/>
              <p:nvPr/>
            </p:nvSpPr>
            <p:spPr bwMode="auto">
              <a:xfrm>
                <a:off x="0" y="-28575"/>
                <a:ext cx="118365" cy="42833"/>
              </a:xfrm>
              <a:prstGeom prst="rect">
                <a:avLst/>
              </a:prstGeom>
              <a:grpFill/>
            </p:spPr>
            <p:txBody>
              <a:bodyPr lIns="51249" tIns="51249" rIns="51249" bIns="51249" rtlCol="0" anchor="ctr"/>
              <a:lstStyle/>
              <a:p>
                <a:pPr algn="ctr">
                  <a:lnSpc>
                    <a:spcPts val="2659"/>
                  </a:lnSpc>
                  <a:defRPr/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 bwMode="auto">
            <a:xfrm rot="0">
              <a:off x="0" y="406400"/>
              <a:ext cx="604520" cy="72819"/>
              <a:chOff x="0" y="0"/>
              <a:chExt cx="118365" cy="14258"/>
            </a:xfrm>
          </p:grpSpPr>
          <p:sp>
            <p:nvSpPr>
              <p:cNvPr id="11" name="Freeform 11"/>
              <p:cNvSpPr/>
              <p:nvPr/>
            </p:nvSpPr>
            <p:spPr bwMode="auto">
              <a:xfrm rot="0" flipH="0" flipV="0">
                <a:off x="0" y="0"/>
                <a:ext cx="118365" cy="14258"/>
              </a:xfrm>
              <a:custGeom>
                <a:avLst/>
                <a:gdLst/>
                <a:ahLst/>
                <a:cxnLst/>
                <a:rect l="l" t="t" r="r" b="b"/>
                <a:pathLst>
                  <a:path w="118365" h="14258" fill="norm" stroke="1" extrusionOk="0">
                    <a:moveTo>
                      <a:pt x="0" y="0"/>
                    </a:moveTo>
                    <a:lnTo>
                      <a:pt x="118365" y="0"/>
                    </a:lnTo>
                    <a:lnTo>
                      <a:pt x="118365" y="14258"/>
                    </a:lnTo>
                    <a:lnTo>
                      <a:pt x="0" y="14258"/>
                    </a:lnTo>
                    <a:close/>
                  </a:path>
                </a:pathLst>
              </a:custGeom>
              <a:solidFill>
                <a:srgbClr val="272727"/>
              </a:solidFill>
            </p:spPr>
          </p:sp>
          <p:sp>
            <p:nvSpPr>
              <p:cNvPr id="12" name="TextBox 12"/>
              <p:cNvSpPr txBox="1"/>
              <p:nvPr/>
            </p:nvSpPr>
            <p:spPr bwMode="auto">
              <a:xfrm>
                <a:off x="0" y="-28575"/>
                <a:ext cx="118365" cy="42833"/>
              </a:xfrm>
              <a:prstGeom prst="rect">
                <a:avLst/>
              </a:prstGeom>
              <a:grpFill/>
            </p:spPr>
            <p:txBody>
              <a:bodyPr lIns="51249" tIns="51249" rIns="51249" bIns="51249" rtlCol="0" anchor="ctr"/>
              <a:lstStyle/>
              <a:p>
                <a:pPr algn="ctr">
                  <a:lnSpc>
                    <a:spcPts val="2659"/>
                  </a:lnSpc>
                  <a:defRPr/>
                </a:pPr>
                <a:endParaRPr/>
              </a:p>
            </p:txBody>
          </p:sp>
        </p:grpSp>
      </p:grpSp>
      <p:sp>
        <p:nvSpPr>
          <p:cNvPr id="238074295" name="TextBox 13"/>
          <p:cNvSpPr txBox="1"/>
          <p:nvPr/>
        </p:nvSpPr>
        <p:spPr bwMode="auto">
          <a:xfrm rot="0">
            <a:off x="2008056" y="3173553"/>
            <a:ext cx="8472208" cy="765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26"/>
              </a:lnSpc>
              <a:defRPr/>
            </a:pPr>
            <a:r>
              <a:rPr lang="en-US" sz="4000" spc="912">
                <a:solidFill>
                  <a:srgbClr val="1E1E1E"/>
                </a:solidFill>
                <a:latin typeface="黑体"/>
                <a:ea typeface="黑体"/>
                <a:cs typeface="黑体"/>
              </a:rPr>
              <a:t>感谢您的观看</a:t>
            </a:r>
            <a:endParaRPr>
              <a:latin typeface="黑体"/>
              <a:cs typeface="黑体"/>
            </a:endParaRPr>
          </a:p>
        </p:txBody>
      </p:sp>
      <p:sp>
        <p:nvSpPr>
          <p:cNvPr id="387634467" name="TextBox 14"/>
          <p:cNvSpPr txBox="1"/>
          <p:nvPr/>
        </p:nvSpPr>
        <p:spPr bwMode="auto">
          <a:xfrm rot="0">
            <a:off x="2008056" y="3675979"/>
            <a:ext cx="11852619" cy="2366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620"/>
              </a:lnSpc>
              <a:defRPr/>
            </a:pPr>
            <a:r>
              <a:rPr lang="en-US" sz="14100" b="1">
                <a:solidFill>
                  <a:srgbClr val="1E1E1E"/>
                </a:solidFill>
                <a:latin typeface="Arial Bold"/>
                <a:ea typeface="Arial Bold"/>
                <a:cs typeface="Arial Bold"/>
              </a:rPr>
              <a:t>THANK YOU</a:t>
            </a:r>
            <a:endParaRPr/>
          </a:p>
        </p:txBody>
      </p:sp>
      <p:pic>
        <p:nvPicPr>
          <p:cNvPr id="485278699" name="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2008055" y="914400"/>
            <a:ext cx="1533524" cy="6476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133643936" name="Group 3"/>
          <p:cNvGrpSpPr/>
          <p:nvPr/>
        </p:nvGrpSpPr>
        <p:grpSpPr bwMode="auto">
          <a:xfrm rot="0">
            <a:off x="0" y="4065170"/>
            <a:ext cx="18288000" cy="4637158"/>
            <a:chOff x="0" y="0"/>
            <a:chExt cx="4816593" cy="1221309"/>
          </a:xfrm>
        </p:grpSpPr>
        <p:sp>
          <p:nvSpPr>
            <p:cNvPr id="4" name="Freeform 4"/>
            <p:cNvSpPr/>
            <p:nvPr/>
          </p:nvSpPr>
          <p:spPr bwMode="auto">
            <a:xfrm rot="0" flipH="0" flipV="0">
              <a:off x="0" y="0"/>
              <a:ext cx="4816592" cy="1221309"/>
            </a:xfrm>
            <a:custGeom>
              <a:avLst/>
              <a:gdLst/>
              <a:ahLst/>
              <a:cxnLst/>
              <a:rect l="l" t="t" r="r" b="b"/>
              <a:pathLst>
                <a:path w="4816592" h="1221309" fill="norm" stroke="1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221309"/>
                  </a:lnTo>
                  <a:lnTo>
                    <a:pt x="0" y="1221309"/>
                  </a:lnTo>
                  <a:close/>
                </a:path>
              </a:pathLst>
            </a:custGeom>
            <a:solidFill>
              <a:srgbClr val="FFFFFF">
                <a:alpha val="81961"/>
              </a:srgbClr>
            </a:solidFill>
          </p:spPr>
        </p:sp>
        <p:sp>
          <p:nvSpPr>
            <p:cNvPr id="5" name="TextBox 5"/>
            <p:cNvSpPr txBox="1"/>
            <p:nvPr/>
          </p:nvSpPr>
          <p:spPr bwMode="auto">
            <a:xfrm>
              <a:off x="0" y="-38100"/>
              <a:ext cx="4816593" cy="125940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1158362700" name="TextBox 6"/>
          <p:cNvSpPr txBox="1"/>
          <p:nvPr/>
        </p:nvSpPr>
        <p:spPr bwMode="auto">
          <a:xfrm rot="0">
            <a:off x="7208572" y="1428776"/>
            <a:ext cx="3871212" cy="1587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97"/>
              </a:lnSpc>
              <a:defRPr/>
            </a:pPr>
            <a:r>
              <a:rPr lang="en-US" sz="104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目录</a:t>
            </a:r>
            <a:endParaRPr>
              <a:latin typeface="黑体"/>
              <a:cs typeface="黑体"/>
            </a:endParaRPr>
          </a:p>
        </p:txBody>
      </p:sp>
      <p:grpSp>
        <p:nvGrpSpPr>
          <p:cNvPr id="1149797488" name="Group 7"/>
          <p:cNvGrpSpPr/>
          <p:nvPr/>
        </p:nvGrpSpPr>
        <p:grpSpPr bwMode="auto">
          <a:xfrm rot="0">
            <a:off x="2434483" y="4912441"/>
            <a:ext cx="1506614" cy="150661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  <a:ln w="19050" cap="sq">
              <a:solidFill>
                <a:srgbClr val="231F20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 bwMode="auto">
            <a:xfrm>
              <a:off x="76200" y="47625"/>
              <a:ext cx="660400" cy="6889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1155168447" name="TextBox 10"/>
          <p:cNvSpPr txBox="1"/>
          <p:nvPr/>
        </p:nvSpPr>
        <p:spPr bwMode="auto">
          <a:xfrm rot="0">
            <a:off x="2372514" y="5217770"/>
            <a:ext cx="1630550" cy="1028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68"/>
              </a:lnSpc>
              <a:defRPr/>
            </a:pPr>
            <a:r>
              <a:rPr lang="en-US" sz="6650">
                <a:solidFill>
                  <a:srgbClr val="231F20"/>
                </a:solidFill>
                <a:latin typeface="Arial"/>
                <a:ea typeface="Arial"/>
                <a:cs typeface="Arial"/>
              </a:rPr>
              <a:t>01</a:t>
            </a:r>
            <a:endParaRPr/>
          </a:p>
        </p:txBody>
      </p:sp>
      <p:sp>
        <p:nvSpPr>
          <p:cNvPr id="581973857" name="TextBox 11"/>
          <p:cNvSpPr txBox="1"/>
          <p:nvPr/>
        </p:nvSpPr>
        <p:spPr bwMode="auto">
          <a:xfrm rot="0">
            <a:off x="1179544" y="6798290"/>
            <a:ext cx="4016849" cy="670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0"/>
              </a:lnSpc>
              <a:defRPr/>
            </a:pPr>
            <a:r>
              <a:rPr lang="en-US" sz="4400" b="1">
                <a:solidFill>
                  <a:srgbClr val="1E1E1E"/>
                </a:solidFill>
                <a:latin typeface="黑体"/>
                <a:ea typeface="黑体"/>
                <a:cs typeface="黑体"/>
              </a:rPr>
              <a:t>项目背景</a:t>
            </a:r>
            <a:endParaRPr>
              <a:latin typeface="黑体"/>
              <a:cs typeface="黑体"/>
            </a:endParaRPr>
          </a:p>
        </p:txBody>
      </p:sp>
      <p:sp>
        <p:nvSpPr>
          <p:cNvPr id="268573735" name="TextBox 12"/>
          <p:cNvSpPr txBox="1"/>
          <p:nvPr/>
        </p:nvSpPr>
        <p:spPr bwMode="auto">
          <a:xfrm rot="0">
            <a:off x="1508968" y="7559782"/>
            <a:ext cx="3357643" cy="295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80"/>
              </a:lnSpc>
              <a:spcBef>
                <a:spcPts val="0"/>
              </a:spcBef>
              <a:defRPr/>
            </a:pPr>
            <a:r>
              <a:rPr lang="en-US" sz="1900">
                <a:solidFill>
                  <a:srgbClr val="1E1E1E"/>
                </a:solidFill>
                <a:latin typeface="Arial"/>
                <a:ea typeface="Arial"/>
                <a:cs typeface="Arial"/>
              </a:rPr>
              <a:t>Project background</a:t>
            </a:r>
            <a:endParaRPr/>
          </a:p>
        </p:txBody>
      </p:sp>
      <p:grpSp>
        <p:nvGrpSpPr>
          <p:cNvPr id="158484884" name="Group 13"/>
          <p:cNvGrpSpPr/>
          <p:nvPr/>
        </p:nvGrpSpPr>
        <p:grpSpPr bwMode="auto">
          <a:xfrm rot="0">
            <a:off x="6405290" y="4912441"/>
            <a:ext cx="1506614" cy="1506614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  <a:ln w="19050" cap="sq">
              <a:solidFill>
                <a:srgbClr val="231F20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 bwMode="auto">
            <a:xfrm>
              <a:off x="76200" y="47625"/>
              <a:ext cx="660400" cy="6889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809067510" name="TextBox 16"/>
          <p:cNvSpPr txBox="1"/>
          <p:nvPr/>
        </p:nvSpPr>
        <p:spPr bwMode="auto">
          <a:xfrm rot="0">
            <a:off x="6343322" y="5217770"/>
            <a:ext cx="1630550" cy="1028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68"/>
              </a:lnSpc>
              <a:defRPr/>
            </a:pPr>
            <a:r>
              <a:rPr lang="en-US" sz="6650">
                <a:solidFill>
                  <a:srgbClr val="231F20"/>
                </a:solidFill>
                <a:latin typeface="Arial"/>
                <a:ea typeface="Arial"/>
                <a:cs typeface="Arial"/>
              </a:rPr>
              <a:t>02</a:t>
            </a:r>
            <a:endParaRPr/>
          </a:p>
        </p:txBody>
      </p:sp>
      <p:sp>
        <p:nvSpPr>
          <p:cNvPr id="688224268" name="TextBox 17"/>
          <p:cNvSpPr txBox="1"/>
          <p:nvPr/>
        </p:nvSpPr>
        <p:spPr bwMode="auto">
          <a:xfrm rot="0">
            <a:off x="5150351" y="6798290"/>
            <a:ext cx="4016849" cy="670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0"/>
              </a:lnSpc>
              <a:defRPr/>
            </a:pPr>
            <a:r>
              <a:rPr lang="en-US" sz="4400" b="1">
                <a:solidFill>
                  <a:srgbClr val="1E1E1E"/>
                </a:solidFill>
                <a:latin typeface="黑体"/>
                <a:ea typeface="黑体"/>
                <a:cs typeface="黑体"/>
              </a:rPr>
              <a:t>项目方案设计</a:t>
            </a:r>
            <a:endParaRPr>
              <a:latin typeface="黑体"/>
              <a:cs typeface="黑体"/>
            </a:endParaRPr>
          </a:p>
        </p:txBody>
      </p:sp>
      <p:sp>
        <p:nvSpPr>
          <p:cNvPr id="1617453887" name="TextBox 18"/>
          <p:cNvSpPr txBox="1"/>
          <p:nvPr/>
        </p:nvSpPr>
        <p:spPr bwMode="auto">
          <a:xfrm rot="0">
            <a:off x="5479775" y="7559782"/>
            <a:ext cx="3357643" cy="295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80"/>
              </a:lnSpc>
              <a:spcBef>
                <a:spcPts val="0"/>
              </a:spcBef>
              <a:defRPr/>
            </a:pPr>
            <a:r>
              <a:rPr lang="en-US" sz="1900">
                <a:solidFill>
                  <a:srgbClr val="1E1E1E"/>
                </a:solidFill>
                <a:latin typeface="Arial"/>
                <a:ea typeface="Arial"/>
                <a:cs typeface="Arial"/>
              </a:rPr>
              <a:t>Project proposal design</a:t>
            </a:r>
            <a:endParaRPr/>
          </a:p>
        </p:txBody>
      </p:sp>
      <p:grpSp>
        <p:nvGrpSpPr>
          <p:cNvPr id="208465075" name="Group 19"/>
          <p:cNvGrpSpPr/>
          <p:nvPr/>
        </p:nvGrpSpPr>
        <p:grpSpPr bwMode="auto">
          <a:xfrm rot="0">
            <a:off x="10376096" y="4912441"/>
            <a:ext cx="1506614" cy="1506614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  <a:ln w="19050" cap="sq">
              <a:solidFill>
                <a:srgbClr val="231F20"/>
              </a:solidFill>
              <a:prstDash val="solid"/>
              <a:miter/>
            </a:ln>
          </p:spPr>
        </p:sp>
        <p:sp>
          <p:nvSpPr>
            <p:cNvPr id="21" name="TextBox 21"/>
            <p:cNvSpPr txBox="1"/>
            <p:nvPr/>
          </p:nvSpPr>
          <p:spPr bwMode="auto">
            <a:xfrm>
              <a:off x="76200" y="47625"/>
              <a:ext cx="660400" cy="6889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312227854" name="TextBox 22"/>
          <p:cNvSpPr txBox="1"/>
          <p:nvPr/>
        </p:nvSpPr>
        <p:spPr bwMode="auto">
          <a:xfrm rot="0">
            <a:off x="10314128" y="5217770"/>
            <a:ext cx="1630550" cy="1028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68"/>
              </a:lnSpc>
              <a:defRPr/>
            </a:pPr>
            <a:r>
              <a:rPr lang="en-US" sz="6650">
                <a:solidFill>
                  <a:srgbClr val="231F20"/>
                </a:solidFill>
                <a:latin typeface="Arial"/>
                <a:ea typeface="Arial"/>
                <a:cs typeface="Arial"/>
              </a:rPr>
              <a:t>03</a:t>
            </a:r>
            <a:endParaRPr/>
          </a:p>
        </p:txBody>
      </p:sp>
      <p:sp>
        <p:nvSpPr>
          <p:cNvPr id="2067231350" name="TextBox 23"/>
          <p:cNvSpPr txBox="1"/>
          <p:nvPr/>
        </p:nvSpPr>
        <p:spPr bwMode="auto">
          <a:xfrm rot="0">
            <a:off x="9121158" y="6798290"/>
            <a:ext cx="4016849" cy="670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0"/>
              </a:lnSpc>
              <a:defRPr/>
            </a:pPr>
            <a:r>
              <a:rPr lang="en-US" sz="4400" b="1">
                <a:solidFill>
                  <a:srgbClr val="1E1E1E"/>
                </a:solidFill>
                <a:latin typeface="黑体"/>
                <a:ea typeface="黑体"/>
                <a:cs typeface="黑体"/>
              </a:rPr>
              <a:t>可行性分析</a:t>
            </a:r>
            <a:endParaRPr>
              <a:latin typeface="黑体"/>
              <a:cs typeface="黑体"/>
            </a:endParaRPr>
          </a:p>
        </p:txBody>
      </p:sp>
      <p:sp>
        <p:nvSpPr>
          <p:cNvPr id="698081583" name="TextBox 24"/>
          <p:cNvSpPr txBox="1"/>
          <p:nvPr/>
        </p:nvSpPr>
        <p:spPr bwMode="auto">
          <a:xfrm rot="0">
            <a:off x="9450582" y="7559782"/>
            <a:ext cx="3357643" cy="295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80"/>
              </a:lnSpc>
              <a:spcBef>
                <a:spcPts val="0"/>
              </a:spcBef>
              <a:defRPr/>
            </a:pPr>
            <a:r>
              <a:rPr lang="en-US" sz="1900">
                <a:solidFill>
                  <a:srgbClr val="1E1E1E"/>
                </a:solidFill>
                <a:latin typeface="Arial"/>
                <a:ea typeface="Arial"/>
                <a:cs typeface="Arial"/>
              </a:rPr>
              <a:t>Feasibility analysis</a:t>
            </a:r>
            <a:endParaRPr/>
          </a:p>
        </p:txBody>
      </p:sp>
      <p:grpSp>
        <p:nvGrpSpPr>
          <p:cNvPr id="1938151848" name="Group 25"/>
          <p:cNvGrpSpPr/>
          <p:nvPr/>
        </p:nvGrpSpPr>
        <p:grpSpPr bwMode="auto">
          <a:xfrm rot="0">
            <a:off x="14346903" y="4912441"/>
            <a:ext cx="1506614" cy="1506614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  <a:ln w="19050" cap="sq">
              <a:solidFill>
                <a:srgbClr val="231F20"/>
              </a:solidFill>
              <a:prstDash val="solid"/>
              <a:miter/>
            </a:ln>
          </p:spPr>
        </p:sp>
        <p:sp>
          <p:nvSpPr>
            <p:cNvPr id="27" name="TextBox 27"/>
            <p:cNvSpPr txBox="1"/>
            <p:nvPr/>
          </p:nvSpPr>
          <p:spPr bwMode="auto">
            <a:xfrm>
              <a:off x="76200" y="47625"/>
              <a:ext cx="660400" cy="6889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1334831490" name="TextBox 28"/>
          <p:cNvSpPr txBox="1"/>
          <p:nvPr/>
        </p:nvSpPr>
        <p:spPr bwMode="auto">
          <a:xfrm rot="0">
            <a:off x="14284935" y="5217770"/>
            <a:ext cx="1630550" cy="1028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68"/>
              </a:lnSpc>
              <a:defRPr/>
            </a:pPr>
            <a:r>
              <a:rPr lang="en-US" sz="6650">
                <a:solidFill>
                  <a:srgbClr val="231F20"/>
                </a:solidFill>
                <a:latin typeface="Arial"/>
                <a:ea typeface="Arial"/>
                <a:cs typeface="Arial"/>
              </a:rPr>
              <a:t>04</a:t>
            </a:r>
            <a:endParaRPr/>
          </a:p>
        </p:txBody>
      </p:sp>
      <p:sp>
        <p:nvSpPr>
          <p:cNvPr id="1727916292" name="TextBox 29"/>
          <p:cNvSpPr txBox="1"/>
          <p:nvPr/>
        </p:nvSpPr>
        <p:spPr bwMode="auto">
          <a:xfrm rot="0">
            <a:off x="13091964" y="6798290"/>
            <a:ext cx="4016849" cy="670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0"/>
              </a:lnSpc>
              <a:defRPr/>
            </a:pPr>
            <a:r>
              <a:rPr lang="en-US" sz="4400" b="1">
                <a:solidFill>
                  <a:srgbClr val="1E1E1E"/>
                </a:solidFill>
                <a:latin typeface="黑体"/>
                <a:ea typeface="黑体"/>
                <a:cs typeface="黑体"/>
              </a:rPr>
              <a:t>预期成果</a:t>
            </a:r>
            <a:endParaRPr>
              <a:latin typeface="黑体"/>
              <a:cs typeface="黑体"/>
            </a:endParaRPr>
          </a:p>
        </p:txBody>
      </p:sp>
      <p:sp>
        <p:nvSpPr>
          <p:cNvPr id="102318460" name="TextBox 30"/>
          <p:cNvSpPr txBox="1"/>
          <p:nvPr/>
        </p:nvSpPr>
        <p:spPr bwMode="auto">
          <a:xfrm rot="0">
            <a:off x="13421389" y="7559782"/>
            <a:ext cx="3357643" cy="295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80"/>
              </a:lnSpc>
              <a:spcBef>
                <a:spcPts val="0"/>
              </a:spcBef>
              <a:defRPr/>
            </a:pPr>
            <a:r>
              <a:rPr lang="en-US" sz="1900">
                <a:solidFill>
                  <a:srgbClr val="1E1E1E"/>
                </a:solidFill>
                <a:latin typeface="Arial"/>
                <a:ea typeface="Arial"/>
                <a:cs typeface="Arial"/>
              </a:rPr>
              <a:t>Expected results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376659712" name="Group 3"/>
          <p:cNvGrpSpPr/>
          <p:nvPr/>
        </p:nvGrpSpPr>
        <p:grpSpPr bwMode="auto">
          <a:xfrm rot="0">
            <a:off x="3386227" y="2453695"/>
            <a:ext cx="11515546" cy="5379611"/>
            <a:chOff x="0" y="0"/>
            <a:chExt cx="3032901" cy="1416852"/>
          </a:xfrm>
        </p:grpSpPr>
        <p:sp>
          <p:nvSpPr>
            <p:cNvPr id="4" name="Freeform 4"/>
            <p:cNvSpPr/>
            <p:nvPr/>
          </p:nvSpPr>
          <p:spPr bwMode="auto">
            <a:xfrm rot="0" flipH="0" flipV="0">
              <a:off x="0" y="0"/>
              <a:ext cx="3032901" cy="1416852"/>
            </a:xfrm>
            <a:custGeom>
              <a:avLst/>
              <a:gdLst/>
              <a:ahLst/>
              <a:cxnLst/>
              <a:rect l="l" t="t" r="r" b="b"/>
              <a:pathLst>
                <a:path w="3032901" h="1416852" fill="norm" stroke="1" extrusionOk="0">
                  <a:moveTo>
                    <a:pt x="0" y="0"/>
                  </a:moveTo>
                  <a:lnTo>
                    <a:pt x="3032901" y="0"/>
                  </a:lnTo>
                  <a:lnTo>
                    <a:pt x="3032901" y="1416852"/>
                  </a:lnTo>
                  <a:lnTo>
                    <a:pt x="0" y="1416852"/>
                  </a:lnTo>
                  <a:close/>
                </a:path>
              </a:pathLst>
            </a:custGeom>
            <a:solidFill>
              <a:srgbClr val="FFFFFF">
                <a:alpha val="81961"/>
              </a:srgbClr>
            </a:solidFill>
          </p:spPr>
        </p:sp>
        <p:sp>
          <p:nvSpPr>
            <p:cNvPr id="5" name="TextBox 5"/>
            <p:cNvSpPr txBox="1"/>
            <p:nvPr/>
          </p:nvSpPr>
          <p:spPr bwMode="auto">
            <a:xfrm>
              <a:off x="0" y="-38100"/>
              <a:ext cx="3032901" cy="145495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grpSp>
        <p:nvGrpSpPr>
          <p:cNvPr id="130655128" name="Group 6"/>
          <p:cNvGrpSpPr/>
          <p:nvPr/>
        </p:nvGrpSpPr>
        <p:grpSpPr bwMode="auto">
          <a:xfrm rot="0">
            <a:off x="6863287" y="5138624"/>
            <a:ext cx="4561427" cy="524361"/>
            <a:chOff x="0" y="0"/>
            <a:chExt cx="1201363" cy="138103"/>
          </a:xfrm>
        </p:grpSpPr>
        <p:sp>
          <p:nvSpPr>
            <p:cNvPr id="7" name="Freeform 7"/>
            <p:cNvSpPr/>
            <p:nvPr/>
          </p:nvSpPr>
          <p:spPr bwMode="auto">
            <a:xfrm rot="0" flipH="0" flipV="0">
              <a:off x="0" y="0"/>
              <a:ext cx="1201363" cy="138103"/>
            </a:xfrm>
            <a:custGeom>
              <a:avLst/>
              <a:gdLst/>
              <a:ahLst/>
              <a:cxnLst/>
              <a:rect l="l" t="t" r="r" b="b"/>
              <a:pathLst>
                <a:path w="1201363" h="138103" fill="norm" stroke="1" extrusionOk="0">
                  <a:moveTo>
                    <a:pt x="0" y="0"/>
                  </a:moveTo>
                  <a:lnTo>
                    <a:pt x="1201363" y="0"/>
                  </a:lnTo>
                  <a:lnTo>
                    <a:pt x="1201363" y="138103"/>
                  </a:lnTo>
                  <a:lnTo>
                    <a:pt x="0" y="138103"/>
                  </a:lnTo>
                  <a:close/>
                </a:path>
              </a:pathLst>
            </a:custGeom>
            <a:solidFill>
              <a:srgbClr val="272727"/>
            </a:solidFill>
          </p:spPr>
        </p:sp>
        <p:sp>
          <p:nvSpPr>
            <p:cNvPr id="8" name="TextBox 8"/>
            <p:cNvSpPr txBox="1"/>
            <p:nvPr/>
          </p:nvSpPr>
          <p:spPr bwMode="auto">
            <a:xfrm>
              <a:off x="0" y="-28575"/>
              <a:ext cx="1201363" cy="16667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grpSp>
        <p:nvGrpSpPr>
          <p:cNvPr id="1260624078" name="Group 9"/>
          <p:cNvGrpSpPr/>
          <p:nvPr/>
        </p:nvGrpSpPr>
        <p:grpSpPr bwMode="auto">
          <a:xfrm rot="0">
            <a:off x="17264421" y="9406976"/>
            <a:ext cx="453390" cy="359414"/>
            <a:chOff x="0" y="0"/>
            <a:chExt cx="604520" cy="479219"/>
          </a:xfrm>
        </p:grpSpPr>
        <p:grpSp>
          <p:nvGrpSpPr>
            <p:cNvPr id="10" name="Group 10"/>
            <p:cNvGrpSpPr/>
            <p:nvPr/>
          </p:nvGrpSpPr>
          <p:grpSpPr bwMode="auto">
            <a:xfrm rot="0">
              <a:off x="0" y="0"/>
              <a:ext cx="604520" cy="72819"/>
              <a:chOff x="0" y="0"/>
              <a:chExt cx="118365" cy="14258"/>
            </a:xfrm>
          </p:grpSpPr>
          <p:sp>
            <p:nvSpPr>
              <p:cNvPr id="11" name="Freeform 11"/>
              <p:cNvSpPr/>
              <p:nvPr/>
            </p:nvSpPr>
            <p:spPr bwMode="auto">
              <a:xfrm rot="0" flipH="0" flipV="0">
                <a:off x="0" y="0"/>
                <a:ext cx="118365" cy="14258"/>
              </a:xfrm>
              <a:custGeom>
                <a:avLst/>
                <a:gdLst/>
                <a:ahLst/>
                <a:cxnLst/>
                <a:rect l="l" t="t" r="r" b="b"/>
                <a:pathLst>
                  <a:path w="118365" h="14258" fill="norm" stroke="1" extrusionOk="0">
                    <a:moveTo>
                      <a:pt x="0" y="0"/>
                    </a:moveTo>
                    <a:lnTo>
                      <a:pt x="118365" y="0"/>
                    </a:lnTo>
                    <a:lnTo>
                      <a:pt x="118365" y="14258"/>
                    </a:lnTo>
                    <a:lnTo>
                      <a:pt x="0" y="14258"/>
                    </a:lnTo>
                    <a:close/>
                  </a:path>
                </a:pathLst>
              </a:custGeom>
              <a:solidFill>
                <a:srgbClr val="272727"/>
              </a:solidFill>
            </p:spPr>
          </p:sp>
          <p:sp>
            <p:nvSpPr>
              <p:cNvPr id="12" name="TextBox 12"/>
              <p:cNvSpPr txBox="1"/>
              <p:nvPr/>
            </p:nvSpPr>
            <p:spPr bwMode="auto">
              <a:xfrm>
                <a:off x="0" y="-28575"/>
                <a:ext cx="118365" cy="42833"/>
              </a:xfrm>
              <a:prstGeom prst="rect">
                <a:avLst/>
              </a:prstGeom>
              <a:grpFill/>
            </p:spPr>
            <p:txBody>
              <a:bodyPr lIns="51249" tIns="51249" rIns="51249" bIns="51249" rtlCol="0" anchor="ctr"/>
              <a:lstStyle/>
              <a:p>
                <a:pPr algn="ctr">
                  <a:lnSpc>
                    <a:spcPts val="2659"/>
                  </a:lnSpc>
                  <a:defRPr/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 bwMode="auto">
            <a:xfrm rot="0">
              <a:off x="0" y="203200"/>
              <a:ext cx="604520" cy="72819"/>
              <a:chOff x="0" y="0"/>
              <a:chExt cx="118365" cy="14258"/>
            </a:xfrm>
          </p:grpSpPr>
          <p:sp>
            <p:nvSpPr>
              <p:cNvPr id="14" name="Freeform 14"/>
              <p:cNvSpPr/>
              <p:nvPr/>
            </p:nvSpPr>
            <p:spPr bwMode="auto">
              <a:xfrm rot="0" flipH="0" flipV="0">
                <a:off x="0" y="0"/>
                <a:ext cx="118365" cy="14258"/>
              </a:xfrm>
              <a:custGeom>
                <a:avLst/>
                <a:gdLst/>
                <a:ahLst/>
                <a:cxnLst/>
                <a:rect l="l" t="t" r="r" b="b"/>
                <a:pathLst>
                  <a:path w="118365" h="14258" fill="norm" stroke="1" extrusionOk="0">
                    <a:moveTo>
                      <a:pt x="0" y="0"/>
                    </a:moveTo>
                    <a:lnTo>
                      <a:pt x="118365" y="0"/>
                    </a:lnTo>
                    <a:lnTo>
                      <a:pt x="118365" y="14258"/>
                    </a:lnTo>
                    <a:lnTo>
                      <a:pt x="0" y="14258"/>
                    </a:lnTo>
                    <a:close/>
                  </a:path>
                </a:pathLst>
              </a:custGeom>
              <a:solidFill>
                <a:srgbClr val="272727"/>
              </a:solidFill>
            </p:spPr>
          </p:sp>
          <p:sp>
            <p:nvSpPr>
              <p:cNvPr id="15" name="TextBox 15"/>
              <p:cNvSpPr txBox="1"/>
              <p:nvPr/>
            </p:nvSpPr>
            <p:spPr bwMode="auto">
              <a:xfrm>
                <a:off x="0" y="-28575"/>
                <a:ext cx="118365" cy="42833"/>
              </a:xfrm>
              <a:prstGeom prst="rect">
                <a:avLst/>
              </a:prstGeom>
              <a:grpFill/>
            </p:spPr>
            <p:txBody>
              <a:bodyPr lIns="51249" tIns="51249" rIns="51249" bIns="51249" rtlCol="0" anchor="ctr"/>
              <a:lstStyle/>
              <a:p>
                <a:pPr algn="ctr">
                  <a:lnSpc>
                    <a:spcPts val="2659"/>
                  </a:lnSpc>
                  <a:defRPr/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 bwMode="auto">
            <a:xfrm rot="0">
              <a:off x="0" y="406400"/>
              <a:ext cx="604520" cy="72819"/>
              <a:chOff x="0" y="0"/>
              <a:chExt cx="118365" cy="14258"/>
            </a:xfrm>
          </p:grpSpPr>
          <p:sp>
            <p:nvSpPr>
              <p:cNvPr id="17" name="Freeform 17"/>
              <p:cNvSpPr/>
              <p:nvPr/>
            </p:nvSpPr>
            <p:spPr bwMode="auto">
              <a:xfrm rot="0" flipH="0" flipV="0">
                <a:off x="0" y="0"/>
                <a:ext cx="118365" cy="14258"/>
              </a:xfrm>
              <a:custGeom>
                <a:avLst/>
                <a:gdLst/>
                <a:ahLst/>
                <a:cxnLst/>
                <a:rect l="l" t="t" r="r" b="b"/>
                <a:pathLst>
                  <a:path w="118365" h="14258" fill="norm" stroke="1" extrusionOk="0">
                    <a:moveTo>
                      <a:pt x="0" y="0"/>
                    </a:moveTo>
                    <a:lnTo>
                      <a:pt x="118365" y="0"/>
                    </a:lnTo>
                    <a:lnTo>
                      <a:pt x="118365" y="14258"/>
                    </a:lnTo>
                    <a:lnTo>
                      <a:pt x="0" y="14258"/>
                    </a:lnTo>
                    <a:close/>
                  </a:path>
                </a:pathLst>
              </a:custGeom>
              <a:solidFill>
                <a:srgbClr val="272727"/>
              </a:solidFill>
            </p:spPr>
          </p:sp>
          <p:sp>
            <p:nvSpPr>
              <p:cNvPr id="18" name="TextBox 18"/>
              <p:cNvSpPr txBox="1"/>
              <p:nvPr/>
            </p:nvSpPr>
            <p:spPr bwMode="auto">
              <a:xfrm>
                <a:off x="0" y="-28575"/>
                <a:ext cx="118365" cy="42833"/>
              </a:xfrm>
              <a:prstGeom prst="rect">
                <a:avLst/>
              </a:prstGeom>
              <a:grpFill/>
            </p:spPr>
            <p:txBody>
              <a:bodyPr lIns="51249" tIns="51249" rIns="51249" bIns="51249" rtlCol="0" anchor="ctr"/>
              <a:lstStyle/>
              <a:p>
                <a:pPr algn="ctr">
                  <a:lnSpc>
                    <a:spcPts val="2659"/>
                  </a:lnSpc>
                  <a:defRPr/>
                </a:pPr>
                <a:endParaRPr/>
              </a:p>
            </p:txBody>
          </p:sp>
        </p:grpSp>
      </p:grpSp>
      <p:sp>
        <p:nvSpPr>
          <p:cNvPr id="1956377018" name="TextBox 19"/>
          <p:cNvSpPr txBox="1"/>
          <p:nvPr/>
        </p:nvSpPr>
        <p:spPr bwMode="auto">
          <a:xfrm rot="0">
            <a:off x="745819" y="479261"/>
            <a:ext cx="3769867" cy="353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79"/>
              </a:lnSpc>
              <a:defRPr/>
            </a:pPr>
            <a:r>
              <a:rPr lang="en-US" sz="1900">
                <a:solidFill>
                  <a:srgbClr val="181F30"/>
                </a:solidFill>
                <a:latin typeface="Arial"/>
                <a:ea typeface="Arial"/>
                <a:cs typeface="Arial"/>
              </a:rPr>
              <a:t>PART.01</a:t>
            </a:r>
            <a:endParaRPr/>
          </a:p>
        </p:txBody>
      </p:sp>
      <p:sp>
        <p:nvSpPr>
          <p:cNvPr id="130375902" name="TextBox 20"/>
          <p:cNvSpPr txBox="1"/>
          <p:nvPr/>
        </p:nvSpPr>
        <p:spPr bwMode="auto">
          <a:xfrm rot="0">
            <a:off x="6968841" y="5101547"/>
            <a:ext cx="4350319" cy="503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7"/>
              </a:lnSpc>
              <a:defRPr/>
            </a:pPr>
            <a:r>
              <a:rPr lang="en-US" sz="2700">
                <a:solidFill>
                  <a:srgbClr val="FFFFFF"/>
                </a:solidFill>
                <a:latin typeface="Arial"/>
                <a:ea typeface="Arial"/>
                <a:cs typeface="Arial"/>
              </a:rPr>
              <a:t>PROJECT BACKGROUND</a:t>
            </a:r>
            <a:endParaRPr/>
          </a:p>
        </p:txBody>
      </p:sp>
      <p:sp>
        <p:nvSpPr>
          <p:cNvPr id="1164418621" name="TextBox 21"/>
          <p:cNvSpPr txBox="1"/>
          <p:nvPr/>
        </p:nvSpPr>
        <p:spPr bwMode="auto">
          <a:xfrm rot="0">
            <a:off x="4753343" y="3476599"/>
            <a:ext cx="8781670" cy="150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80"/>
              </a:lnSpc>
              <a:defRPr/>
            </a:pPr>
            <a:r>
              <a:rPr lang="en-US" sz="9000" b="1">
                <a:solidFill>
                  <a:srgbClr val="1E1E1E"/>
                </a:solidFill>
                <a:latin typeface="黑体"/>
                <a:ea typeface="黑体"/>
                <a:cs typeface="黑体"/>
              </a:rPr>
              <a:t>项目背景</a:t>
            </a:r>
            <a:endParaRPr>
              <a:latin typeface="黑体"/>
              <a:cs typeface="黑体"/>
            </a:endParaRPr>
          </a:p>
        </p:txBody>
      </p:sp>
      <p:sp>
        <p:nvSpPr>
          <p:cNvPr id="1484480705" name="TextBox 22"/>
          <p:cNvSpPr txBox="1"/>
          <p:nvPr/>
        </p:nvSpPr>
        <p:spPr bwMode="auto">
          <a:xfrm rot="0">
            <a:off x="5019379" y="6060211"/>
            <a:ext cx="8249599" cy="341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8"/>
              </a:lnSpc>
              <a:defRPr/>
            </a:pPr>
            <a:r>
              <a:rPr lang="en-US" sz="16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为什么要做？</a:t>
            </a:r>
            <a:endParaRPr>
              <a:latin typeface="黑体"/>
              <a:cs typeface="黑体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660970779" name="Group 3"/>
          <p:cNvGrpSpPr/>
          <p:nvPr/>
        </p:nvGrpSpPr>
        <p:grpSpPr bwMode="auto">
          <a:xfrm rot="0">
            <a:off x="406239" y="399489"/>
            <a:ext cx="17475523" cy="9488021"/>
            <a:chOff x="0" y="0"/>
            <a:chExt cx="4602607" cy="2498903"/>
          </a:xfrm>
        </p:grpSpPr>
        <p:sp>
          <p:nvSpPr>
            <p:cNvPr id="4" name="Freeform 4"/>
            <p:cNvSpPr/>
            <p:nvPr/>
          </p:nvSpPr>
          <p:spPr bwMode="auto">
            <a:xfrm rot="0" flipH="0" flipV="0">
              <a:off x="0" y="0"/>
              <a:ext cx="4602607" cy="2498903"/>
            </a:xfrm>
            <a:custGeom>
              <a:avLst/>
              <a:gdLst/>
              <a:ahLst/>
              <a:cxnLst/>
              <a:rect l="l" t="t" r="r" b="b"/>
              <a:pathLst>
                <a:path w="4602607" h="2498903" fill="norm" stroke="1" extrusionOk="0">
                  <a:moveTo>
                    <a:pt x="0" y="0"/>
                  </a:moveTo>
                  <a:lnTo>
                    <a:pt x="4602607" y="0"/>
                  </a:lnTo>
                  <a:lnTo>
                    <a:pt x="4602607" y="2498903"/>
                  </a:lnTo>
                  <a:lnTo>
                    <a:pt x="0" y="2498903"/>
                  </a:lnTo>
                  <a:close/>
                </a:path>
              </a:pathLst>
            </a:custGeom>
            <a:solidFill>
              <a:srgbClr val="FFFFFF">
                <a:alpha val="81961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 bwMode="auto">
            <a:xfrm>
              <a:off x="0" y="-38100"/>
              <a:ext cx="4602607" cy="253700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grpSp>
        <p:nvGrpSpPr>
          <p:cNvPr id="1083604117" name="Group 6"/>
          <p:cNvGrpSpPr/>
          <p:nvPr/>
        </p:nvGrpSpPr>
        <p:grpSpPr bwMode="auto">
          <a:xfrm rot="0">
            <a:off x="1182691" y="921076"/>
            <a:ext cx="888090" cy="88809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272727"/>
            </a:solid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 bwMode="auto">
            <a:xfrm>
              <a:off x="0" y="-28575"/>
              <a:ext cx="812800" cy="8413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1398131514" name="TextBox 9"/>
          <p:cNvSpPr txBox="1"/>
          <p:nvPr/>
        </p:nvSpPr>
        <p:spPr bwMode="auto">
          <a:xfrm rot="0">
            <a:off x="1038225" y="1009650"/>
            <a:ext cx="1177022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0"/>
              </a:lnSpc>
              <a:defRPr/>
            </a:pPr>
            <a:r>
              <a:rPr lang="en-US" sz="4700" b="1">
                <a:solidFill>
                  <a:srgbClr val="FFFFFF"/>
                </a:solidFill>
                <a:latin typeface="Arial Bold"/>
                <a:ea typeface="Arial Bold"/>
                <a:cs typeface="Arial Bold"/>
              </a:rPr>
              <a:t>01</a:t>
            </a:r>
            <a:endParaRPr/>
          </a:p>
        </p:txBody>
      </p:sp>
      <p:sp>
        <p:nvSpPr>
          <p:cNvPr id="796636819" name="TextBox 10"/>
          <p:cNvSpPr txBox="1"/>
          <p:nvPr/>
        </p:nvSpPr>
        <p:spPr bwMode="auto">
          <a:xfrm rot="0">
            <a:off x="2395072" y="949650"/>
            <a:ext cx="6260080" cy="761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5"/>
              </a:lnSpc>
              <a:defRPr/>
            </a:pPr>
            <a:r>
              <a:rPr lang="en-US" sz="5000" b="1">
                <a:solidFill>
                  <a:srgbClr val="1E1E1E"/>
                </a:solidFill>
                <a:latin typeface="黑体"/>
                <a:ea typeface="黑体"/>
                <a:cs typeface="黑体"/>
              </a:rPr>
              <a:t>项目背景</a:t>
            </a:r>
            <a:endParaRPr>
              <a:latin typeface="黑体"/>
              <a:cs typeface="黑体"/>
            </a:endParaRPr>
          </a:p>
        </p:txBody>
      </p:sp>
      <p:grpSp>
        <p:nvGrpSpPr>
          <p:cNvPr id="1844292656" name="Group 11"/>
          <p:cNvGrpSpPr/>
          <p:nvPr/>
        </p:nvGrpSpPr>
        <p:grpSpPr bwMode="auto">
          <a:xfrm rot="0">
            <a:off x="10475591" y="2687803"/>
            <a:ext cx="6539106" cy="6231978"/>
            <a:chOff x="0" y="0"/>
            <a:chExt cx="23973830" cy="22847831"/>
          </a:xfrm>
        </p:grpSpPr>
        <p:sp>
          <p:nvSpPr>
            <p:cNvPr id="12" name="Freeform 12"/>
            <p:cNvSpPr/>
            <p:nvPr/>
          </p:nvSpPr>
          <p:spPr bwMode="auto">
            <a:xfrm rot="0" flipH="0" flipV="0">
              <a:off x="0" y="0"/>
              <a:ext cx="23973844" cy="22847824"/>
            </a:xfrm>
            <a:custGeom>
              <a:avLst/>
              <a:gdLst/>
              <a:ahLst/>
              <a:cxnLst/>
              <a:rect l="l" t="t" r="r" b="b"/>
              <a:pathLst>
                <a:path w="23973844" h="22847824" fill="norm" stroke="1" extrusionOk="0">
                  <a:moveTo>
                    <a:pt x="0" y="0"/>
                  </a:moveTo>
                  <a:lnTo>
                    <a:pt x="23973844" y="0"/>
                  </a:lnTo>
                  <a:lnTo>
                    <a:pt x="23973844" y="22847824"/>
                  </a:lnTo>
                  <a:lnTo>
                    <a:pt x="0" y="22847824"/>
                  </a:lnTo>
                </a:path>
              </a:pathLst>
            </a:custGeom>
            <a:blipFill rotWithShape="1">
              <a:blip r:embed="rId3"/>
              <a:srcRect l="0" t="14304" r="0" b="14304"/>
              <a:stretch/>
            </a:blipFill>
          </p:spPr>
        </p:sp>
      </p:grpSp>
      <p:sp>
        <p:nvSpPr>
          <p:cNvPr id="641114758" name="TextBox 13"/>
          <p:cNvSpPr txBox="1"/>
          <p:nvPr/>
        </p:nvSpPr>
        <p:spPr bwMode="auto">
          <a:xfrm rot="0">
            <a:off x="1273302" y="3692291"/>
            <a:ext cx="7626811" cy="1451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30" lvl="1" indent="-183515" algn="just">
              <a:lnSpc>
                <a:spcPts val="2856"/>
              </a:lnSpc>
              <a:buFont typeface="Arial"/>
              <a:buChar char="•"/>
              <a:defRPr/>
            </a:pPr>
            <a:r>
              <a:rPr lang="en-US" sz="2400">
                <a:solidFill>
                  <a:srgbClr val="262626"/>
                </a:solidFill>
                <a:latin typeface="黑体"/>
                <a:ea typeface="黑体"/>
                <a:cs typeface="黑体"/>
              </a:rPr>
              <a:t>行业发展趋势</a:t>
            </a:r>
            <a:endParaRPr sz="2400">
              <a:latin typeface="黑体"/>
              <a:cs typeface="黑体"/>
            </a:endParaRPr>
          </a:p>
          <a:p>
            <a:pPr marL="367030" lvl="1" indent="-183515" algn="just">
              <a:lnSpc>
                <a:spcPts val="2856"/>
              </a:lnSpc>
              <a:buFont typeface="Arial"/>
              <a:buChar char="•"/>
              <a:defRPr/>
            </a:pPr>
            <a:r>
              <a:rPr lang="en-US" sz="2400">
                <a:solidFill>
                  <a:srgbClr val="262626"/>
                </a:solidFill>
                <a:latin typeface="黑体"/>
                <a:ea typeface="黑体"/>
                <a:cs typeface="黑体"/>
              </a:rPr>
              <a:t>政策变化</a:t>
            </a:r>
            <a:endParaRPr sz="2400">
              <a:latin typeface="黑体"/>
              <a:cs typeface="黑体"/>
            </a:endParaRPr>
          </a:p>
          <a:p>
            <a:pPr marL="367030" lvl="1" indent="-183515" algn="just">
              <a:lnSpc>
                <a:spcPts val="2856"/>
              </a:lnSpc>
              <a:buFont typeface="Arial"/>
              <a:buChar char="•"/>
              <a:defRPr/>
            </a:pPr>
            <a:r>
              <a:rPr lang="en-US" sz="2400">
                <a:solidFill>
                  <a:srgbClr val="262626"/>
                </a:solidFill>
                <a:latin typeface="黑体"/>
                <a:ea typeface="黑体"/>
                <a:cs typeface="黑体"/>
              </a:rPr>
              <a:t>技术升级趋势</a:t>
            </a:r>
            <a:endParaRPr>
              <a:latin typeface="黑体"/>
              <a:cs typeface="黑体"/>
            </a:endParaRPr>
          </a:p>
          <a:p>
            <a:pPr algn="just">
              <a:lnSpc>
                <a:spcPts val="2856"/>
              </a:lnSpc>
              <a:defRPr/>
            </a:pPr>
            <a:endParaRPr>
              <a:latin typeface="黑体"/>
              <a:cs typeface="黑体"/>
            </a:endParaRPr>
          </a:p>
        </p:txBody>
      </p:sp>
      <p:sp>
        <p:nvSpPr>
          <p:cNvPr id="442755954" name="TextBox 14"/>
          <p:cNvSpPr txBox="1"/>
          <p:nvPr/>
        </p:nvSpPr>
        <p:spPr bwMode="auto">
          <a:xfrm rot="0">
            <a:off x="1273302" y="2873903"/>
            <a:ext cx="2399427" cy="555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68"/>
              </a:lnSpc>
              <a:defRPr/>
            </a:pPr>
            <a:r>
              <a:rPr lang="en-US" sz="3600" b="1">
                <a:solidFill>
                  <a:srgbClr val="262626"/>
                </a:solidFill>
                <a:latin typeface="黑体"/>
                <a:ea typeface="黑体"/>
                <a:cs typeface="黑体"/>
              </a:rPr>
              <a:t>行业背景</a:t>
            </a:r>
            <a:endParaRPr sz="3600">
              <a:latin typeface="黑体"/>
              <a:cs typeface="黑体"/>
            </a:endParaRPr>
          </a:p>
        </p:txBody>
      </p:sp>
      <p:grpSp>
        <p:nvGrpSpPr>
          <p:cNvPr id="363186757" name="Group 15"/>
          <p:cNvGrpSpPr/>
          <p:nvPr/>
        </p:nvGrpSpPr>
        <p:grpSpPr bwMode="auto">
          <a:xfrm rot="0">
            <a:off x="1273303" y="5621515"/>
            <a:ext cx="7626094" cy="3298266"/>
            <a:chOff x="0" y="0"/>
            <a:chExt cx="55097662" cy="23829595"/>
          </a:xfrm>
        </p:grpSpPr>
        <p:sp>
          <p:nvSpPr>
            <p:cNvPr id="16" name="Freeform 16"/>
            <p:cNvSpPr/>
            <p:nvPr/>
          </p:nvSpPr>
          <p:spPr bwMode="auto">
            <a:xfrm rot="0" flipH="0" flipV="0">
              <a:off x="0" y="0"/>
              <a:ext cx="55097679" cy="23829589"/>
            </a:xfrm>
            <a:custGeom>
              <a:avLst/>
              <a:gdLst/>
              <a:ahLst/>
              <a:cxnLst/>
              <a:rect l="l" t="t" r="r" b="b"/>
              <a:pathLst>
                <a:path w="55097679" h="23829589" fill="norm" stroke="1" extrusionOk="0">
                  <a:moveTo>
                    <a:pt x="0" y="0"/>
                  </a:moveTo>
                  <a:lnTo>
                    <a:pt x="55097679" y="0"/>
                  </a:lnTo>
                  <a:lnTo>
                    <a:pt x="55097679" y="23829589"/>
                  </a:lnTo>
                  <a:lnTo>
                    <a:pt x="0" y="23829589"/>
                  </a:lnTo>
                </a:path>
              </a:pathLst>
            </a:custGeom>
            <a:blipFill rotWithShape="1">
              <a:blip r:embed="rId4"/>
              <a:srcRect l="0" t="21131" r="0" b="21131"/>
              <a:stretch/>
            </a:blipFill>
          </p:spPr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928091776" name="Group 3"/>
          <p:cNvGrpSpPr/>
          <p:nvPr/>
        </p:nvGrpSpPr>
        <p:grpSpPr bwMode="auto">
          <a:xfrm rot="0">
            <a:off x="406239" y="399489"/>
            <a:ext cx="17475523" cy="9488021"/>
            <a:chOff x="0" y="0"/>
            <a:chExt cx="4602607" cy="2498903"/>
          </a:xfrm>
        </p:grpSpPr>
        <p:sp>
          <p:nvSpPr>
            <p:cNvPr id="4" name="Freeform 4"/>
            <p:cNvSpPr/>
            <p:nvPr/>
          </p:nvSpPr>
          <p:spPr bwMode="auto">
            <a:xfrm rot="0" flipH="0" flipV="0">
              <a:off x="0" y="0"/>
              <a:ext cx="4602607" cy="2498903"/>
            </a:xfrm>
            <a:custGeom>
              <a:avLst/>
              <a:gdLst/>
              <a:ahLst/>
              <a:cxnLst/>
              <a:rect l="l" t="t" r="r" b="b"/>
              <a:pathLst>
                <a:path w="4602607" h="2498903" fill="norm" stroke="1" extrusionOk="0">
                  <a:moveTo>
                    <a:pt x="0" y="0"/>
                  </a:moveTo>
                  <a:lnTo>
                    <a:pt x="4602607" y="0"/>
                  </a:lnTo>
                  <a:lnTo>
                    <a:pt x="4602607" y="2498903"/>
                  </a:lnTo>
                  <a:lnTo>
                    <a:pt x="0" y="2498903"/>
                  </a:lnTo>
                  <a:close/>
                </a:path>
              </a:pathLst>
            </a:custGeom>
            <a:solidFill>
              <a:srgbClr val="FFFFFF">
                <a:alpha val="81961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 bwMode="auto">
            <a:xfrm>
              <a:off x="0" y="-38100"/>
              <a:ext cx="4602607" cy="253700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grpSp>
        <p:nvGrpSpPr>
          <p:cNvPr id="455104605" name="Group 6"/>
          <p:cNvGrpSpPr/>
          <p:nvPr/>
        </p:nvGrpSpPr>
        <p:grpSpPr bwMode="auto">
          <a:xfrm rot="0">
            <a:off x="1182691" y="921076"/>
            <a:ext cx="888090" cy="88809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272727"/>
            </a:solid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 bwMode="auto">
            <a:xfrm>
              <a:off x="0" y="-28575"/>
              <a:ext cx="812800" cy="8413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1958332169" name="TextBox 9"/>
          <p:cNvSpPr txBox="1"/>
          <p:nvPr/>
        </p:nvSpPr>
        <p:spPr bwMode="auto">
          <a:xfrm rot="0">
            <a:off x="1038225" y="1009650"/>
            <a:ext cx="1177022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0"/>
              </a:lnSpc>
              <a:defRPr/>
            </a:pPr>
            <a:r>
              <a:rPr lang="en-US" sz="4700" b="1">
                <a:solidFill>
                  <a:srgbClr val="FFFFFF"/>
                </a:solidFill>
                <a:latin typeface="Arial Bold"/>
                <a:ea typeface="Arial Bold"/>
                <a:cs typeface="Arial Bold"/>
              </a:rPr>
              <a:t>01</a:t>
            </a:r>
            <a:endParaRPr/>
          </a:p>
        </p:txBody>
      </p:sp>
      <p:sp>
        <p:nvSpPr>
          <p:cNvPr id="2034700595" name="TextBox 10"/>
          <p:cNvSpPr txBox="1"/>
          <p:nvPr/>
        </p:nvSpPr>
        <p:spPr bwMode="auto">
          <a:xfrm rot="0">
            <a:off x="2395072" y="949650"/>
            <a:ext cx="6260080" cy="761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5"/>
              </a:lnSpc>
              <a:defRPr/>
            </a:pPr>
            <a:r>
              <a:rPr lang="en-US" sz="5000" b="1">
                <a:solidFill>
                  <a:srgbClr val="1E1E1E"/>
                </a:solidFill>
                <a:latin typeface="黑体"/>
                <a:ea typeface="黑体"/>
                <a:cs typeface="黑体"/>
              </a:rPr>
              <a:t>现状问题分析</a:t>
            </a:r>
            <a:endParaRPr>
              <a:latin typeface="黑体"/>
              <a:cs typeface="黑体"/>
            </a:endParaRPr>
          </a:p>
        </p:txBody>
      </p:sp>
      <p:grpSp>
        <p:nvGrpSpPr>
          <p:cNvPr id="336359459" name="Group 11"/>
          <p:cNvGrpSpPr/>
          <p:nvPr/>
        </p:nvGrpSpPr>
        <p:grpSpPr bwMode="auto">
          <a:xfrm rot="0">
            <a:off x="2309916" y="2734378"/>
            <a:ext cx="3928824" cy="1145576"/>
            <a:chOff x="0" y="0"/>
            <a:chExt cx="1034752" cy="301715"/>
          </a:xfrm>
        </p:grpSpPr>
        <p:sp>
          <p:nvSpPr>
            <p:cNvPr id="12" name="Freeform 12"/>
            <p:cNvSpPr/>
            <p:nvPr/>
          </p:nvSpPr>
          <p:spPr bwMode="auto">
            <a:xfrm rot="0" flipH="0" flipV="0">
              <a:off x="0" y="0"/>
              <a:ext cx="1034752" cy="301715"/>
            </a:xfrm>
            <a:custGeom>
              <a:avLst/>
              <a:gdLst/>
              <a:ahLst/>
              <a:cxnLst/>
              <a:rect l="l" t="t" r="r" b="b"/>
              <a:pathLst>
                <a:path w="1034752" h="301715" fill="norm" stroke="1" extrusionOk="0">
                  <a:moveTo>
                    <a:pt x="0" y="0"/>
                  </a:moveTo>
                  <a:lnTo>
                    <a:pt x="1034752" y="0"/>
                  </a:lnTo>
                  <a:lnTo>
                    <a:pt x="1034752" y="301715"/>
                  </a:lnTo>
                  <a:lnTo>
                    <a:pt x="0" y="301715"/>
                  </a:lnTo>
                  <a:close/>
                </a:path>
              </a:pathLst>
            </a:custGeom>
            <a:solidFill>
              <a:srgbClr val="272727"/>
            </a:solidFill>
          </p:spPr>
        </p:sp>
        <p:sp>
          <p:nvSpPr>
            <p:cNvPr id="13" name="TextBox 13"/>
            <p:cNvSpPr txBox="1"/>
            <p:nvPr/>
          </p:nvSpPr>
          <p:spPr bwMode="auto">
            <a:xfrm>
              <a:off x="0" y="-19050"/>
              <a:ext cx="1034752" cy="32076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  <a:defRPr/>
              </a:pPr>
              <a:endParaRPr/>
            </a:p>
          </p:txBody>
        </p:sp>
      </p:grpSp>
      <p:grpSp>
        <p:nvGrpSpPr>
          <p:cNvPr id="1991551349" name="Group 14"/>
          <p:cNvGrpSpPr/>
          <p:nvPr/>
        </p:nvGrpSpPr>
        <p:grpSpPr bwMode="auto">
          <a:xfrm rot="0">
            <a:off x="2309916" y="3879954"/>
            <a:ext cx="3928824" cy="4047459"/>
            <a:chOff x="0" y="0"/>
            <a:chExt cx="1034752" cy="1065998"/>
          </a:xfrm>
        </p:grpSpPr>
        <p:sp>
          <p:nvSpPr>
            <p:cNvPr id="15" name="Freeform 15"/>
            <p:cNvSpPr/>
            <p:nvPr/>
          </p:nvSpPr>
          <p:spPr bwMode="auto">
            <a:xfrm rot="0" flipH="0" flipV="0">
              <a:off x="0" y="0"/>
              <a:ext cx="1034752" cy="1065998"/>
            </a:xfrm>
            <a:custGeom>
              <a:avLst/>
              <a:gdLst/>
              <a:ahLst/>
              <a:cxnLst/>
              <a:rect l="l" t="t" r="r" b="b"/>
              <a:pathLst>
                <a:path w="1034752" h="1065998" fill="norm" stroke="1" extrusionOk="0">
                  <a:moveTo>
                    <a:pt x="0" y="0"/>
                  </a:moveTo>
                  <a:lnTo>
                    <a:pt x="1034752" y="0"/>
                  </a:lnTo>
                  <a:lnTo>
                    <a:pt x="1034752" y="1065998"/>
                  </a:lnTo>
                  <a:lnTo>
                    <a:pt x="0" y="1065998"/>
                  </a:lnTo>
                  <a:close/>
                </a:path>
              </a:pathLst>
            </a:custGeom>
            <a:solidFill>
              <a:srgbClr val="D9D9D9">
                <a:alpha val="45882"/>
              </a:srgbClr>
            </a:solidFill>
          </p:spPr>
        </p:sp>
        <p:sp>
          <p:nvSpPr>
            <p:cNvPr id="16" name="TextBox 16"/>
            <p:cNvSpPr txBox="1"/>
            <p:nvPr/>
          </p:nvSpPr>
          <p:spPr bwMode="auto">
            <a:xfrm>
              <a:off x="0" y="-19050"/>
              <a:ext cx="1034752" cy="108504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  <a:defRPr/>
              </a:pPr>
              <a:endParaRPr/>
            </a:p>
          </p:txBody>
        </p:sp>
      </p:grpSp>
      <p:sp>
        <p:nvSpPr>
          <p:cNvPr id="8905413" name="TextBox 17"/>
          <p:cNvSpPr txBox="1"/>
          <p:nvPr/>
        </p:nvSpPr>
        <p:spPr bwMode="auto">
          <a:xfrm rot="0">
            <a:off x="2555001" y="3009223"/>
            <a:ext cx="3439014" cy="555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8"/>
              </a:lnSpc>
              <a:defRPr/>
            </a:pPr>
            <a:r>
              <a:rPr lang="en-US" sz="28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效率低</a:t>
            </a:r>
            <a:endParaRPr>
              <a:latin typeface="黑体"/>
              <a:cs typeface="黑体"/>
            </a:endParaRPr>
          </a:p>
        </p:txBody>
      </p:sp>
      <p:sp>
        <p:nvSpPr>
          <p:cNvPr id="1256799367" name="TextBox 18"/>
          <p:cNvSpPr txBox="1"/>
          <p:nvPr/>
        </p:nvSpPr>
        <p:spPr bwMode="auto">
          <a:xfrm rot="0">
            <a:off x="2732307" y="4249620"/>
            <a:ext cx="3085119" cy="2539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30" lvl="1" indent="-183515" algn="just">
              <a:lnSpc>
                <a:spcPts val="2856"/>
              </a:lnSpc>
              <a:buFont typeface="Arial"/>
              <a:buChar char="•"/>
              <a:defRPr/>
            </a:pPr>
            <a:r>
              <a:rPr lang="en-US" sz="22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效率低（如：流程冗长）</a:t>
            </a:r>
            <a:endParaRPr sz="2200">
              <a:latin typeface="黑体"/>
              <a:cs typeface="黑体"/>
            </a:endParaRPr>
          </a:p>
          <a:p>
            <a:pPr marL="367030" lvl="1" indent="-183515" algn="just">
              <a:lnSpc>
                <a:spcPts val="2856"/>
              </a:lnSpc>
              <a:buFont typeface="Arial"/>
              <a:buChar char="•"/>
              <a:defRPr/>
            </a:pPr>
            <a:r>
              <a:rPr lang="en-US" sz="22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成本高（如：人力/营销成本）</a:t>
            </a:r>
            <a:endParaRPr sz="2200">
              <a:latin typeface="黑体"/>
              <a:cs typeface="黑体"/>
            </a:endParaRPr>
          </a:p>
          <a:p>
            <a:pPr marL="367030" lvl="1" indent="-183515" algn="just">
              <a:lnSpc>
                <a:spcPts val="2856"/>
              </a:lnSpc>
              <a:buFont typeface="Arial"/>
              <a:buChar char="•"/>
              <a:defRPr/>
            </a:pPr>
            <a:r>
              <a:rPr lang="en-US" sz="22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市场竞争加剧</a:t>
            </a:r>
            <a:endParaRPr sz="2200">
              <a:latin typeface="黑体"/>
              <a:cs typeface="黑体"/>
            </a:endParaRPr>
          </a:p>
          <a:p>
            <a:pPr marL="367030" lvl="1" indent="-183515" algn="just">
              <a:lnSpc>
                <a:spcPts val="2856"/>
              </a:lnSpc>
              <a:buFont typeface="Arial"/>
              <a:buChar char="•"/>
              <a:defRPr/>
            </a:pPr>
            <a:r>
              <a:rPr lang="en-US" sz="22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客户流失率高</a:t>
            </a:r>
            <a:endParaRPr sz="2200">
              <a:latin typeface="黑体"/>
              <a:cs typeface="黑体"/>
            </a:endParaRPr>
          </a:p>
          <a:p>
            <a:pPr algn="just">
              <a:lnSpc>
                <a:spcPts val="2856"/>
              </a:lnSpc>
              <a:defRPr/>
            </a:pPr>
            <a:endParaRPr sz="2200">
              <a:latin typeface="黑体"/>
              <a:cs typeface="黑体"/>
            </a:endParaRPr>
          </a:p>
        </p:txBody>
      </p:sp>
      <p:grpSp>
        <p:nvGrpSpPr>
          <p:cNvPr id="1152895830" name="Group 19"/>
          <p:cNvGrpSpPr/>
          <p:nvPr/>
        </p:nvGrpSpPr>
        <p:grpSpPr bwMode="auto">
          <a:xfrm rot="0">
            <a:off x="7179588" y="2734378"/>
            <a:ext cx="3928824" cy="1145576"/>
            <a:chOff x="0" y="0"/>
            <a:chExt cx="1034752" cy="301715"/>
          </a:xfrm>
        </p:grpSpPr>
        <p:sp>
          <p:nvSpPr>
            <p:cNvPr id="20" name="Freeform 20"/>
            <p:cNvSpPr/>
            <p:nvPr/>
          </p:nvSpPr>
          <p:spPr bwMode="auto">
            <a:xfrm rot="0" flipH="0" flipV="0">
              <a:off x="0" y="0"/>
              <a:ext cx="1034752" cy="301715"/>
            </a:xfrm>
            <a:custGeom>
              <a:avLst/>
              <a:gdLst/>
              <a:ahLst/>
              <a:cxnLst/>
              <a:rect l="l" t="t" r="r" b="b"/>
              <a:pathLst>
                <a:path w="1034752" h="301715" fill="norm" stroke="1" extrusionOk="0">
                  <a:moveTo>
                    <a:pt x="0" y="0"/>
                  </a:moveTo>
                  <a:lnTo>
                    <a:pt x="1034752" y="0"/>
                  </a:lnTo>
                  <a:lnTo>
                    <a:pt x="1034752" y="301715"/>
                  </a:lnTo>
                  <a:lnTo>
                    <a:pt x="0" y="301715"/>
                  </a:lnTo>
                  <a:close/>
                </a:path>
              </a:pathLst>
            </a:custGeom>
            <a:solidFill>
              <a:srgbClr val="272727"/>
            </a:solidFill>
          </p:spPr>
        </p:sp>
        <p:sp>
          <p:nvSpPr>
            <p:cNvPr id="21" name="TextBox 21"/>
            <p:cNvSpPr txBox="1"/>
            <p:nvPr/>
          </p:nvSpPr>
          <p:spPr bwMode="auto">
            <a:xfrm>
              <a:off x="0" y="-19050"/>
              <a:ext cx="1034752" cy="32076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  <a:defRPr/>
              </a:pPr>
              <a:endParaRPr/>
            </a:p>
          </p:txBody>
        </p:sp>
      </p:grpSp>
      <p:grpSp>
        <p:nvGrpSpPr>
          <p:cNvPr id="1219515071" name="Group 22"/>
          <p:cNvGrpSpPr/>
          <p:nvPr/>
        </p:nvGrpSpPr>
        <p:grpSpPr bwMode="auto">
          <a:xfrm rot="0">
            <a:off x="7179588" y="3879954"/>
            <a:ext cx="3928824" cy="4047459"/>
            <a:chOff x="0" y="0"/>
            <a:chExt cx="1034752" cy="1065998"/>
          </a:xfrm>
        </p:grpSpPr>
        <p:sp>
          <p:nvSpPr>
            <p:cNvPr id="23" name="Freeform 23"/>
            <p:cNvSpPr/>
            <p:nvPr/>
          </p:nvSpPr>
          <p:spPr bwMode="auto">
            <a:xfrm rot="0" flipH="0" flipV="0">
              <a:off x="0" y="0"/>
              <a:ext cx="1034752" cy="1065998"/>
            </a:xfrm>
            <a:custGeom>
              <a:avLst/>
              <a:gdLst/>
              <a:ahLst/>
              <a:cxnLst/>
              <a:rect l="l" t="t" r="r" b="b"/>
              <a:pathLst>
                <a:path w="1034752" h="1065998" fill="norm" stroke="1" extrusionOk="0">
                  <a:moveTo>
                    <a:pt x="0" y="0"/>
                  </a:moveTo>
                  <a:lnTo>
                    <a:pt x="1034752" y="0"/>
                  </a:lnTo>
                  <a:lnTo>
                    <a:pt x="1034752" y="1065998"/>
                  </a:lnTo>
                  <a:lnTo>
                    <a:pt x="0" y="1065998"/>
                  </a:lnTo>
                  <a:close/>
                </a:path>
              </a:pathLst>
            </a:custGeom>
            <a:solidFill>
              <a:srgbClr val="D9D9D9">
                <a:alpha val="45882"/>
              </a:srgbClr>
            </a:solidFill>
          </p:spPr>
        </p:sp>
        <p:sp>
          <p:nvSpPr>
            <p:cNvPr id="24" name="TextBox 24"/>
            <p:cNvSpPr txBox="1"/>
            <p:nvPr/>
          </p:nvSpPr>
          <p:spPr bwMode="auto">
            <a:xfrm>
              <a:off x="0" y="-19050"/>
              <a:ext cx="1034752" cy="108504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  <a:defRPr/>
              </a:pPr>
              <a:endParaRPr/>
            </a:p>
          </p:txBody>
        </p:sp>
      </p:grpSp>
      <p:sp>
        <p:nvSpPr>
          <p:cNvPr id="1348706572" name="TextBox 25"/>
          <p:cNvSpPr txBox="1"/>
          <p:nvPr/>
        </p:nvSpPr>
        <p:spPr bwMode="auto">
          <a:xfrm rot="0">
            <a:off x="7424672" y="3009223"/>
            <a:ext cx="3439014" cy="555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8"/>
              </a:lnSpc>
              <a:defRPr/>
            </a:pPr>
            <a:r>
              <a:rPr lang="en-US" sz="28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成本高</a:t>
            </a:r>
            <a:endParaRPr>
              <a:latin typeface="黑体"/>
              <a:cs typeface="黑体"/>
            </a:endParaRPr>
          </a:p>
        </p:txBody>
      </p:sp>
      <p:sp>
        <p:nvSpPr>
          <p:cNvPr id="971485005" name="TextBox 26"/>
          <p:cNvSpPr txBox="1"/>
          <p:nvPr/>
        </p:nvSpPr>
        <p:spPr bwMode="auto">
          <a:xfrm rot="0">
            <a:off x="7601978" y="4249620"/>
            <a:ext cx="3085119" cy="2539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30" lvl="1" indent="-183515" algn="just">
              <a:lnSpc>
                <a:spcPts val="2856"/>
              </a:lnSpc>
              <a:buFont typeface="Arial"/>
              <a:buChar char="•"/>
              <a:defRPr/>
            </a:pPr>
            <a:r>
              <a:rPr lang="en-US" sz="22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效率低（如：流程冗长）</a:t>
            </a:r>
            <a:endParaRPr sz="2200">
              <a:latin typeface="黑体"/>
              <a:cs typeface="黑体"/>
            </a:endParaRPr>
          </a:p>
          <a:p>
            <a:pPr marL="367030" lvl="1" indent="-183515" algn="just">
              <a:lnSpc>
                <a:spcPts val="2856"/>
              </a:lnSpc>
              <a:buFont typeface="Arial"/>
              <a:buChar char="•"/>
              <a:defRPr/>
            </a:pPr>
            <a:r>
              <a:rPr lang="en-US" sz="22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成本高（如：人力/营销成本）</a:t>
            </a:r>
            <a:endParaRPr sz="2200">
              <a:latin typeface="黑体"/>
              <a:cs typeface="黑体"/>
            </a:endParaRPr>
          </a:p>
          <a:p>
            <a:pPr marL="367030" lvl="1" indent="-183515" algn="just">
              <a:lnSpc>
                <a:spcPts val="2856"/>
              </a:lnSpc>
              <a:buFont typeface="Arial"/>
              <a:buChar char="•"/>
              <a:defRPr/>
            </a:pPr>
            <a:r>
              <a:rPr lang="en-US" sz="22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市场竞争加剧</a:t>
            </a:r>
            <a:endParaRPr sz="2200">
              <a:latin typeface="黑体"/>
              <a:cs typeface="黑体"/>
            </a:endParaRPr>
          </a:p>
          <a:p>
            <a:pPr marL="367030" lvl="1" indent="-183515" algn="just">
              <a:lnSpc>
                <a:spcPts val="2856"/>
              </a:lnSpc>
              <a:buFont typeface="Arial"/>
              <a:buChar char="•"/>
              <a:defRPr/>
            </a:pPr>
            <a:r>
              <a:rPr lang="en-US" sz="22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客户流失率高</a:t>
            </a:r>
            <a:endParaRPr sz="2200">
              <a:latin typeface="黑体"/>
              <a:cs typeface="黑体"/>
            </a:endParaRPr>
          </a:p>
          <a:p>
            <a:pPr algn="just">
              <a:lnSpc>
                <a:spcPts val="2856"/>
              </a:lnSpc>
              <a:defRPr/>
            </a:pPr>
            <a:endParaRPr sz="2200">
              <a:latin typeface="黑体"/>
              <a:cs typeface="黑体"/>
            </a:endParaRPr>
          </a:p>
        </p:txBody>
      </p:sp>
      <p:grpSp>
        <p:nvGrpSpPr>
          <p:cNvPr id="934050470" name="Group 27"/>
          <p:cNvGrpSpPr/>
          <p:nvPr/>
        </p:nvGrpSpPr>
        <p:grpSpPr bwMode="auto">
          <a:xfrm rot="0">
            <a:off x="12049259" y="2734378"/>
            <a:ext cx="3928824" cy="1145576"/>
            <a:chOff x="0" y="0"/>
            <a:chExt cx="1034752" cy="301715"/>
          </a:xfrm>
        </p:grpSpPr>
        <p:sp>
          <p:nvSpPr>
            <p:cNvPr id="28" name="Freeform 28"/>
            <p:cNvSpPr/>
            <p:nvPr/>
          </p:nvSpPr>
          <p:spPr bwMode="auto">
            <a:xfrm rot="0" flipH="0" flipV="0">
              <a:off x="0" y="0"/>
              <a:ext cx="1034752" cy="301715"/>
            </a:xfrm>
            <a:custGeom>
              <a:avLst/>
              <a:gdLst/>
              <a:ahLst/>
              <a:cxnLst/>
              <a:rect l="l" t="t" r="r" b="b"/>
              <a:pathLst>
                <a:path w="1034752" h="301715" fill="norm" stroke="1" extrusionOk="0">
                  <a:moveTo>
                    <a:pt x="0" y="0"/>
                  </a:moveTo>
                  <a:lnTo>
                    <a:pt x="1034752" y="0"/>
                  </a:lnTo>
                  <a:lnTo>
                    <a:pt x="1034752" y="301715"/>
                  </a:lnTo>
                  <a:lnTo>
                    <a:pt x="0" y="301715"/>
                  </a:lnTo>
                  <a:close/>
                </a:path>
              </a:pathLst>
            </a:custGeom>
            <a:solidFill>
              <a:srgbClr val="272727"/>
            </a:solidFill>
          </p:spPr>
        </p:sp>
        <p:sp>
          <p:nvSpPr>
            <p:cNvPr id="29" name="TextBox 29"/>
            <p:cNvSpPr txBox="1"/>
            <p:nvPr/>
          </p:nvSpPr>
          <p:spPr bwMode="auto">
            <a:xfrm>
              <a:off x="0" y="-19050"/>
              <a:ext cx="1034752" cy="32076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  <a:defRPr/>
              </a:pPr>
              <a:endParaRPr/>
            </a:p>
          </p:txBody>
        </p:sp>
      </p:grpSp>
      <p:grpSp>
        <p:nvGrpSpPr>
          <p:cNvPr id="784609189" name="Group 30"/>
          <p:cNvGrpSpPr/>
          <p:nvPr/>
        </p:nvGrpSpPr>
        <p:grpSpPr bwMode="auto">
          <a:xfrm rot="0">
            <a:off x="12049259" y="3879954"/>
            <a:ext cx="3928824" cy="4047459"/>
            <a:chOff x="0" y="0"/>
            <a:chExt cx="1034752" cy="1065998"/>
          </a:xfrm>
        </p:grpSpPr>
        <p:sp>
          <p:nvSpPr>
            <p:cNvPr id="31" name="Freeform 31"/>
            <p:cNvSpPr/>
            <p:nvPr/>
          </p:nvSpPr>
          <p:spPr bwMode="auto">
            <a:xfrm rot="0" flipH="0" flipV="0">
              <a:off x="0" y="0"/>
              <a:ext cx="1034752" cy="1065998"/>
            </a:xfrm>
            <a:custGeom>
              <a:avLst/>
              <a:gdLst/>
              <a:ahLst/>
              <a:cxnLst/>
              <a:rect l="l" t="t" r="r" b="b"/>
              <a:pathLst>
                <a:path w="1034752" h="1065998" fill="norm" stroke="1" extrusionOk="0">
                  <a:moveTo>
                    <a:pt x="0" y="0"/>
                  </a:moveTo>
                  <a:lnTo>
                    <a:pt x="1034752" y="0"/>
                  </a:lnTo>
                  <a:lnTo>
                    <a:pt x="1034752" y="1065998"/>
                  </a:lnTo>
                  <a:lnTo>
                    <a:pt x="0" y="1065998"/>
                  </a:lnTo>
                  <a:close/>
                </a:path>
              </a:pathLst>
            </a:custGeom>
            <a:solidFill>
              <a:srgbClr val="D9D9D9">
                <a:alpha val="45882"/>
              </a:srgbClr>
            </a:solidFill>
          </p:spPr>
        </p:sp>
        <p:sp>
          <p:nvSpPr>
            <p:cNvPr id="32" name="TextBox 32"/>
            <p:cNvSpPr txBox="1"/>
            <p:nvPr/>
          </p:nvSpPr>
          <p:spPr bwMode="auto">
            <a:xfrm>
              <a:off x="0" y="-19050"/>
              <a:ext cx="1034752" cy="108504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  <a:defRPr/>
              </a:pPr>
              <a:endParaRPr/>
            </a:p>
          </p:txBody>
        </p:sp>
      </p:grpSp>
      <p:sp>
        <p:nvSpPr>
          <p:cNvPr id="186366561" name="TextBox 33"/>
          <p:cNvSpPr txBox="1"/>
          <p:nvPr/>
        </p:nvSpPr>
        <p:spPr bwMode="auto">
          <a:xfrm rot="0">
            <a:off x="12294343" y="3009223"/>
            <a:ext cx="3439014" cy="555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8"/>
              </a:lnSpc>
              <a:defRPr/>
            </a:pPr>
            <a:r>
              <a:rPr lang="en-US" sz="2800" b="1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市场竞争加剧</a:t>
            </a:r>
            <a:endParaRPr>
              <a:latin typeface="黑体"/>
              <a:cs typeface="黑体"/>
            </a:endParaRPr>
          </a:p>
        </p:txBody>
      </p:sp>
      <p:sp>
        <p:nvSpPr>
          <p:cNvPr id="1945808650" name="TextBox 34"/>
          <p:cNvSpPr txBox="1"/>
          <p:nvPr/>
        </p:nvSpPr>
        <p:spPr bwMode="auto">
          <a:xfrm rot="0">
            <a:off x="12471651" y="4249620"/>
            <a:ext cx="3085119" cy="2539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30" lvl="1" indent="-183515" algn="just">
              <a:lnSpc>
                <a:spcPts val="2856"/>
              </a:lnSpc>
              <a:buFont typeface="Arial"/>
              <a:buChar char="•"/>
              <a:defRPr/>
            </a:pPr>
            <a:r>
              <a:rPr lang="en-US" sz="22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效率低（如：流程冗长）</a:t>
            </a:r>
            <a:endParaRPr sz="2200">
              <a:latin typeface="黑体"/>
              <a:cs typeface="黑体"/>
            </a:endParaRPr>
          </a:p>
          <a:p>
            <a:pPr marL="367030" lvl="1" indent="-183515" algn="just">
              <a:lnSpc>
                <a:spcPts val="2856"/>
              </a:lnSpc>
              <a:buFont typeface="Arial"/>
              <a:buChar char="•"/>
              <a:defRPr/>
            </a:pPr>
            <a:r>
              <a:rPr lang="en-US" sz="22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成本高（如：人力/营销成本）</a:t>
            </a:r>
            <a:endParaRPr sz="2200">
              <a:latin typeface="黑体"/>
              <a:cs typeface="黑体"/>
            </a:endParaRPr>
          </a:p>
          <a:p>
            <a:pPr marL="367030" lvl="1" indent="-183515" algn="just">
              <a:lnSpc>
                <a:spcPts val="2856"/>
              </a:lnSpc>
              <a:buFont typeface="Arial"/>
              <a:buChar char="•"/>
              <a:defRPr/>
            </a:pPr>
            <a:r>
              <a:rPr lang="en-US" sz="22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市场竞争加剧</a:t>
            </a:r>
            <a:endParaRPr sz="2200">
              <a:latin typeface="黑体"/>
              <a:cs typeface="黑体"/>
            </a:endParaRPr>
          </a:p>
          <a:p>
            <a:pPr marL="367030" lvl="1" indent="-183515" algn="just">
              <a:lnSpc>
                <a:spcPts val="2856"/>
              </a:lnSpc>
              <a:buFont typeface="Arial"/>
              <a:buChar char="•"/>
              <a:defRPr/>
            </a:pPr>
            <a:r>
              <a:rPr lang="en-US" sz="22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客户流失率高</a:t>
            </a:r>
            <a:endParaRPr sz="2200">
              <a:latin typeface="黑体"/>
              <a:cs typeface="黑体"/>
            </a:endParaRPr>
          </a:p>
          <a:p>
            <a:pPr algn="just">
              <a:lnSpc>
                <a:spcPts val="2856"/>
              </a:lnSpc>
              <a:defRPr/>
            </a:pPr>
            <a:endParaRPr sz="2200">
              <a:latin typeface="黑体"/>
              <a:cs typeface="黑体"/>
            </a:endParaRPr>
          </a:p>
        </p:txBody>
      </p:sp>
      <p:sp>
        <p:nvSpPr>
          <p:cNvPr id="1888762061" name="TextBox 35"/>
          <p:cNvSpPr txBox="1"/>
          <p:nvPr/>
        </p:nvSpPr>
        <p:spPr bwMode="auto">
          <a:xfrm rot="0">
            <a:off x="3704461" y="8342757"/>
            <a:ext cx="10879436" cy="363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6"/>
              </a:lnSpc>
              <a:defRPr/>
            </a:pPr>
            <a:r>
              <a:rPr lang="en-US" sz="2000">
                <a:solidFill>
                  <a:srgbClr val="100F0D"/>
                </a:solidFill>
                <a:latin typeface="思源黑体 2"/>
                <a:ea typeface="思源黑体 2"/>
                <a:cs typeface="思源黑体 2"/>
              </a:rPr>
              <a:t>不做改变将面临风险</a:t>
            </a:r>
            <a:endParaRPr sz="20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131992954" name="Group 3"/>
          <p:cNvGrpSpPr/>
          <p:nvPr/>
        </p:nvGrpSpPr>
        <p:grpSpPr bwMode="auto">
          <a:xfrm rot="0">
            <a:off x="3386227" y="2453695"/>
            <a:ext cx="11515546" cy="5379611"/>
            <a:chOff x="0" y="0"/>
            <a:chExt cx="3032901" cy="1416852"/>
          </a:xfrm>
        </p:grpSpPr>
        <p:sp>
          <p:nvSpPr>
            <p:cNvPr id="4" name="Freeform 4"/>
            <p:cNvSpPr/>
            <p:nvPr/>
          </p:nvSpPr>
          <p:spPr bwMode="auto">
            <a:xfrm rot="0" flipH="0" flipV="0">
              <a:off x="0" y="0"/>
              <a:ext cx="3032901" cy="1416852"/>
            </a:xfrm>
            <a:custGeom>
              <a:avLst/>
              <a:gdLst/>
              <a:ahLst/>
              <a:cxnLst/>
              <a:rect l="l" t="t" r="r" b="b"/>
              <a:pathLst>
                <a:path w="3032901" h="1416852" fill="norm" stroke="1" extrusionOk="0">
                  <a:moveTo>
                    <a:pt x="0" y="0"/>
                  </a:moveTo>
                  <a:lnTo>
                    <a:pt x="3032901" y="0"/>
                  </a:lnTo>
                  <a:lnTo>
                    <a:pt x="3032901" y="1416852"/>
                  </a:lnTo>
                  <a:lnTo>
                    <a:pt x="0" y="1416852"/>
                  </a:lnTo>
                  <a:close/>
                </a:path>
              </a:pathLst>
            </a:custGeom>
            <a:solidFill>
              <a:srgbClr val="FFFFFF">
                <a:alpha val="81961"/>
              </a:srgbClr>
            </a:solidFill>
          </p:spPr>
        </p:sp>
        <p:sp>
          <p:nvSpPr>
            <p:cNvPr id="5" name="TextBox 5"/>
            <p:cNvSpPr txBox="1"/>
            <p:nvPr/>
          </p:nvSpPr>
          <p:spPr bwMode="auto">
            <a:xfrm>
              <a:off x="0" y="-38100"/>
              <a:ext cx="3032901" cy="145495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grpSp>
        <p:nvGrpSpPr>
          <p:cNvPr id="1166120110" name="Group 6"/>
          <p:cNvGrpSpPr/>
          <p:nvPr/>
        </p:nvGrpSpPr>
        <p:grpSpPr bwMode="auto">
          <a:xfrm rot="0">
            <a:off x="6496125" y="5143500"/>
            <a:ext cx="5295750" cy="524361"/>
            <a:chOff x="0" y="0"/>
            <a:chExt cx="1394766" cy="138103"/>
          </a:xfrm>
        </p:grpSpPr>
        <p:sp>
          <p:nvSpPr>
            <p:cNvPr id="7" name="Freeform 7"/>
            <p:cNvSpPr/>
            <p:nvPr/>
          </p:nvSpPr>
          <p:spPr bwMode="auto">
            <a:xfrm rot="0" flipH="0" flipV="0">
              <a:off x="0" y="0"/>
              <a:ext cx="1394766" cy="138103"/>
            </a:xfrm>
            <a:custGeom>
              <a:avLst/>
              <a:gdLst/>
              <a:ahLst/>
              <a:cxnLst/>
              <a:rect l="l" t="t" r="r" b="b"/>
              <a:pathLst>
                <a:path w="1394766" h="138103" fill="norm" stroke="1" extrusionOk="0">
                  <a:moveTo>
                    <a:pt x="0" y="0"/>
                  </a:moveTo>
                  <a:lnTo>
                    <a:pt x="1394766" y="0"/>
                  </a:lnTo>
                  <a:lnTo>
                    <a:pt x="1394766" y="138103"/>
                  </a:lnTo>
                  <a:lnTo>
                    <a:pt x="0" y="138103"/>
                  </a:lnTo>
                  <a:close/>
                </a:path>
              </a:pathLst>
            </a:custGeom>
            <a:solidFill>
              <a:srgbClr val="272727"/>
            </a:solidFill>
          </p:spPr>
        </p:sp>
        <p:sp>
          <p:nvSpPr>
            <p:cNvPr id="8" name="TextBox 8"/>
            <p:cNvSpPr txBox="1"/>
            <p:nvPr/>
          </p:nvSpPr>
          <p:spPr bwMode="auto">
            <a:xfrm>
              <a:off x="0" y="-28575"/>
              <a:ext cx="1394766" cy="16667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grpSp>
        <p:nvGrpSpPr>
          <p:cNvPr id="470133192" name="Group 9"/>
          <p:cNvGrpSpPr/>
          <p:nvPr/>
        </p:nvGrpSpPr>
        <p:grpSpPr bwMode="auto">
          <a:xfrm rot="0">
            <a:off x="17264421" y="9406976"/>
            <a:ext cx="453390" cy="359414"/>
            <a:chOff x="0" y="0"/>
            <a:chExt cx="604520" cy="479219"/>
          </a:xfrm>
        </p:grpSpPr>
        <p:grpSp>
          <p:nvGrpSpPr>
            <p:cNvPr id="10" name="Group 10"/>
            <p:cNvGrpSpPr/>
            <p:nvPr/>
          </p:nvGrpSpPr>
          <p:grpSpPr bwMode="auto">
            <a:xfrm rot="0">
              <a:off x="0" y="0"/>
              <a:ext cx="604520" cy="72819"/>
              <a:chOff x="0" y="0"/>
              <a:chExt cx="118365" cy="14258"/>
            </a:xfrm>
          </p:grpSpPr>
          <p:sp>
            <p:nvSpPr>
              <p:cNvPr id="11" name="Freeform 11"/>
              <p:cNvSpPr/>
              <p:nvPr/>
            </p:nvSpPr>
            <p:spPr bwMode="auto">
              <a:xfrm rot="0" flipH="0" flipV="0">
                <a:off x="0" y="0"/>
                <a:ext cx="118365" cy="14258"/>
              </a:xfrm>
              <a:custGeom>
                <a:avLst/>
                <a:gdLst/>
                <a:ahLst/>
                <a:cxnLst/>
                <a:rect l="l" t="t" r="r" b="b"/>
                <a:pathLst>
                  <a:path w="118365" h="14258" fill="norm" stroke="1" extrusionOk="0">
                    <a:moveTo>
                      <a:pt x="0" y="0"/>
                    </a:moveTo>
                    <a:lnTo>
                      <a:pt x="118365" y="0"/>
                    </a:lnTo>
                    <a:lnTo>
                      <a:pt x="118365" y="14258"/>
                    </a:lnTo>
                    <a:lnTo>
                      <a:pt x="0" y="14258"/>
                    </a:lnTo>
                    <a:close/>
                  </a:path>
                </a:pathLst>
              </a:custGeom>
              <a:solidFill>
                <a:srgbClr val="272727"/>
              </a:solidFill>
            </p:spPr>
          </p:sp>
          <p:sp>
            <p:nvSpPr>
              <p:cNvPr id="12" name="TextBox 12"/>
              <p:cNvSpPr txBox="1"/>
              <p:nvPr/>
            </p:nvSpPr>
            <p:spPr bwMode="auto">
              <a:xfrm>
                <a:off x="0" y="-28575"/>
                <a:ext cx="118365" cy="42833"/>
              </a:xfrm>
              <a:prstGeom prst="rect">
                <a:avLst/>
              </a:prstGeom>
              <a:grpFill/>
            </p:spPr>
            <p:txBody>
              <a:bodyPr lIns="51249" tIns="51249" rIns="51249" bIns="51249" rtlCol="0" anchor="ctr"/>
              <a:lstStyle/>
              <a:p>
                <a:pPr algn="ctr">
                  <a:lnSpc>
                    <a:spcPts val="2659"/>
                  </a:lnSpc>
                  <a:defRPr/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 bwMode="auto">
            <a:xfrm rot="0">
              <a:off x="0" y="203200"/>
              <a:ext cx="604520" cy="72819"/>
              <a:chOff x="0" y="0"/>
              <a:chExt cx="118365" cy="14258"/>
            </a:xfrm>
          </p:grpSpPr>
          <p:sp>
            <p:nvSpPr>
              <p:cNvPr id="14" name="Freeform 14"/>
              <p:cNvSpPr/>
              <p:nvPr/>
            </p:nvSpPr>
            <p:spPr bwMode="auto">
              <a:xfrm rot="0" flipH="0" flipV="0">
                <a:off x="0" y="0"/>
                <a:ext cx="118365" cy="14258"/>
              </a:xfrm>
              <a:custGeom>
                <a:avLst/>
                <a:gdLst/>
                <a:ahLst/>
                <a:cxnLst/>
                <a:rect l="l" t="t" r="r" b="b"/>
                <a:pathLst>
                  <a:path w="118365" h="14258" fill="norm" stroke="1" extrusionOk="0">
                    <a:moveTo>
                      <a:pt x="0" y="0"/>
                    </a:moveTo>
                    <a:lnTo>
                      <a:pt x="118365" y="0"/>
                    </a:lnTo>
                    <a:lnTo>
                      <a:pt x="118365" y="14258"/>
                    </a:lnTo>
                    <a:lnTo>
                      <a:pt x="0" y="14258"/>
                    </a:lnTo>
                    <a:close/>
                  </a:path>
                </a:pathLst>
              </a:custGeom>
              <a:solidFill>
                <a:srgbClr val="272727"/>
              </a:solidFill>
            </p:spPr>
          </p:sp>
          <p:sp>
            <p:nvSpPr>
              <p:cNvPr id="15" name="TextBox 15"/>
              <p:cNvSpPr txBox="1"/>
              <p:nvPr/>
            </p:nvSpPr>
            <p:spPr bwMode="auto">
              <a:xfrm>
                <a:off x="0" y="-28575"/>
                <a:ext cx="118365" cy="42833"/>
              </a:xfrm>
              <a:prstGeom prst="rect">
                <a:avLst/>
              </a:prstGeom>
              <a:grpFill/>
            </p:spPr>
            <p:txBody>
              <a:bodyPr lIns="51249" tIns="51249" rIns="51249" bIns="51249" rtlCol="0" anchor="ctr"/>
              <a:lstStyle/>
              <a:p>
                <a:pPr algn="ctr">
                  <a:lnSpc>
                    <a:spcPts val="2659"/>
                  </a:lnSpc>
                  <a:defRPr/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 bwMode="auto">
            <a:xfrm rot="0">
              <a:off x="0" y="406400"/>
              <a:ext cx="604520" cy="72819"/>
              <a:chOff x="0" y="0"/>
              <a:chExt cx="118365" cy="14258"/>
            </a:xfrm>
          </p:grpSpPr>
          <p:sp>
            <p:nvSpPr>
              <p:cNvPr id="17" name="Freeform 17"/>
              <p:cNvSpPr/>
              <p:nvPr/>
            </p:nvSpPr>
            <p:spPr bwMode="auto">
              <a:xfrm rot="0" flipH="0" flipV="0">
                <a:off x="0" y="0"/>
                <a:ext cx="118365" cy="14258"/>
              </a:xfrm>
              <a:custGeom>
                <a:avLst/>
                <a:gdLst/>
                <a:ahLst/>
                <a:cxnLst/>
                <a:rect l="l" t="t" r="r" b="b"/>
                <a:pathLst>
                  <a:path w="118365" h="14258" fill="norm" stroke="1" extrusionOk="0">
                    <a:moveTo>
                      <a:pt x="0" y="0"/>
                    </a:moveTo>
                    <a:lnTo>
                      <a:pt x="118365" y="0"/>
                    </a:lnTo>
                    <a:lnTo>
                      <a:pt x="118365" y="14258"/>
                    </a:lnTo>
                    <a:lnTo>
                      <a:pt x="0" y="14258"/>
                    </a:lnTo>
                    <a:close/>
                  </a:path>
                </a:pathLst>
              </a:custGeom>
              <a:solidFill>
                <a:srgbClr val="272727"/>
              </a:solidFill>
            </p:spPr>
          </p:sp>
          <p:sp>
            <p:nvSpPr>
              <p:cNvPr id="18" name="TextBox 18"/>
              <p:cNvSpPr txBox="1"/>
              <p:nvPr/>
            </p:nvSpPr>
            <p:spPr bwMode="auto">
              <a:xfrm>
                <a:off x="0" y="-28575"/>
                <a:ext cx="118365" cy="42833"/>
              </a:xfrm>
              <a:prstGeom prst="rect">
                <a:avLst/>
              </a:prstGeom>
              <a:grpFill/>
            </p:spPr>
            <p:txBody>
              <a:bodyPr lIns="51249" tIns="51249" rIns="51249" bIns="51249" rtlCol="0" anchor="ctr"/>
              <a:lstStyle/>
              <a:p>
                <a:pPr algn="ctr">
                  <a:lnSpc>
                    <a:spcPts val="2659"/>
                  </a:lnSpc>
                  <a:defRPr/>
                </a:pPr>
                <a:endParaRPr/>
              </a:p>
            </p:txBody>
          </p:sp>
        </p:grpSp>
      </p:grpSp>
      <p:sp>
        <p:nvSpPr>
          <p:cNvPr id="391673378" name="TextBox 19"/>
          <p:cNvSpPr txBox="1"/>
          <p:nvPr/>
        </p:nvSpPr>
        <p:spPr bwMode="auto">
          <a:xfrm rot="0">
            <a:off x="745819" y="479261"/>
            <a:ext cx="3769867" cy="353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79"/>
              </a:lnSpc>
              <a:defRPr/>
            </a:pPr>
            <a:r>
              <a:rPr lang="en-US" sz="1900">
                <a:solidFill>
                  <a:srgbClr val="181F30"/>
                </a:solidFill>
                <a:latin typeface="Arial"/>
                <a:ea typeface="Arial"/>
                <a:cs typeface="Arial"/>
              </a:rPr>
              <a:t>PART.02</a:t>
            </a:r>
            <a:endParaRPr/>
          </a:p>
        </p:txBody>
      </p:sp>
      <p:sp>
        <p:nvSpPr>
          <p:cNvPr id="1457021620" name="TextBox 20"/>
          <p:cNvSpPr txBox="1"/>
          <p:nvPr/>
        </p:nvSpPr>
        <p:spPr bwMode="auto">
          <a:xfrm rot="0">
            <a:off x="6644929" y="5106423"/>
            <a:ext cx="4998142" cy="503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7"/>
              </a:lnSpc>
              <a:defRPr/>
            </a:pPr>
            <a:r>
              <a:rPr lang="en-US" sz="2700">
                <a:solidFill>
                  <a:srgbClr val="FFFFFF"/>
                </a:solidFill>
                <a:latin typeface="Arial"/>
                <a:ea typeface="Arial"/>
                <a:cs typeface="Arial"/>
              </a:rPr>
              <a:t>PROJECT PROPOSAL DESIGN</a:t>
            </a:r>
            <a:endParaRPr/>
          </a:p>
        </p:txBody>
      </p:sp>
      <p:sp>
        <p:nvSpPr>
          <p:cNvPr id="1426309582" name="TextBox 21"/>
          <p:cNvSpPr txBox="1"/>
          <p:nvPr/>
        </p:nvSpPr>
        <p:spPr bwMode="auto">
          <a:xfrm rot="0">
            <a:off x="4753343" y="3476599"/>
            <a:ext cx="8781670" cy="150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80"/>
              </a:lnSpc>
              <a:defRPr/>
            </a:pPr>
            <a:r>
              <a:rPr lang="en-US" sz="9000" b="1">
                <a:solidFill>
                  <a:srgbClr val="1E1E1E"/>
                </a:solidFill>
                <a:latin typeface="黑体"/>
                <a:ea typeface="黑体"/>
                <a:cs typeface="黑体"/>
              </a:rPr>
              <a:t>项目方案设计</a:t>
            </a:r>
            <a:endParaRPr>
              <a:latin typeface="黑体"/>
              <a:cs typeface="黑体"/>
            </a:endParaRPr>
          </a:p>
        </p:txBody>
      </p:sp>
      <p:sp>
        <p:nvSpPr>
          <p:cNvPr id="362242222" name="TextBox 22"/>
          <p:cNvSpPr txBox="1"/>
          <p:nvPr/>
        </p:nvSpPr>
        <p:spPr bwMode="auto">
          <a:xfrm rot="0">
            <a:off x="5019379" y="6060211"/>
            <a:ext cx="8249599" cy="341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8"/>
              </a:lnSpc>
              <a:defRPr/>
            </a:pPr>
            <a:r>
              <a:rPr lang="en-US" sz="16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做什么？</a:t>
            </a:r>
            <a:endParaRPr>
              <a:latin typeface="黑体"/>
              <a:cs typeface="黑体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041675118" name="Group 3"/>
          <p:cNvGrpSpPr/>
          <p:nvPr/>
        </p:nvGrpSpPr>
        <p:grpSpPr bwMode="auto">
          <a:xfrm rot="0">
            <a:off x="406239" y="399489"/>
            <a:ext cx="17475523" cy="9488021"/>
            <a:chOff x="0" y="0"/>
            <a:chExt cx="4602607" cy="2498903"/>
          </a:xfrm>
        </p:grpSpPr>
        <p:sp>
          <p:nvSpPr>
            <p:cNvPr id="4" name="Freeform 4"/>
            <p:cNvSpPr/>
            <p:nvPr/>
          </p:nvSpPr>
          <p:spPr bwMode="auto">
            <a:xfrm rot="0" flipH="0" flipV="0">
              <a:off x="0" y="0"/>
              <a:ext cx="4602607" cy="2498903"/>
            </a:xfrm>
            <a:custGeom>
              <a:avLst/>
              <a:gdLst/>
              <a:ahLst/>
              <a:cxnLst/>
              <a:rect l="l" t="t" r="r" b="b"/>
              <a:pathLst>
                <a:path w="4602607" h="2498903" fill="norm" stroke="1" extrusionOk="0">
                  <a:moveTo>
                    <a:pt x="0" y="0"/>
                  </a:moveTo>
                  <a:lnTo>
                    <a:pt x="4602607" y="0"/>
                  </a:lnTo>
                  <a:lnTo>
                    <a:pt x="4602607" y="2498903"/>
                  </a:lnTo>
                  <a:lnTo>
                    <a:pt x="0" y="2498903"/>
                  </a:lnTo>
                  <a:close/>
                </a:path>
              </a:pathLst>
            </a:custGeom>
            <a:solidFill>
              <a:srgbClr val="FFFFFF">
                <a:alpha val="81961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 bwMode="auto">
            <a:xfrm>
              <a:off x="0" y="-38100"/>
              <a:ext cx="4602607" cy="253700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grpSp>
        <p:nvGrpSpPr>
          <p:cNvPr id="3054217" name="Group 6"/>
          <p:cNvGrpSpPr/>
          <p:nvPr/>
        </p:nvGrpSpPr>
        <p:grpSpPr bwMode="auto">
          <a:xfrm rot="0">
            <a:off x="1182691" y="921076"/>
            <a:ext cx="888090" cy="88809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272727"/>
            </a:solid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 bwMode="auto">
            <a:xfrm>
              <a:off x="0" y="-28575"/>
              <a:ext cx="812800" cy="8413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811273364" name="TextBox 9"/>
          <p:cNvSpPr txBox="1"/>
          <p:nvPr/>
        </p:nvSpPr>
        <p:spPr bwMode="auto">
          <a:xfrm rot="0">
            <a:off x="1038225" y="1009650"/>
            <a:ext cx="1177022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0"/>
              </a:lnSpc>
              <a:defRPr/>
            </a:pPr>
            <a:r>
              <a:rPr lang="en-US" sz="4700" b="1">
                <a:solidFill>
                  <a:srgbClr val="FFFFFF"/>
                </a:solidFill>
                <a:latin typeface="Arial Bold"/>
                <a:ea typeface="Arial Bold"/>
                <a:cs typeface="Arial Bold"/>
              </a:rPr>
              <a:t>02</a:t>
            </a:r>
            <a:endParaRPr/>
          </a:p>
        </p:txBody>
      </p:sp>
      <p:sp>
        <p:nvSpPr>
          <p:cNvPr id="1629040176" name="TextBox 10"/>
          <p:cNvSpPr txBox="1"/>
          <p:nvPr/>
        </p:nvSpPr>
        <p:spPr bwMode="auto">
          <a:xfrm rot="0">
            <a:off x="2395072" y="949650"/>
            <a:ext cx="6260080" cy="761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5"/>
              </a:lnSpc>
              <a:defRPr/>
            </a:pPr>
            <a:r>
              <a:rPr lang="en-US" sz="5000" b="1">
                <a:solidFill>
                  <a:srgbClr val="1E1E1E"/>
                </a:solidFill>
                <a:latin typeface="黑体"/>
                <a:ea typeface="黑体"/>
                <a:cs typeface="黑体"/>
              </a:rPr>
              <a:t>项目核心内容</a:t>
            </a:r>
            <a:endParaRPr>
              <a:latin typeface="黑体"/>
              <a:cs typeface="黑体"/>
            </a:endParaRPr>
          </a:p>
        </p:txBody>
      </p:sp>
      <p:grpSp>
        <p:nvGrpSpPr>
          <p:cNvPr id="515447777" name="Group 11"/>
          <p:cNvGrpSpPr/>
          <p:nvPr/>
        </p:nvGrpSpPr>
        <p:grpSpPr bwMode="auto">
          <a:xfrm rot="0">
            <a:off x="1480368" y="2759380"/>
            <a:ext cx="2203450" cy="3264063"/>
            <a:chOff x="0" y="0"/>
            <a:chExt cx="16531922" cy="24489436"/>
          </a:xfrm>
        </p:grpSpPr>
        <p:sp>
          <p:nvSpPr>
            <p:cNvPr id="12" name="Freeform 12"/>
            <p:cNvSpPr/>
            <p:nvPr/>
          </p:nvSpPr>
          <p:spPr bwMode="auto">
            <a:xfrm rot="0" flipH="0" flipV="0">
              <a:off x="0" y="0"/>
              <a:ext cx="16531935" cy="24489429"/>
            </a:xfrm>
            <a:custGeom>
              <a:avLst/>
              <a:gdLst/>
              <a:ahLst/>
              <a:cxnLst/>
              <a:rect l="l" t="t" r="r" b="b"/>
              <a:pathLst>
                <a:path w="16531935" h="24489429" fill="norm" stroke="1" extrusionOk="0">
                  <a:moveTo>
                    <a:pt x="0" y="0"/>
                  </a:moveTo>
                  <a:lnTo>
                    <a:pt x="16531935" y="0"/>
                  </a:lnTo>
                  <a:lnTo>
                    <a:pt x="16531935" y="24489429"/>
                  </a:lnTo>
                  <a:lnTo>
                    <a:pt x="0" y="24489429"/>
                  </a:lnTo>
                </a:path>
              </a:pathLst>
            </a:custGeom>
            <a:blipFill rotWithShape="1">
              <a:blip r:embed="rId3"/>
              <a:srcRect l="27538" t="0" r="27537" b="0"/>
              <a:stretch/>
            </a:blipFill>
          </p:spPr>
        </p:sp>
      </p:grpSp>
      <p:grpSp>
        <p:nvGrpSpPr>
          <p:cNvPr id="80848286" name="Group 13"/>
          <p:cNvGrpSpPr/>
          <p:nvPr/>
        </p:nvGrpSpPr>
        <p:grpSpPr bwMode="auto">
          <a:xfrm rot="0">
            <a:off x="3736700" y="2759380"/>
            <a:ext cx="2203450" cy="3264063"/>
            <a:chOff x="0" y="0"/>
            <a:chExt cx="16531922" cy="24489436"/>
          </a:xfrm>
        </p:grpSpPr>
        <p:sp>
          <p:nvSpPr>
            <p:cNvPr id="14" name="Freeform 14"/>
            <p:cNvSpPr/>
            <p:nvPr/>
          </p:nvSpPr>
          <p:spPr bwMode="auto">
            <a:xfrm rot="0" flipH="0" flipV="0">
              <a:off x="0" y="0"/>
              <a:ext cx="16531935" cy="24489429"/>
            </a:xfrm>
            <a:custGeom>
              <a:avLst/>
              <a:gdLst/>
              <a:ahLst/>
              <a:cxnLst/>
              <a:rect l="l" t="t" r="r" b="b"/>
              <a:pathLst>
                <a:path w="16531935" h="24489429" fill="norm" stroke="1" extrusionOk="0">
                  <a:moveTo>
                    <a:pt x="0" y="0"/>
                  </a:moveTo>
                  <a:lnTo>
                    <a:pt x="16531935" y="0"/>
                  </a:lnTo>
                  <a:lnTo>
                    <a:pt x="16531935" y="24489429"/>
                  </a:lnTo>
                  <a:lnTo>
                    <a:pt x="0" y="24489429"/>
                  </a:lnTo>
                </a:path>
              </a:pathLst>
            </a:custGeom>
            <a:blipFill rotWithShape="1">
              <a:blip r:embed="rId4"/>
              <a:srcRect l="24715" t="0" r="24715" b="0"/>
              <a:stretch/>
            </a:blipFill>
          </p:spPr>
        </p:sp>
      </p:grpSp>
      <p:grpSp>
        <p:nvGrpSpPr>
          <p:cNvPr id="1339151277" name="Group 15"/>
          <p:cNvGrpSpPr/>
          <p:nvPr/>
        </p:nvGrpSpPr>
        <p:grpSpPr bwMode="auto">
          <a:xfrm rot="0">
            <a:off x="5993032" y="2759380"/>
            <a:ext cx="11095568" cy="3264063"/>
            <a:chOff x="0" y="0"/>
            <a:chExt cx="83247230" cy="24489436"/>
          </a:xfrm>
        </p:grpSpPr>
        <p:sp>
          <p:nvSpPr>
            <p:cNvPr id="16" name="Freeform 16"/>
            <p:cNvSpPr/>
            <p:nvPr/>
          </p:nvSpPr>
          <p:spPr bwMode="auto">
            <a:xfrm rot="0" flipH="0" flipV="0">
              <a:off x="0" y="0"/>
              <a:ext cx="83247241" cy="24489429"/>
            </a:xfrm>
            <a:custGeom>
              <a:avLst/>
              <a:gdLst/>
              <a:ahLst/>
              <a:cxnLst/>
              <a:rect l="l" t="t" r="r" b="b"/>
              <a:pathLst>
                <a:path w="83247241" h="24489429" fill="norm" stroke="1" extrusionOk="0">
                  <a:moveTo>
                    <a:pt x="0" y="0"/>
                  </a:moveTo>
                  <a:lnTo>
                    <a:pt x="83247241" y="0"/>
                  </a:lnTo>
                  <a:lnTo>
                    <a:pt x="83247241" y="24489429"/>
                  </a:lnTo>
                  <a:lnTo>
                    <a:pt x="0" y="24489429"/>
                  </a:lnTo>
                </a:path>
              </a:pathLst>
            </a:custGeom>
            <a:blipFill rotWithShape="1">
              <a:blip r:embed="rId5"/>
              <a:srcRect l="0" t="29362" r="0" b="29361"/>
              <a:stretch/>
            </a:blipFill>
          </p:spPr>
        </p:sp>
      </p:grpSp>
      <p:grpSp>
        <p:nvGrpSpPr>
          <p:cNvPr id="1747501445" name="Group 17"/>
          <p:cNvGrpSpPr/>
          <p:nvPr/>
        </p:nvGrpSpPr>
        <p:grpSpPr bwMode="auto">
          <a:xfrm rot="0">
            <a:off x="1182691" y="2759380"/>
            <a:ext cx="297677" cy="3264063"/>
            <a:chOff x="0" y="0"/>
            <a:chExt cx="105993" cy="1162230"/>
          </a:xfrm>
        </p:grpSpPr>
        <p:sp>
          <p:nvSpPr>
            <p:cNvPr id="18" name="Freeform 18"/>
            <p:cNvSpPr/>
            <p:nvPr/>
          </p:nvSpPr>
          <p:spPr bwMode="auto">
            <a:xfrm rot="0" flipH="0" flipV="0">
              <a:off x="0" y="0"/>
              <a:ext cx="105993" cy="1162230"/>
            </a:xfrm>
            <a:custGeom>
              <a:avLst/>
              <a:gdLst/>
              <a:ahLst/>
              <a:cxnLst/>
              <a:rect l="l" t="t" r="r" b="b"/>
              <a:pathLst>
                <a:path w="105993" h="1162230" fill="norm" stroke="1" extrusionOk="0">
                  <a:moveTo>
                    <a:pt x="0" y="0"/>
                  </a:moveTo>
                  <a:lnTo>
                    <a:pt x="105993" y="0"/>
                  </a:lnTo>
                  <a:lnTo>
                    <a:pt x="105993" y="1162230"/>
                  </a:lnTo>
                  <a:lnTo>
                    <a:pt x="0" y="1162230"/>
                  </a:lnTo>
                  <a:close/>
                </a:path>
              </a:pathLst>
            </a:custGeom>
            <a:solidFill>
              <a:srgbClr val="272727"/>
            </a:solidFill>
          </p:spPr>
        </p:sp>
        <p:sp>
          <p:nvSpPr>
            <p:cNvPr id="19" name="TextBox 19"/>
            <p:cNvSpPr txBox="1"/>
            <p:nvPr/>
          </p:nvSpPr>
          <p:spPr bwMode="auto">
            <a:xfrm>
              <a:off x="0" y="-38100"/>
              <a:ext cx="105993" cy="120033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201458550" name="TextBox 20"/>
          <p:cNvSpPr txBox="1"/>
          <p:nvPr/>
        </p:nvSpPr>
        <p:spPr bwMode="auto">
          <a:xfrm rot="0">
            <a:off x="2203089" y="7326002"/>
            <a:ext cx="3738496" cy="1813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30" lvl="1" indent="-183515" algn="just">
              <a:lnSpc>
                <a:spcPts val="2856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构建统一数据中台</a:t>
            </a:r>
            <a:endParaRPr sz="2000">
              <a:latin typeface="黑体"/>
              <a:cs typeface="黑体"/>
            </a:endParaRPr>
          </a:p>
          <a:p>
            <a:pPr marL="367030" lvl="1" indent="-183515" algn="just">
              <a:lnSpc>
                <a:spcPts val="2856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打通业务系统与客户数据</a:t>
            </a:r>
            <a:endParaRPr sz="2000">
              <a:latin typeface="黑体"/>
              <a:cs typeface="黑体"/>
            </a:endParaRPr>
          </a:p>
          <a:p>
            <a:pPr marL="367030" lvl="1" indent="-183515" algn="just">
              <a:lnSpc>
                <a:spcPts val="2856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建立实时数据分析体系</a:t>
            </a:r>
            <a:endParaRPr sz="2000">
              <a:latin typeface="黑体"/>
              <a:cs typeface="黑体"/>
            </a:endParaRPr>
          </a:p>
          <a:p>
            <a:pPr marL="367030" lvl="1" indent="-183515" algn="just">
              <a:lnSpc>
                <a:spcPts val="2856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提升自动化运营能力</a:t>
            </a:r>
            <a:endParaRPr sz="2000">
              <a:latin typeface="黑体"/>
              <a:cs typeface="黑体"/>
            </a:endParaRPr>
          </a:p>
          <a:p>
            <a:pPr marL="0" lvl="0" indent="0" algn="just">
              <a:lnSpc>
                <a:spcPts val="2856"/>
              </a:lnSpc>
              <a:spcBef>
                <a:spcPts val="0"/>
              </a:spcBef>
              <a:defRPr/>
            </a:pPr>
            <a:endParaRPr sz="2000">
              <a:latin typeface="黑体"/>
              <a:cs typeface="黑体"/>
            </a:endParaRPr>
          </a:p>
        </p:txBody>
      </p:sp>
      <p:sp>
        <p:nvSpPr>
          <p:cNvPr id="2045039596" name="TextBox 21"/>
          <p:cNvSpPr txBox="1"/>
          <p:nvPr/>
        </p:nvSpPr>
        <p:spPr bwMode="auto">
          <a:xfrm rot="0">
            <a:off x="2203090" y="6554385"/>
            <a:ext cx="2889418" cy="555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68"/>
              </a:lnSpc>
              <a:spcBef>
                <a:spcPts val="0"/>
              </a:spcBef>
              <a:defRPr/>
            </a:pPr>
            <a:r>
              <a:rPr lang="en-US" sz="2800" b="1">
                <a:solidFill>
                  <a:srgbClr val="1E1E1E"/>
                </a:solidFill>
                <a:latin typeface="黑体"/>
                <a:ea typeface="黑体"/>
                <a:cs typeface="黑体"/>
              </a:rPr>
              <a:t>能力建设模块</a:t>
            </a:r>
            <a:endParaRPr>
              <a:latin typeface="黑体"/>
              <a:cs typeface="黑体"/>
            </a:endParaRPr>
          </a:p>
        </p:txBody>
      </p:sp>
      <p:grpSp>
        <p:nvGrpSpPr>
          <p:cNvPr id="467662044" name="Group 22"/>
          <p:cNvGrpSpPr/>
          <p:nvPr/>
        </p:nvGrpSpPr>
        <p:grpSpPr bwMode="auto">
          <a:xfrm rot="0">
            <a:off x="1231796" y="6704282"/>
            <a:ext cx="720524" cy="720524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72727"/>
            </a:solidFill>
            <a:ln cap="sq">
              <a:noFill/>
              <a:prstDash val="solid"/>
              <a:miter/>
            </a:ln>
          </p:spPr>
        </p:sp>
        <p:sp>
          <p:nvSpPr>
            <p:cNvPr id="24" name="TextBox 24"/>
            <p:cNvSpPr txBox="1"/>
            <p:nvPr/>
          </p:nvSpPr>
          <p:spPr bwMode="auto">
            <a:xfrm>
              <a:off x="76200" y="47625"/>
              <a:ext cx="660400" cy="6889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1537054050" name="TextBox 25"/>
          <p:cNvSpPr txBox="1"/>
          <p:nvPr/>
        </p:nvSpPr>
        <p:spPr bwMode="auto">
          <a:xfrm rot="0">
            <a:off x="1221833" y="6808329"/>
            <a:ext cx="740450" cy="517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2"/>
              </a:lnSpc>
              <a:defRPr/>
            </a:pPr>
            <a:r>
              <a:rPr lang="en-US" sz="3250" b="1">
                <a:solidFill>
                  <a:srgbClr val="FFFFFF"/>
                </a:solidFill>
                <a:latin typeface="Arial Bold"/>
                <a:ea typeface="Arial Bold"/>
                <a:cs typeface="Arial Bold"/>
              </a:rPr>
              <a:t>01</a:t>
            </a:r>
            <a:endParaRPr/>
          </a:p>
        </p:txBody>
      </p:sp>
      <p:sp>
        <p:nvSpPr>
          <p:cNvPr id="648141595" name="TextBox 26"/>
          <p:cNvSpPr txBox="1"/>
          <p:nvPr/>
        </p:nvSpPr>
        <p:spPr bwMode="auto">
          <a:xfrm rot="0">
            <a:off x="7777315" y="7326002"/>
            <a:ext cx="3738496" cy="1813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30" lvl="1" indent="-183515" algn="just">
              <a:lnSpc>
                <a:spcPts val="2856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新产品线开发</a:t>
            </a:r>
            <a:endParaRPr sz="2000">
              <a:latin typeface="黑体"/>
              <a:cs typeface="黑体"/>
            </a:endParaRPr>
          </a:p>
          <a:p>
            <a:pPr marL="367030" lvl="1" indent="-183515" algn="just">
              <a:lnSpc>
                <a:spcPts val="2856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新渠道布局</a:t>
            </a:r>
            <a:endParaRPr sz="2000">
              <a:latin typeface="黑体"/>
              <a:cs typeface="黑体"/>
            </a:endParaRPr>
          </a:p>
          <a:p>
            <a:pPr marL="367030" lvl="1" indent="-183515" algn="just">
              <a:lnSpc>
                <a:spcPts val="2856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新客群切入</a:t>
            </a:r>
            <a:endParaRPr sz="2000">
              <a:latin typeface="黑体"/>
              <a:cs typeface="黑体"/>
            </a:endParaRPr>
          </a:p>
          <a:p>
            <a:pPr marL="367030" lvl="1" indent="-183515" algn="just">
              <a:lnSpc>
                <a:spcPts val="2856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增值服务设计</a:t>
            </a:r>
            <a:endParaRPr sz="2000">
              <a:latin typeface="黑体"/>
              <a:cs typeface="黑体"/>
            </a:endParaRPr>
          </a:p>
          <a:p>
            <a:pPr marL="0" lvl="0" indent="0" algn="just">
              <a:lnSpc>
                <a:spcPts val="2856"/>
              </a:lnSpc>
              <a:spcBef>
                <a:spcPts val="0"/>
              </a:spcBef>
              <a:defRPr/>
            </a:pPr>
            <a:endParaRPr sz="2000">
              <a:latin typeface="黑体"/>
              <a:cs typeface="黑体"/>
            </a:endParaRPr>
          </a:p>
        </p:txBody>
      </p:sp>
      <p:sp>
        <p:nvSpPr>
          <p:cNvPr id="1486687643" name="TextBox 27"/>
          <p:cNvSpPr txBox="1"/>
          <p:nvPr/>
        </p:nvSpPr>
        <p:spPr bwMode="auto">
          <a:xfrm rot="0">
            <a:off x="7777316" y="6554385"/>
            <a:ext cx="2889418" cy="555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68"/>
              </a:lnSpc>
              <a:spcBef>
                <a:spcPts val="0"/>
              </a:spcBef>
              <a:defRPr/>
            </a:pPr>
            <a:r>
              <a:rPr lang="en-US" sz="2800" b="1">
                <a:solidFill>
                  <a:srgbClr val="1E1E1E"/>
                </a:solidFill>
                <a:latin typeface="黑体"/>
                <a:ea typeface="黑体"/>
                <a:cs typeface="黑体"/>
              </a:rPr>
              <a:t>收入增长模块</a:t>
            </a:r>
            <a:endParaRPr>
              <a:latin typeface="黑体"/>
              <a:cs typeface="黑体"/>
            </a:endParaRPr>
          </a:p>
        </p:txBody>
      </p:sp>
      <p:grpSp>
        <p:nvGrpSpPr>
          <p:cNvPr id="282963920" name="Group 28"/>
          <p:cNvGrpSpPr/>
          <p:nvPr/>
        </p:nvGrpSpPr>
        <p:grpSpPr bwMode="auto">
          <a:xfrm rot="0">
            <a:off x="6806022" y="6704282"/>
            <a:ext cx="720524" cy="720524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72727"/>
            </a:solidFill>
            <a:ln cap="sq">
              <a:noFill/>
              <a:prstDash val="solid"/>
              <a:miter/>
            </a:ln>
          </p:spPr>
        </p:sp>
        <p:sp>
          <p:nvSpPr>
            <p:cNvPr id="30" name="TextBox 30"/>
            <p:cNvSpPr txBox="1"/>
            <p:nvPr/>
          </p:nvSpPr>
          <p:spPr bwMode="auto">
            <a:xfrm>
              <a:off x="76200" y="47625"/>
              <a:ext cx="660400" cy="6889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1343109862" name="TextBox 31"/>
          <p:cNvSpPr txBox="1"/>
          <p:nvPr/>
        </p:nvSpPr>
        <p:spPr bwMode="auto">
          <a:xfrm rot="0">
            <a:off x="6796059" y="6808329"/>
            <a:ext cx="740450" cy="517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2"/>
              </a:lnSpc>
              <a:defRPr/>
            </a:pPr>
            <a:r>
              <a:rPr lang="en-US" sz="3250" b="1">
                <a:solidFill>
                  <a:srgbClr val="FFFFFF"/>
                </a:solidFill>
                <a:latin typeface="Arial Bold"/>
                <a:ea typeface="Arial Bold"/>
                <a:cs typeface="Arial Bold"/>
              </a:rPr>
              <a:t>02</a:t>
            </a:r>
            <a:endParaRPr/>
          </a:p>
        </p:txBody>
      </p:sp>
      <p:sp>
        <p:nvSpPr>
          <p:cNvPr id="1224066360" name="TextBox 32"/>
          <p:cNvSpPr txBox="1"/>
          <p:nvPr/>
        </p:nvSpPr>
        <p:spPr bwMode="auto">
          <a:xfrm rot="0">
            <a:off x="13351541" y="7326002"/>
            <a:ext cx="3738496" cy="1813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30" lvl="1" indent="-183515" algn="just">
              <a:lnSpc>
                <a:spcPts val="2856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从经验决策转向数据决策</a:t>
            </a:r>
            <a:endParaRPr sz="2000">
              <a:latin typeface="黑体"/>
              <a:cs typeface="黑体"/>
            </a:endParaRPr>
          </a:p>
          <a:p>
            <a:pPr marL="367030" lvl="1" indent="-183515" algn="just">
              <a:lnSpc>
                <a:spcPts val="2856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建立实时数据看板</a:t>
            </a:r>
            <a:endParaRPr sz="2000">
              <a:latin typeface="黑体"/>
              <a:cs typeface="黑体"/>
            </a:endParaRPr>
          </a:p>
          <a:p>
            <a:pPr marL="367030" lvl="1" indent="-183515" algn="just">
              <a:lnSpc>
                <a:spcPts val="2856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强化K</a:t>
            </a:r>
            <a:r>
              <a:rPr lang="en-US" sz="18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PI与战略目标对齐</a:t>
            </a:r>
            <a:endParaRPr sz="2000">
              <a:latin typeface="黑体"/>
              <a:cs typeface="黑体"/>
            </a:endParaRPr>
          </a:p>
          <a:p>
            <a:pPr marL="367030" lvl="1" indent="-183515" algn="just">
              <a:lnSpc>
                <a:spcPts val="2856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en-US" sz="18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建立内部培养体系</a:t>
            </a:r>
            <a:endParaRPr sz="2000">
              <a:latin typeface="黑体"/>
              <a:cs typeface="黑体"/>
            </a:endParaRPr>
          </a:p>
          <a:p>
            <a:pPr marL="0" lvl="0" indent="0" algn="just">
              <a:lnSpc>
                <a:spcPts val="2856"/>
              </a:lnSpc>
              <a:spcBef>
                <a:spcPts val="0"/>
              </a:spcBef>
              <a:defRPr/>
            </a:pPr>
            <a:endParaRPr sz="2000">
              <a:latin typeface="黑体"/>
              <a:cs typeface="黑体"/>
            </a:endParaRPr>
          </a:p>
        </p:txBody>
      </p:sp>
      <p:sp>
        <p:nvSpPr>
          <p:cNvPr id="705224495" name="TextBox 33"/>
          <p:cNvSpPr txBox="1"/>
          <p:nvPr/>
        </p:nvSpPr>
        <p:spPr bwMode="auto">
          <a:xfrm rot="0">
            <a:off x="13351542" y="6554385"/>
            <a:ext cx="2889418" cy="555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68"/>
              </a:lnSpc>
              <a:spcBef>
                <a:spcPts val="0"/>
              </a:spcBef>
              <a:defRPr/>
            </a:pPr>
            <a:r>
              <a:rPr lang="en-US" sz="2800" b="1">
                <a:solidFill>
                  <a:srgbClr val="1E1E1E"/>
                </a:solidFill>
                <a:latin typeface="黑体"/>
                <a:ea typeface="黑体"/>
                <a:cs typeface="黑体"/>
              </a:rPr>
              <a:t>组织效率模块</a:t>
            </a:r>
            <a:endParaRPr>
              <a:latin typeface="黑体"/>
              <a:cs typeface="黑体"/>
            </a:endParaRPr>
          </a:p>
        </p:txBody>
      </p:sp>
      <p:grpSp>
        <p:nvGrpSpPr>
          <p:cNvPr id="1259376045" name="Group 34"/>
          <p:cNvGrpSpPr/>
          <p:nvPr/>
        </p:nvGrpSpPr>
        <p:grpSpPr bwMode="auto">
          <a:xfrm rot="0">
            <a:off x="12380248" y="6704282"/>
            <a:ext cx="720524" cy="720524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72727"/>
            </a:solidFill>
            <a:ln cap="sq">
              <a:noFill/>
              <a:prstDash val="solid"/>
              <a:miter/>
            </a:ln>
          </p:spPr>
        </p:sp>
        <p:sp>
          <p:nvSpPr>
            <p:cNvPr id="36" name="TextBox 36"/>
            <p:cNvSpPr txBox="1"/>
            <p:nvPr/>
          </p:nvSpPr>
          <p:spPr bwMode="auto">
            <a:xfrm>
              <a:off x="76200" y="47625"/>
              <a:ext cx="660400" cy="6889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430336933" name="TextBox 37"/>
          <p:cNvSpPr txBox="1"/>
          <p:nvPr/>
        </p:nvSpPr>
        <p:spPr bwMode="auto">
          <a:xfrm rot="0">
            <a:off x="12370285" y="6808329"/>
            <a:ext cx="740450" cy="517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2"/>
              </a:lnSpc>
              <a:defRPr/>
            </a:pPr>
            <a:r>
              <a:rPr lang="en-US" sz="3250" b="1">
                <a:solidFill>
                  <a:srgbClr val="FFFFFF"/>
                </a:solidFill>
                <a:latin typeface="Arial Bold"/>
                <a:ea typeface="Arial Bold"/>
                <a:cs typeface="Arial Bold"/>
              </a:rPr>
              <a:t>03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72732827" name="Group 3"/>
          <p:cNvGrpSpPr/>
          <p:nvPr/>
        </p:nvGrpSpPr>
        <p:grpSpPr bwMode="auto">
          <a:xfrm rot="0">
            <a:off x="406239" y="399489"/>
            <a:ext cx="17475523" cy="9488021"/>
            <a:chOff x="0" y="0"/>
            <a:chExt cx="4602607" cy="2498903"/>
          </a:xfrm>
        </p:grpSpPr>
        <p:sp>
          <p:nvSpPr>
            <p:cNvPr id="4" name="Freeform 4"/>
            <p:cNvSpPr/>
            <p:nvPr/>
          </p:nvSpPr>
          <p:spPr bwMode="auto">
            <a:xfrm rot="0" flipH="0" flipV="0">
              <a:off x="0" y="0"/>
              <a:ext cx="4602607" cy="2498903"/>
            </a:xfrm>
            <a:custGeom>
              <a:avLst/>
              <a:gdLst/>
              <a:ahLst/>
              <a:cxnLst/>
              <a:rect l="l" t="t" r="r" b="b"/>
              <a:pathLst>
                <a:path w="4602607" h="2498903" fill="norm" stroke="1" extrusionOk="0">
                  <a:moveTo>
                    <a:pt x="0" y="0"/>
                  </a:moveTo>
                  <a:lnTo>
                    <a:pt x="4602607" y="0"/>
                  </a:lnTo>
                  <a:lnTo>
                    <a:pt x="4602607" y="2498903"/>
                  </a:lnTo>
                  <a:lnTo>
                    <a:pt x="0" y="2498903"/>
                  </a:lnTo>
                  <a:close/>
                </a:path>
              </a:pathLst>
            </a:custGeom>
            <a:solidFill>
              <a:srgbClr val="FFFFFF">
                <a:alpha val="81961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 bwMode="auto">
            <a:xfrm>
              <a:off x="0" y="-38100"/>
              <a:ext cx="4602607" cy="253700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grpSp>
        <p:nvGrpSpPr>
          <p:cNvPr id="418073318" name="Group 6"/>
          <p:cNvGrpSpPr/>
          <p:nvPr/>
        </p:nvGrpSpPr>
        <p:grpSpPr bwMode="auto">
          <a:xfrm rot="0">
            <a:off x="1182691" y="921076"/>
            <a:ext cx="888090" cy="88809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 bwMode="auto">
            <a:xfrm rot="0" flipH="0" flipV="0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272727"/>
            </a:solid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 bwMode="auto">
            <a:xfrm>
              <a:off x="0" y="-28575"/>
              <a:ext cx="812800" cy="8413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427176394" name="TextBox 9"/>
          <p:cNvSpPr txBox="1"/>
          <p:nvPr/>
        </p:nvSpPr>
        <p:spPr bwMode="auto">
          <a:xfrm rot="0">
            <a:off x="1038225" y="1009650"/>
            <a:ext cx="1177022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0"/>
              </a:lnSpc>
              <a:defRPr/>
            </a:pPr>
            <a:r>
              <a:rPr lang="en-US" sz="4700" b="1">
                <a:solidFill>
                  <a:srgbClr val="FFFFFF"/>
                </a:solidFill>
                <a:latin typeface="Arial Bold"/>
                <a:ea typeface="Arial Bold"/>
                <a:cs typeface="Arial Bold"/>
              </a:rPr>
              <a:t>02</a:t>
            </a:r>
            <a:endParaRPr/>
          </a:p>
        </p:txBody>
      </p:sp>
      <p:sp>
        <p:nvSpPr>
          <p:cNvPr id="919593647" name="TextBox 10"/>
          <p:cNvSpPr txBox="1"/>
          <p:nvPr/>
        </p:nvSpPr>
        <p:spPr bwMode="auto">
          <a:xfrm rot="0">
            <a:off x="2395072" y="949650"/>
            <a:ext cx="6260080" cy="761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5"/>
              </a:lnSpc>
              <a:defRPr/>
            </a:pPr>
            <a:r>
              <a:rPr lang="en-US" sz="5000" b="1">
                <a:solidFill>
                  <a:srgbClr val="1E1E1E"/>
                </a:solidFill>
                <a:latin typeface="黑体"/>
                <a:ea typeface="黑体"/>
                <a:cs typeface="黑体"/>
              </a:rPr>
              <a:t>战略协同价值</a:t>
            </a:r>
            <a:endParaRPr>
              <a:latin typeface="黑体"/>
              <a:cs typeface="黑体"/>
            </a:endParaRPr>
          </a:p>
        </p:txBody>
      </p:sp>
      <p:grpSp>
        <p:nvGrpSpPr>
          <p:cNvPr id="34915511" name="Group 11"/>
          <p:cNvGrpSpPr/>
          <p:nvPr/>
        </p:nvGrpSpPr>
        <p:grpSpPr bwMode="auto">
          <a:xfrm rot="0">
            <a:off x="10773044" y="398389"/>
            <a:ext cx="7071044" cy="9490221"/>
            <a:chOff x="0" y="0"/>
            <a:chExt cx="52665899" cy="70684193"/>
          </a:xfrm>
        </p:grpSpPr>
        <p:sp>
          <p:nvSpPr>
            <p:cNvPr id="12" name="Freeform 12"/>
            <p:cNvSpPr/>
            <p:nvPr/>
          </p:nvSpPr>
          <p:spPr bwMode="auto">
            <a:xfrm rot="0" flipH="0" flipV="0">
              <a:off x="0" y="0"/>
              <a:ext cx="52665914" cy="70684175"/>
            </a:xfrm>
            <a:custGeom>
              <a:avLst/>
              <a:gdLst/>
              <a:ahLst/>
              <a:cxnLst/>
              <a:rect l="l" t="t" r="r" b="b"/>
              <a:pathLst>
                <a:path w="52665914" h="70684175" fill="norm" stroke="1" extrusionOk="0">
                  <a:moveTo>
                    <a:pt x="0" y="0"/>
                  </a:moveTo>
                  <a:lnTo>
                    <a:pt x="52665914" y="0"/>
                  </a:lnTo>
                  <a:lnTo>
                    <a:pt x="52665914" y="70684175"/>
                  </a:lnTo>
                  <a:lnTo>
                    <a:pt x="0" y="70684175"/>
                  </a:lnTo>
                </a:path>
              </a:pathLst>
            </a:custGeom>
            <a:blipFill rotWithShape="1">
              <a:blip r:embed="rId3"/>
              <a:srcRect l="266" t="0" r="266" b="0"/>
              <a:stretch/>
            </a:blipFill>
          </p:spPr>
        </p:sp>
      </p:grpSp>
      <p:grpSp>
        <p:nvGrpSpPr>
          <p:cNvPr id="1335199046" name="Group 13"/>
          <p:cNvGrpSpPr/>
          <p:nvPr/>
        </p:nvGrpSpPr>
        <p:grpSpPr bwMode="auto">
          <a:xfrm rot="0">
            <a:off x="1642469" y="3024253"/>
            <a:ext cx="8116903" cy="2703350"/>
            <a:chOff x="0" y="0"/>
            <a:chExt cx="1375471" cy="458103"/>
          </a:xfrm>
        </p:grpSpPr>
        <p:sp>
          <p:nvSpPr>
            <p:cNvPr id="14" name="Freeform 14"/>
            <p:cNvSpPr/>
            <p:nvPr/>
          </p:nvSpPr>
          <p:spPr bwMode="auto">
            <a:xfrm rot="0" flipH="0" flipV="0">
              <a:off x="0" y="0"/>
              <a:ext cx="1375471" cy="458103"/>
            </a:xfrm>
            <a:custGeom>
              <a:avLst/>
              <a:gdLst/>
              <a:ahLst/>
              <a:cxnLst/>
              <a:rect l="l" t="t" r="r" b="b"/>
              <a:pathLst>
                <a:path w="1375471" h="458103" fill="norm" stroke="1" extrusionOk="0">
                  <a:moveTo>
                    <a:pt x="0" y="0"/>
                  </a:moveTo>
                  <a:lnTo>
                    <a:pt x="1375471" y="0"/>
                  </a:lnTo>
                  <a:lnTo>
                    <a:pt x="1375471" y="458103"/>
                  </a:lnTo>
                  <a:lnTo>
                    <a:pt x="0" y="458103"/>
                  </a:lnTo>
                  <a:close/>
                </a:path>
              </a:pathLst>
            </a:custGeom>
            <a:grpFill/>
            <a:ln w="19050" cap="sq">
              <a:solidFill>
                <a:srgbClr val="272727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 bwMode="auto">
            <a:xfrm>
              <a:off x="0" y="-28575"/>
              <a:ext cx="1375471" cy="48667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2020653205" name="TextBox 16"/>
          <p:cNvSpPr txBox="1"/>
          <p:nvPr/>
        </p:nvSpPr>
        <p:spPr bwMode="auto">
          <a:xfrm rot="0">
            <a:off x="2285528" y="3876360"/>
            <a:ext cx="6800033" cy="1451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30" lvl="1" indent="-183515" algn="just">
              <a:lnSpc>
                <a:spcPts val="2856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提升转化率 XX%</a:t>
            </a:r>
            <a:endParaRPr sz="2000">
              <a:latin typeface="黑体"/>
              <a:cs typeface="黑体"/>
            </a:endParaRPr>
          </a:p>
          <a:p>
            <a:pPr marL="367030" lvl="1" indent="-183515" algn="just">
              <a:lnSpc>
                <a:spcPts val="2856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降低成本 XX%</a:t>
            </a:r>
            <a:endParaRPr sz="2000">
              <a:latin typeface="黑体"/>
              <a:cs typeface="黑体"/>
            </a:endParaRPr>
          </a:p>
          <a:p>
            <a:pPr marL="367030" lvl="1" indent="-183515" algn="just">
              <a:lnSpc>
                <a:spcPts val="2856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增强客户粘性 XX%</a:t>
            </a:r>
            <a:endParaRPr sz="2000">
              <a:latin typeface="黑体"/>
              <a:cs typeface="黑体"/>
            </a:endParaRPr>
          </a:p>
          <a:p>
            <a:pPr marL="0" lvl="0" indent="0" algn="just">
              <a:lnSpc>
                <a:spcPts val="2856"/>
              </a:lnSpc>
              <a:spcBef>
                <a:spcPts val="0"/>
              </a:spcBef>
              <a:defRPr/>
            </a:pPr>
            <a:endParaRPr sz="2000">
              <a:latin typeface="黑体"/>
              <a:cs typeface="黑体"/>
            </a:endParaRPr>
          </a:p>
        </p:txBody>
      </p:sp>
      <p:sp>
        <p:nvSpPr>
          <p:cNvPr id="967731970" name="TextBox 17"/>
          <p:cNvSpPr txBox="1"/>
          <p:nvPr/>
        </p:nvSpPr>
        <p:spPr bwMode="auto">
          <a:xfrm rot="0">
            <a:off x="2285529" y="3272198"/>
            <a:ext cx="4033101" cy="555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68"/>
              </a:lnSpc>
              <a:spcBef>
                <a:spcPts val="0"/>
              </a:spcBef>
              <a:defRPr/>
            </a:pPr>
            <a:r>
              <a:rPr lang="en-US" sz="2800" b="1">
                <a:solidFill>
                  <a:srgbClr val="1E1E1E"/>
                </a:solidFill>
                <a:latin typeface="黑体"/>
                <a:ea typeface="黑体"/>
                <a:cs typeface="黑体"/>
              </a:rPr>
              <a:t>对现有业务的拉动：</a:t>
            </a:r>
            <a:endParaRPr>
              <a:latin typeface="黑体"/>
              <a:cs typeface="黑体"/>
            </a:endParaRPr>
          </a:p>
        </p:txBody>
      </p:sp>
      <p:grpSp>
        <p:nvGrpSpPr>
          <p:cNvPr id="340263246" name="Group 18"/>
          <p:cNvGrpSpPr/>
          <p:nvPr/>
        </p:nvGrpSpPr>
        <p:grpSpPr bwMode="auto">
          <a:xfrm rot="0">
            <a:off x="1626735" y="5908577"/>
            <a:ext cx="8116903" cy="2703350"/>
            <a:chOff x="0" y="0"/>
            <a:chExt cx="1375471" cy="458103"/>
          </a:xfrm>
        </p:grpSpPr>
        <p:sp>
          <p:nvSpPr>
            <p:cNvPr id="19" name="Freeform 19"/>
            <p:cNvSpPr/>
            <p:nvPr/>
          </p:nvSpPr>
          <p:spPr bwMode="auto">
            <a:xfrm rot="0" flipH="0" flipV="0">
              <a:off x="0" y="0"/>
              <a:ext cx="1375471" cy="458103"/>
            </a:xfrm>
            <a:custGeom>
              <a:avLst/>
              <a:gdLst/>
              <a:ahLst/>
              <a:cxnLst/>
              <a:rect l="l" t="t" r="r" b="b"/>
              <a:pathLst>
                <a:path w="1375471" h="458103" fill="norm" stroke="1" extrusionOk="0">
                  <a:moveTo>
                    <a:pt x="0" y="0"/>
                  </a:moveTo>
                  <a:lnTo>
                    <a:pt x="1375471" y="0"/>
                  </a:lnTo>
                  <a:lnTo>
                    <a:pt x="1375471" y="458103"/>
                  </a:lnTo>
                  <a:lnTo>
                    <a:pt x="0" y="458103"/>
                  </a:lnTo>
                  <a:close/>
                </a:path>
              </a:pathLst>
            </a:custGeom>
            <a:grpFill/>
            <a:ln w="19050" cap="sq">
              <a:solidFill>
                <a:srgbClr val="272727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 bwMode="auto">
            <a:xfrm>
              <a:off x="0" y="-28575"/>
              <a:ext cx="1375471" cy="48667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201613263" name="TextBox 21"/>
          <p:cNvSpPr txBox="1"/>
          <p:nvPr/>
        </p:nvSpPr>
        <p:spPr bwMode="auto">
          <a:xfrm rot="0">
            <a:off x="2269795" y="6760685"/>
            <a:ext cx="6800033" cy="1088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30" lvl="1" indent="-183515" algn="just">
              <a:lnSpc>
                <a:spcPts val="2856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缩短孵化周期 30%</a:t>
            </a:r>
            <a:endParaRPr sz="2000">
              <a:latin typeface="黑体"/>
              <a:cs typeface="黑体"/>
            </a:endParaRPr>
          </a:p>
          <a:p>
            <a:pPr marL="367030" lvl="1" indent="-183515" algn="just">
              <a:lnSpc>
                <a:spcPts val="2856"/>
              </a:lnSpc>
              <a:buFont typeface="Arial"/>
              <a:buChar char="•"/>
              <a:defRPr/>
            </a:pPr>
            <a:r>
              <a:rPr lang="en-US" sz="18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提升跨</a:t>
            </a:r>
            <a:r>
              <a:rPr lang="en-US" sz="18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部门协同效率</a:t>
            </a:r>
            <a:endParaRPr sz="2000">
              <a:latin typeface="黑体"/>
              <a:cs typeface="黑体"/>
            </a:endParaRPr>
          </a:p>
          <a:p>
            <a:pPr marL="0" lvl="0" indent="0" algn="just">
              <a:lnSpc>
                <a:spcPts val="2856"/>
              </a:lnSpc>
              <a:spcBef>
                <a:spcPts val="0"/>
              </a:spcBef>
              <a:defRPr/>
            </a:pPr>
            <a:endParaRPr sz="2000">
              <a:latin typeface="黑体"/>
              <a:cs typeface="黑体"/>
            </a:endParaRPr>
          </a:p>
        </p:txBody>
      </p:sp>
      <p:sp>
        <p:nvSpPr>
          <p:cNvPr id="672046002" name="TextBox 22"/>
          <p:cNvSpPr txBox="1"/>
          <p:nvPr/>
        </p:nvSpPr>
        <p:spPr bwMode="auto">
          <a:xfrm rot="0">
            <a:off x="2269796" y="6156523"/>
            <a:ext cx="4033101" cy="555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68"/>
              </a:lnSpc>
              <a:spcBef>
                <a:spcPts val="0"/>
              </a:spcBef>
              <a:defRPr/>
            </a:pPr>
            <a:r>
              <a:rPr lang="en-US" sz="2800" b="1">
                <a:solidFill>
                  <a:srgbClr val="1E1E1E"/>
                </a:solidFill>
                <a:latin typeface="黑体"/>
                <a:ea typeface="黑体"/>
                <a:cs typeface="黑体"/>
              </a:rPr>
              <a:t>对新业务的赋能：</a:t>
            </a:r>
            <a:endParaRPr>
              <a:latin typeface="黑体"/>
              <a:cs typeface="黑体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95742672" name="Group 3"/>
          <p:cNvGrpSpPr/>
          <p:nvPr/>
        </p:nvGrpSpPr>
        <p:grpSpPr bwMode="auto">
          <a:xfrm rot="0">
            <a:off x="3386227" y="2453695"/>
            <a:ext cx="11515546" cy="5379611"/>
            <a:chOff x="0" y="0"/>
            <a:chExt cx="3032901" cy="1416852"/>
          </a:xfrm>
        </p:grpSpPr>
        <p:sp>
          <p:nvSpPr>
            <p:cNvPr id="4" name="Freeform 4"/>
            <p:cNvSpPr/>
            <p:nvPr/>
          </p:nvSpPr>
          <p:spPr bwMode="auto">
            <a:xfrm rot="0" flipH="0" flipV="0">
              <a:off x="0" y="0"/>
              <a:ext cx="3032901" cy="1416852"/>
            </a:xfrm>
            <a:custGeom>
              <a:avLst/>
              <a:gdLst/>
              <a:ahLst/>
              <a:cxnLst/>
              <a:rect l="l" t="t" r="r" b="b"/>
              <a:pathLst>
                <a:path w="3032901" h="1416852" fill="norm" stroke="1" extrusionOk="0">
                  <a:moveTo>
                    <a:pt x="0" y="0"/>
                  </a:moveTo>
                  <a:lnTo>
                    <a:pt x="3032901" y="0"/>
                  </a:lnTo>
                  <a:lnTo>
                    <a:pt x="3032901" y="1416852"/>
                  </a:lnTo>
                  <a:lnTo>
                    <a:pt x="0" y="1416852"/>
                  </a:lnTo>
                  <a:close/>
                </a:path>
              </a:pathLst>
            </a:custGeom>
            <a:solidFill>
              <a:srgbClr val="FFFFFF">
                <a:alpha val="81961"/>
              </a:srgbClr>
            </a:solidFill>
          </p:spPr>
        </p:sp>
        <p:sp>
          <p:nvSpPr>
            <p:cNvPr id="5" name="TextBox 5"/>
            <p:cNvSpPr txBox="1"/>
            <p:nvPr/>
          </p:nvSpPr>
          <p:spPr bwMode="auto">
            <a:xfrm>
              <a:off x="0" y="-38100"/>
              <a:ext cx="3032901" cy="145495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grpSp>
        <p:nvGrpSpPr>
          <p:cNvPr id="1242959192" name="Group 6"/>
          <p:cNvGrpSpPr/>
          <p:nvPr/>
        </p:nvGrpSpPr>
        <p:grpSpPr bwMode="auto">
          <a:xfrm rot="0">
            <a:off x="6863287" y="5138624"/>
            <a:ext cx="4561427" cy="524361"/>
            <a:chOff x="0" y="0"/>
            <a:chExt cx="1201363" cy="138103"/>
          </a:xfrm>
        </p:grpSpPr>
        <p:sp>
          <p:nvSpPr>
            <p:cNvPr id="7" name="Freeform 7"/>
            <p:cNvSpPr/>
            <p:nvPr/>
          </p:nvSpPr>
          <p:spPr bwMode="auto">
            <a:xfrm rot="0" flipH="0" flipV="0">
              <a:off x="0" y="0"/>
              <a:ext cx="1201363" cy="138103"/>
            </a:xfrm>
            <a:custGeom>
              <a:avLst/>
              <a:gdLst/>
              <a:ahLst/>
              <a:cxnLst/>
              <a:rect l="l" t="t" r="r" b="b"/>
              <a:pathLst>
                <a:path w="1201363" h="138103" fill="norm" stroke="1" extrusionOk="0">
                  <a:moveTo>
                    <a:pt x="0" y="0"/>
                  </a:moveTo>
                  <a:lnTo>
                    <a:pt x="1201363" y="0"/>
                  </a:lnTo>
                  <a:lnTo>
                    <a:pt x="1201363" y="138103"/>
                  </a:lnTo>
                  <a:lnTo>
                    <a:pt x="0" y="138103"/>
                  </a:lnTo>
                  <a:close/>
                </a:path>
              </a:pathLst>
            </a:custGeom>
            <a:solidFill>
              <a:srgbClr val="272727"/>
            </a:solidFill>
          </p:spPr>
        </p:sp>
        <p:sp>
          <p:nvSpPr>
            <p:cNvPr id="8" name="TextBox 8"/>
            <p:cNvSpPr txBox="1"/>
            <p:nvPr/>
          </p:nvSpPr>
          <p:spPr bwMode="auto">
            <a:xfrm>
              <a:off x="0" y="-28575"/>
              <a:ext cx="1201363" cy="16667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grpSp>
        <p:nvGrpSpPr>
          <p:cNvPr id="2009549709" name="Group 9"/>
          <p:cNvGrpSpPr/>
          <p:nvPr/>
        </p:nvGrpSpPr>
        <p:grpSpPr bwMode="auto">
          <a:xfrm rot="0">
            <a:off x="17264421" y="9406976"/>
            <a:ext cx="453390" cy="359414"/>
            <a:chOff x="0" y="0"/>
            <a:chExt cx="604520" cy="479219"/>
          </a:xfrm>
        </p:grpSpPr>
        <p:grpSp>
          <p:nvGrpSpPr>
            <p:cNvPr id="10" name="Group 10"/>
            <p:cNvGrpSpPr/>
            <p:nvPr/>
          </p:nvGrpSpPr>
          <p:grpSpPr bwMode="auto">
            <a:xfrm rot="0">
              <a:off x="0" y="0"/>
              <a:ext cx="604520" cy="72819"/>
              <a:chOff x="0" y="0"/>
              <a:chExt cx="118365" cy="14258"/>
            </a:xfrm>
          </p:grpSpPr>
          <p:sp>
            <p:nvSpPr>
              <p:cNvPr id="11" name="Freeform 11"/>
              <p:cNvSpPr/>
              <p:nvPr/>
            </p:nvSpPr>
            <p:spPr bwMode="auto">
              <a:xfrm rot="0" flipH="0" flipV="0">
                <a:off x="0" y="0"/>
                <a:ext cx="118365" cy="14258"/>
              </a:xfrm>
              <a:custGeom>
                <a:avLst/>
                <a:gdLst/>
                <a:ahLst/>
                <a:cxnLst/>
                <a:rect l="l" t="t" r="r" b="b"/>
                <a:pathLst>
                  <a:path w="118365" h="14258" fill="norm" stroke="1" extrusionOk="0">
                    <a:moveTo>
                      <a:pt x="0" y="0"/>
                    </a:moveTo>
                    <a:lnTo>
                      <a:pt x="118365" y="0"/>
                    </a:lnTo>
                    <a:lnTo>
                      <a:pt x="118365" y="14258"/>
                    </a:lnTo>
                    <a:lnTo>
                      <a:pt x="0" y="14258"/>
                    </a:lnTo>
                    <a:close/>
                  </a:path>
                </a:pathLst>
              </a:custGeom>
              <a:solidFill>
                <a:srgbClr val="272727"/>
              </a:solidFill>
            </p:spPr>
          </p:sp>
          <p:sp>
            <p:nvSpPr>
              <p:cNvPr id="12" name="TextBox 12"/>
              <p:cNvSpPr txBox="1"/>
              <p:nvPr/>
            </p:nvSpPr>
            <p:spPr bwMode="auto">
              <a:xfrm>
                <a:off x="0" y="-28575"/>
                <a:ext cx="118365" cy="42833"/>
              </a:xfrm>
              <a:prstGeom prst="rect">
                <a:avLst/>
              </a:prstGeom>
              <a:grpFill/>
            </p:spPr>
            <p:txBody>
              <a:bodyPr lIns="51249" tIns="51249" rIns="51249" bIns="51249" rtlCol="0" anchor="ctr"/>
              <a:lstStyle/>
              <a:p>
                <a:pPr algn="ctr">
                  <a:lnSpc>
                    <a:spcPts val="2659"/>
                  </a:lnSpc>
                  <a:defRPr/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 bwMode="auto">
            <a:xfrm rot="0">
              <a:off x="0" y="203200"/>
              <a:ext cx="604520" cy="72819"/>
              <a:chOff x="0" y="0"/>
              <a:chExt cx="118365" cy="14258"/>
            </a:xfrm>
          </p:grpSpPr>
          <p:sp>
            <p:nvSpPr>
              <p:cNvPr id="14" name="Freeform 14"/>
              <p:cNvSpPr/>
              <p:nvPr/>
            </p:nvSpPr>
            <p:spPr bwMode="auto">
              <a:xfrm rot="0" flipH="0" flipV="0">
                <a:off x="0" y="0"/>
                <a:ext cx="118365" cy="14258"/>
              </a:xfrm>
              <a:custGeom>
                <a:avLst/>
                <a:gdLst/>
                <a:ahLst/>
                <a:cxnLst/>
                <a:rect l="l" t="t" r="r" b="b"/>
                <a:pathLst>
                  <a:path w="118365" h="14258" fill="norm" stroke="1" extrusionOk="0">
                    <a:moveTo>
                      <a:pt x="0" y="0"/>
                    </a:moveTo>
                    <a:lnTo>
                      <a:pt x="118365" y="0"/>
                    </a:lnTo>
                    <a:lnTo>
                      <a:pt x="118365" y="14258"/>
                    </a:lnTo>
                    <a:lnTo>
                      <a:pt x="0" y="14258"/>
                    </a:lnTo>
                    <a:close/>
                  </a:path>
                </a:pathLst>
              </a:custGeom>
              <a:solidFill>
                <a:srgbClr val="272727"/>
              </a:solidFill>
            </p:spPr>
          </p:sp>
          <p:sp>
            <p:nvSpPr>
              <p:cNvPr id="15" name="TextBox 15"/>
              <p:cNvSpPr txBox="1"/>
              <p:nvPr/>
            </p:nvSpPr>
            <p:spPr bwMode="auto">
              <a:xfrm>
                <a:off x="0" y="-28575"/>
                <a:ext cx="118365" cy="42833"/>
              </a:xfrm>
              <a:prstGeom prst="rect">
                <a:avLst/>
              </a:prstGeom>
              <a:grpFill/>
            </p:spPr>
            <p:txBody>
              <a:bodyPr lIns="51249" tIns="51249" rIns="51249" bIns="51249" rtlCol="0" anchor="ctr"/>
              <a:lstStyle/>
              <a:p>
                <a:pPr algn="ctr">
                  <a:lnSpc>
                    <a:spcPts val="2659"/>
                  </a:lnSpc>
                  <a:defRPr/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 bwMode="auto">
            <a:xfrm rot="0">
              <a:off x="0" y="406400"/>
              <a:ext cx="604520" cy="72819"/>
              <a:chOff x="0" y="0"/>
              <a:chExt cx="118365" cy="14258"/>
            </a:xfrm>
          </p:grpSpPr>
          <p:sp>
            <p:nvSpPr>
              <p:cNvPr id="17" name="Freeform 17"/>
              <p:cNvSpPr/>
              <p:nvPr/>
            </p:nvSpPr>
            <p:spPr bwMode="auto">
              <a:xfrm rot="0" flipH="0" flipV="0">
                <a:off x="0" y="0"/>
                <a:ext cx="118365" cy="14258"/>
              </a:xfrm>
              <a:custGeom>
                <a:avLst/>
                <a:gdLst/>
                <a:ahLst/>
                <a:cxnLst/>
                <a:rect l="l" t="t" r="r" b="b"/>
                <a:pathLst>
                  <a:path w="118365" h="14258" fill="norm" stroke="1" extrusionOk="0">
                    <a:moveTo>
                      <a:pt x="0" y="0"/>
                    </a:moveTo>
                    <a:lnTo>
                      <a:pt x="118365" y="0"/>
                    </a:lnTo>
                    <a:lnTo>
                      <a:pt x="118365" y="14258"/>
                    </a:lnTo>
                    <a:lnTo>
                      <a:pt x="0" y="14258"/>
                    </a:lnTo>
                    <a:close/>
                  </a:path>
                </a:pathLst>
              </a:custGeom>
              <a:solidFill>
                <a:srgbClr val="272727"/>
              </a:solidFill>
            </p:spPr>
          </p:sp>
          <p:sp>
            <p:nvSpPr>
              <p:cNvPr id="18" name="TextBox 18"/>
              <p:cNvSpPr txBox="1"/>
              <p:nvPr/>
            </p:nvSpPr>
            <p:spPr bwMode="auto">
              <a:xfrm>
                <a:off x="0" y="-28575"/>
                <a:ext cx="118365" cy="42833"/>
              </a:xfrm>
              <a:prstGeom prst="rect">
                <a:avLst/>
              </a:prstGeom>
              <a:grpFill/>
            </p:spPr>
            <p:txBody>
              <a:bodyPr lIns="51249" tIns="51249" rIns="51249" bIns="51249" rtlCol="0" anchor="ctr"/>
              <a:lstStyle/>
              <a:p>
                <a:pPr algn="ctr">
                  <a:lnSpc>
                    <a:spcPts val="2659"/>
                  </a:lnSpc>
                  <a:defRPr/>
                </a:pPr>
                <a:endParaRPr/>
              </a:p>
            </p:txBody>
          </p:sp>
        </p:grpSp>
      </p:grpSp>
      <p:sp>
        <p:nvSpPr>
          <p:cNvPr id="167636502" name="TextBox 19"/>
          <p:cNvSpPr txBox="1"/>
          <p:nvPr/>
        </p:nvSpPr>
        <p:spPr bwMode="auto">
          <a:xfrm rot="0">
            <a:off x="745819" y="479261"/>
            <a:ext cx="3769867" cy="353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79"/>
              </a:lnSpc>
              <a:defRPr/>
            </a:pPr>
            <a:r>
              <a:rPr lang="en-US" sz="1900">
                <a:solidFill>
                  <a:srgbClr val="181F30"/>
                </a:solidFill>
                <a:latin typeface="Arial"/>
                <a:ea typeface="Arial"/>
                <a:cs typeface="Arial"/>
              </a:rPr>
              <a:t>PART.03</a:t>
            </a:r>
            <a:endParaRPr/>
          </a:p>
        </p:txBody>
      </p:sp>
      <p:sp>
        <p:nvSpPr>
          <p:cNvPr id="1089335434" name="TextBox 20"/>
          <p:cNvSpPr txBox="1"/>
          <p:nvPr/>
        </p:nvSpPr>
        <p:spPr bwMode="auto">
          <a:xfrm rot="0">
            <a:off x="6857091" y="5134127"/>
            <a:ext cx="4573818" cy="503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7"/>
              </a:lnSpc>
              <a:defRPr/>
            </a:pPr>
            <a:r>
              <a:rPr lang="en-US" sz="2700">
                <a:solidFill>
                  <a:srgbClr val="FFFFFF"/>
                </a:solidFill>
                <a:latin typeface="Arial"/>
                <a:ea typeface="Arial"/>
                <a:cs typeface="Arial"/>
              </a:rPr>
              <a:t>FEASIBILITY ANALYSIS</a:t>
            </a:r>
            <a:endParaRPr/>
          </a:p>
        </p:txBody>
      </p:sp>
      <p:sp>
        <p:nvSpPr>
          <p:cNvPr id="608903950" name="TextBox 21"/>
          <p:cNvSpPr txBox="1"/>
          <p:nvPr/>
        </p:nvSpPr>
        <p:spPr bwMode="auto">
          <a:xfrm rot="0">
            <a:off x="4753343" y="3476599"/>
            <a:ext cx="8781670" cy="150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80"/>
              </a:lnSpc>
              <a:defRPr/>
            </a:pPr>
            <a:r>
              <a:rPr lang="en-US" sz="9000" b="1">
                <a:solidFill>
                  <a:srgbClr val="1E1E1E"/>
                </a:solidFill>
                <a:latin typeface="黑体"/>
                <a:ea typeface="黑体"/>
                <a:cs typeface="黑体"/>
              </a:rPr>
              <a:t>可行性分析</a:t>
            </a:r>
            <a:endParaRPr>
              <a:latin typeface="黑体"/>
              <a:cs typeface="黑体"/>
            </a:endParaRPr>
          </a:p>
        </p:txBody>
      </p:sp>
      <p:sp>
        <p:nvSpPr>
          <p:cNvPr id="1444243246" name="TextBox 22"/>
          <p:cNvSpPr txBox="1"/>
          <p:nvPr/>
        </p:nvSpPr>
        <p:spPr bwMode="auto">
          <a:xfrm rot="0">
            <a:off x="5019379" y="6060211"/>
            <a:ext cx="8249599" cy="341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8"/>
              </a:lnSpc>
              <a:defRPr/>
            </a:pPr>
            <a:r>
              <a:rPr lang="en-US" sz="1600">
                <a:solidFill>
                  <a:srgbClr val="1E1E1E"/>
                </a:solidFill>
                <a:latin typeface="黑体"/>
                <a:ea typeface="黑体"/>
                <a:cs typeface="黑体"/>
              </a:rPr>
              <a:t>怎么做？</a:t>
            </a:r>
            <a:endParaRPr>
              <a:latin typeface="黑体"/>
              <a:cs typeface="黑体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onlyoffice/9.3.1.8</Application>
  <PresentationFormat>On-screen Show (4:3)</PresentationFormat>
  <Paragraphs>0</Paragraphs>
  <Slides>16</Slides>
  <Notes>16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/>
  <LinksUpToDate>0</LinksUpToDate>
  <SharedDoc>0</SharedDoc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黑灰白色极简风年度汇报述职通用ppt演示文稿</dc:title>
  <dc:identifier>DAHCmxjCnjo</dc:identifier>
  <cp:lastModifiedBy/>
  <cp:revision>8</cp:revision>
  <dcterms:created xsi:type="dcterms:W3CDTF">2006-08-16T00:00:00Z</dcterms:created>
  <dcterms:modified xsi:type="dcterms:W3CDTF">2026-03-12T12:36:15Z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{"Label":"1","ContentProducer":"001191110105MA01AN806X00000","ProduceID":"DAHCmxjCnjo","ReservedCode1":"","ContentPropagator":"001191110105MA01AN806X00000","PropagateID":"DAHCmxjCnjo","ReservedCode2":""}</vt:lpwstr>
  </property>
</Properties>
</file>