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Layouts/slideLayout8.xml" ContentType="application/vnd.openxmlformats-officedocument.presentationml.slideLayout+xml"/>
  <Override PartName="/ppt/charts/style1.xml" ContentType="application/vnd.ms-office.chartstyle+xml"/>
  <Override PartName="/ppt/charts/colors1.xml" ContentType="application/vnd.ms-office.chartcolorstyle+xml"/>
  <Override PartName="/ppt/viewProps.xml" ContentType="application/vnd.openxmlformats-officedocument.presentationml.viewProps+xml"/>
  <Override PartName="/ppt/slideLayouts/slideLayout2.xml" ContentType="application/vnd.openxmlformats-officedocument.presentationml.slideLayout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charts/colors2.xml" ContentType="application/vnd.ms-office.chartcolorstyle+xml"/>
  <Override PartName="/ppt/slideLayouts/slideLayout5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theme/theme2.xml" ContentType="application/vnd.openxmlformats-officedocument.theme+xml"/>
  <Override PartName="/ppt/slides/slide13.xml" ContentType="application/vnd.openxmlformats-officedocument.presentationml.slide+xml"/>
  <Override PartName="/ppt/charts/style2.xml" ContentType="application/vnd.ms-office.chartstyl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saveSubsetFonts="1">
  <p:sldMasterIdLst>
    <p:sldMasterId id="2147483648" r:id="rId1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8288000" cy="10287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4" d="100"/>
          <a:sy n="74" d="100"/>
        </p:scale>
        <p:origin x="-1092" y="-90"/>
      </p:cViewPr>
      <p:guideLst>
        <p:guide pos="2160" orient="horz"/>
        <p:guide pos="288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Style" Target="style1.xml" /><Relationship Id="rId3" Type="http://schemas.microsoft.com/office/2011/relationships/chartColorStyle" Target="colors1.xml" 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Style" Target="style2.xml" /><Relationship Id="rId3" Type="http://schemas.microsoft.com/office/2011/relationships/chartColorStyle" Target="colors2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 sz="2400"/>
            </a:pPr>
            <a:r>
              <a:rPr sz="2400"/>
              <a:t>趋势表现</a:t>
            </a:r>
            <a:endParaRPr sz="2400"/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sz="2400" b="1" cap="all" spc="119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/>
        </a:p>
      </c:txPr>
    </c:title>
    <c:autoTitleDeleted val="0"/>
    <c:plotArea>
      <c:layout>
        <c:manualLayout/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Gold</c:v>
                </c:pt>
              </c:strCache>
            </c:strRef>
          </c:tx>
          <c:spPr bwMode="auto">
            <a:prstGeom prst="rect">
              <a:avLst/>
            </a:prstGeom>
            <a:noFill/>
            <a:ln w="28575" cap="rnd" cmpd="sng" algn="ctr">
              <a:solidFill>
                <a:srgbClr val="4F698E"/>
              </a:solidFill>
              <a:prstDash val="solid"/>
              <a:round/>
            </a:ln>
          </c:spPr>
          <c:marker>
            <c:symbol val="none"/>
          </c:marker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 b="0" i="0" u="none" strike="noStrike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</c:v>
                </c:pt>
                <c:pt idx="1">
                  <c:v>38</c:v>
                </c:pt>
                <c:pt idx="2">
                  <c:v>24</c:v>
                </c:pt>
                <c:pt idx="3">
                  <c:v>29</c:v>
                </c:pt>
                <c:pt idx="4">
                  <c:v>11</c:v>
                </c:pt>
                <c:pt idx="5">
                  <c:v>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Silver</c:v>
                </c:pt>
              </c:strCache>
            </c:strRef>
          </c:tx>
          <c:spPr bwMode="auto">
            <a:prstGeom prst="rect">
              <a:avLst/>
            </a:prstGeom>
            <a:noFill/>
            <a:ln w="28575" cap="rnd" cmpd="sng" algn="ctr">
              <a:solidFill>
                <a:schemeClr val="accent2"/>
              </a:solidFill>
              <a:prstDash val="solid"/>
              <a:round/>
            </a:ln>
          </c:spPr>
          <c:marker>
            <c:symbol val="none"/>
          </c:marker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 b="0" i="0" u="none" strike="noStrike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29</c:v>
                </c:pt>
                <c:pt idx="1">
                  <c:v>27</c:v>
                </c:pt>
                <c:pt idx="2">
                  <c:v>26</c:v>
                </c:pt>
                <c:pt idx="3">
                  <c:v>17</c:v>
                </c:pt>
                <c:pt idx="4">
                  <c:v>19</c:v>
                </c:pt>
                <c:pt idx="5">
                  <c:v>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Bronze</c:v>
                </c:pt>
              </c:strCache>
            </c:strRef>
          </c:tx>
          <c:spPr bwMode="auto">
            <a:prstGeom prst="rect">
              <a:avLst/>
            </a:prstGeom>
            <a:noFill/>
            <a:ln w="28575" cap="rnd" cmpd="sng" algn="ctr">
              <a:solidFill>
                <a:schemeClr val="accent3"/>
              </a:solidFill>
              <a:prstDash val="solid"/>
              <a:round/>
            </a:ln>
          </c:spPr>
          <c:marker>
            <c:symbol val="none"/>
          </c:marker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 b="0" i="0" u="none" strike="noStrike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29</c:v>
                </c:pt>
                <c:pt idx="1">
                  <c:v>23</c:v>
                </c:pt>
                <c:pt idx="2">
                  <c:v>32</c:v>
                </c:pt>
                <c:pt idx="3">
                  <c:v>19</c:v>
                </c:pt>
                <c:pt idx="4">
                  <c:v>14</c:v>
                </c:pt>
                <c:pt idx="5">
                  <c:v>17</c:v>
                </c:pt>
              </c:numCache>
            </c:numRef>
          </c:val>
          <c:smooth val="0"/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 b="0" i="0" u="none" strike="noStrike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marker val="0"/>
        <c:smooth val="0"/>
        <c:axId val="511721977"/>
        <c:axId val="511721978"/>
      </c:lineChart>
      <c:catAx>
        <c:axId val="511721977"/>
        <c:scaling>
          <c:orientation val="minMax"/>
        </c:scaling>
        <c:delete val="0"/>
        <c:axPos val="b"/>
        <c:majorGridlines>
          <c:spPr bwMode="auto">
            <a:prstGeom prst="rect">
              <a:avLst/>
            </a:prstGeom>
            <a:noFill/>
            <a:ln w="19049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out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p>
            <a:pPr>
              <a:defRPr sz="1400" cap="all" spc="119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/>
          </a:p>
        </c:txPr>
        <c:crossAx val="511721978"/>
        <c:crosses val="autoZero"/>
        <c:auto val="1"/>
        <c:lblAlgn val="ctr"/>
        <c:lblOffset val="100"/>
        <c:noMultiLvlLbl val="0"/>
      </c:catAx>
      <c:valAx>
        <c:axId val="51172197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</c:spPr>
        <c:txPr>
          <a:bodyPr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/>
          </a:p>
        </c:txPr>
        <c:crossAx val="511721977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legend>
      <c:legendPos val="t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 rot="0">
      <a:off x="3883874" y="2469937"/>
      <a:ext cx="11401075" cy="6675628"/>
    </a:xfrm>
    <a:prstGeom prst="rect">
      <a:avLst/>
    </a:prstGeom>
    <a:noFill/>
    <a:ln w="9525" cap="flat" cmpd="sng" algn="ctr">
      <a:noFill/>
      <a:prstDash val="solid"/>
      <a:round/>
    </a:ln>
  </c:spPr>
  <c:txPr>
    <a:bodyPr/>
    <a:p>
      <a:pPr>
        <a:defRPr sz="900">
          <a:solidFill>
            <a:schemeClr val="dk1"/>
          </a:solidFill>
          <a:latin typeface="+mn-lt"/>
          <a:ea typeface="+mn-ea"/>
          <a:cs typeface="+mn-cs"/>
        </a:defRPr>
      </a:pPr>
      <a:endParaRPr/>
    </a:p>
  </c:txPr>
  <c:externalData r:id="rId1">
    <c:autoUpdate val="1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/>
          <a:p>
            <a:pPr>
              <a:defRPr sz="2000">
                <a:latin typeface="黑体"/>
                <a:ea typeface="黑体"/>
                <a:cs typeface="黑体"/>
              </a:defRPr>
            </a:pPr>
            <a:r>
              <a:rPr lang="zh-CN" sz="2000">
                <a:latin typeface="黑体"/>
                <a:ea typeface="黑体"/>
                <a:cs typeface="黑体"/>
              </a:rPr>
              <a:t>项目</a:t>
            </a:r>
            <a:endParaRPr sz="2000">
              <a:latin typeface="黑体"/>
              <a:cs typeface="黑体"/>
            </a:endParaRPr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</c:spPr>
      <c:txPr>
        <a:bodyPr/>
        <a:p>
          <a:pPr>
            <a:defRPr sz="2000" b="0" cap="none" spc="49">
              <a:solidFill>
                <a:schemeClr val="tx1">
                  <a:lumMod val="65000"/>
                  <a:lumOff val="35000"/>
                </a:schemeClr>
              </a:solidFill>
              <a:latin typeface="黑体"/>
              <a:ea typeface="黑体"/>
              <a:cs typeface="黑体"/>
            </a:defRPr>
          </a:pPr>
          <a:endParaRPr/>
        </a:p>
      </c:txPr>
    </c:title>
    <c:autoTitleDeleted val="0"/>
    <c:plotArea>
      <c:layout>
        <c:manualLayout/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Gold</c:v>
                </c:pt>
              </c:strCache>
            </c:strRef>
          </c:tx>
          <c:spPr bwMode="auto">
            <a:prstGeom prst="rect">
              <a:avLst/>
            </a:prstGeom>
            <a:noFill/>
            <a:ln w="25400" cap="flat" cmpd="sng" algn="ctr">
              <a:solidFill>
                <a:srgbClr val="4F698E"/>
              </a:solidFill>
              <a:prstDash val="solid"/>
              <a:miter lim="800000"/>
            </a:ln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Sheet1!$B$2:$B$7</c:f>
              <c:numCache>
                <c:ptCount val="6"/>
                <c:pt idx="0" formatCode="General">
                  <c:v>46</c:v>
                </c:pt>
                <c:pt idx="1" formatCode="General">
                  <c:v>38</c:v>
                </c:pt>
                <c:pt idx="2" formatCode="General">
                  <c:v>24</c:v>
                </c:pt>
                <c:pt idx="3" formatCode="General">
                  <c:v>29</c:v>
                </c:pt>
                <c:pt idx="4" formatCode="General">
                  <c:v>11</c:v>
                </c:pt>
                <c:pt idx="5" formatCode="General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Silver</c:v>
                </c:pt>
              </c:strCache>
            </c:strRef>
          </c:tx>
          <c:spPr bwMode="auto">
            <a:prstGeom prst="rect">
              <a:avLst/>
            </a:prstGeom>
            <a:noFill/>
            <a:ln w="25400" cap="flat" cmpd="sng" algn="ctr">
              <a:solidFill>
                <a:schemeClr val="accent2"/>
              </a:solidFill>
              <a:miter lim="800000"/>
            </a:ln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Sheet1!$C$2:$C$7</c:f>
              <c:numCache>
                <c:ptCount val="6"/>
                <c:pt idx="0" formatCode="General">
                  <c:v>29</c:v>
                </c:pt>
                <c:pt idx="1" formatCode="General">
                  <c:v>27</c:v>
                </c:pt>
                <c:pt idx="2" formatCode="General">
                  <c:v>26</c:v>
                </c:pt>
                <c:pt idx="3" formatCode="General">
                  <c:v>17</c:v>
                </c:pt>
                <c:pt idx="4" formatCode="General">
                  <c:v>19</c:v>
                </c:pt>
                <c:pt idx="5" formatCode="General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Bronze</c:v>
                </c:pt>
              </c:strCache>
            </c:strRef>
          </c:tx>
          <c:spPr bwMode="auto">
            <a:prstGeom prst="rect">
              <a:avLst/>
            </a:prstGeom>
            <a:noFill/>
            <a:ln w="25400" cap="flat" cmpd="sng" algn="ctr">
              <a:solidFill>
                <a:schemeClr val="accent3"/>
              </a:solidFill>
              <a:miter lim="800000"/>
            </a:ln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CHN</c:v>
                </c:pt>
                <c:pt idx="2">
                  <c:v>RUS</c:v>
                </c:pt>
                <c:pt idx="3">
                  <c:v>GBR</c:v>
                </c:pt>
                <c:pt idx="4">
                  <c:v>GER</c:v>
                </c:pt>
                <c:pt idx="5">
                  <c:v>JPN</c:v>
                </c:pt>
              </c:strCache>
            </c:strRef>
          </c:cat>
          <c:val>
            <c:numRef>
              <c:f>Sheet1!$D$2:$D$7</c:f>
              <c:numCache>
                <c:ptCount val="6"/>
                <c:pt idx="0" formatCode="General">
                  <c:v>29</c:v>
                </c:pt>
                <c:pt idx="1" formatCode="General">
                  <c:v>23</c:v>
                </c:pt>
                <c:pt idx="2" formatCode="General">
                  <c:v>32</c:v>
                </c:pt>
                <c:pt idx="3" formatCode="General">
                  <c:v>19</c:v>
                </c:pt>
                <c:pt idx="4" formatCode="General">
                  <c:v>14</c:v>
                </c:pt>
                <c:pt idx="5" formatCode="General">
                  <c:v>17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gapWidth val="164"/>
        <c:overlap val="-34"/>
        <c:axId val="1866169481"/>
        <c:axId val="1866169482"/>
      </c:barChart>
      <c:catAx>
        <c:axId val="186616948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Arial"/>
                <a:cs typeface="Arial"/>
              </a:defRPr>
            </a:pPr>
            <a:endParaRPr/>
          </a:p>
        </c:txPr>
        <c:crossAx val="1866169482"/>
        <c:crosses val="autoZero"/>
        <c:auto val="1"/>
        <c:lblAlgn val="ctr"/>
        <c:lblOffset val="100"/>
        <c:noMultiLvlLbl val="0"/>
      </c:catAx>
      <c:valAx>
        <c:axId val="186616948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Arial"/>
                <a:cs typeface="Arial"/>
              </a:defRPr>
            </a:pPr>
            <a:endParaRPr/>
          </a:p>
        </c:txPr>
        <c:crossAx val="1866169481"/>
        <c:crosses val="autoZero"/>
        <c:crossBetween val="between"/>
      </c:valAx>
      <c:spPr bwMode="auto">
        <a:prstGeom prst="rect">
          <a:avLst/>
        </a:prstGeom>
        <a:noFill/>
        <a:ln w="6349">
          <a:noFill/>
          <a:prstDash val="solid"/>
        </a:ln>
      </c:spPr>
    </c:plotArea>
    <c:legend>
      <c:legendPos val="t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 bwMode="auto">
    <a:xfrm rot="0">
      <a:off x="7858125" y="2643123"/>
      <a:ext cx="9334499" cy="5673936"/>
    </a:xfrm>
    <a:prstGeom prst="rect">
      <a:avLst/>
    </a:prstGeom>
    <a:noFill/>
    <a:ln w="9525" cap="flat" cmpd="sng" algn="ctr">
      <a:noFill/>
      <a:prstDash val="solid"/>
      <a:round/>
    </a:ln>
  </c:spPr>
  <c:txPr>
    <a:bodyPr/>
    <a:p>
      <a:pPr>
        <a:defRPr sz="900">
          <a:solidFill>
            <a:schemeClr val="dk1"/>
          </a:solidFill>
          <a:latin typeface="+mn-lt"/>
          <a:ea typeface="+mn-ea"/>
          <a:cs typeface="+mn-cs"/>
        </a:defRPr>
      </a:pPr>
      <a:endParaRPr/>
    </a:p>
  </c:txPr>
  <c:externalData r:id="rId1">
    <c:autoUpdate val="1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cap="all" spc="119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/>
  </cs:dataLabel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  <a:ln w="9525">
        <a:solidFill>
          <a:schemeClr val="phClr"/>
        </a:solidFill>
        <a:round/>
      </a:ln>
    </cs:spPr>
  </cs:dataPointMarker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cap="all" spc="119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/>
  </cs:valueAxis>
  <cs:wall>
    <cs:lnRef idx="0"/>
    <cs:fillRef idx="0"/>
    <cs:effectRef idx="0"/>
    <cs:fontRef idx="minor">
      <a:schemeClr val="dk1"/>
    </cs:fontRef>
  </cs:wall>
  <cs:dataPointMarkerLayout size="6"/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Point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  <a:round/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 bwMode="auto">
      <a:prstGeom prst="rect">
        <a:avLst/>
      </a:prstGeom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cap="none" spc="49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/>
  </cs:valueAxis>
  <cs:wall>
    <cs:lnRef idx="0"/>
    <cs:fillRef idx="0"/>
    <cs:effectRef idx="0"/>
    <cs:fontRef idx="minor">
      <a:schemeClr val="dk1"/>
    </cs:fontRef>
  </cs:wall>
  <cs:dataPointMarkerLayout symbol="circle" size="6"/>
</cs:chartStyle>
</file>

<file path=ppt/embeddings/_rels/Microsoft_Excel_Worksheet1.xlsx.rels><?xml version="1.0" encoding="UTF-8" standalone="yes"?><Relationships xmlns="http://schemas.openxmlformats.org/package/2006/relationships"></Relationships>
</file>

<file path=ppt/embeddings/_rels/Microsoft_Excel_Worksheet2.xlsx.rels><?xml version="1.0" encoding="UTF-8" standalone="yes"?><Relationships xmlns="http://schemas.openxmlformats.org/package/2006/relationships"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0306435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9099815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28932535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49061998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87791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686635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626606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5861679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1158756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E71B24-DE35-6CBE-11C2-868E6E67B7B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320723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068051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4077688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007CE50-6A2E-D412-568E-5779239F29C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527547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3313840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6025452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F407AEE-CF2B-3F1B-E1BC-37A3FFD8212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700553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8961860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829724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ECA334E-7C2A-155C-E84A-78AE2ED7AEB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540422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3464625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774198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DF68D15-E54F-79AB-74F1-0DAD93D649B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360569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512438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6289479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FFDD6D3-E8EE-135A-DDF2-3071C482547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935431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5197197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945639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F5A1DA4-CCC3-E630-485B-73B0C7524B4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89346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3487186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337996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1EE8D5-8C22-C87F-F717-BE437A4CA12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848804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2271702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423041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F813037-A9FF-25C1-C6FE-566E23F7FCB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734238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3317011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7869992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7AADB70-7222-8E8A-AE9A-81C8985AF04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321413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1788974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3165544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B3D173A-2891-7C44-0B4F-390DCCD20A4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976987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6129679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64410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4AA87D7-22A7-323E-04DD-FD6E2BB4525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46757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2324984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8562710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20E2773-B71F-CBCE-CF5E-C211A46AC39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921178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2341538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0947823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919F6E-6195-45EF-C84F-E4B160FDB5B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528123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1268362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4313210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3454768-FD9E-E82F-D78B-8399E4B3C16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7915836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68010422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94913734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27155015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06023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971809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51100057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41628772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36835905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69921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803355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79080909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1072306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88952929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1709175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493581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175556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49372437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40719254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911601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3092421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354201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53805850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0519447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5789773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531462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7004001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2783053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14051355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72235891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8630505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815679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4806809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4958561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80178010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809506770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15748344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603672386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370744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046402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2083728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97338371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72492131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096629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59422892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6743946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667249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34156410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462844361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65189347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89905785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8698162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2030327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5459004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238369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24498388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33435232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35580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 rotWithShape="1">
          <a:blip r:embed="rId13">
            <a:alphaModFix amt="49999"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44372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94357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4419428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8/1/2011</a:t>
            </a:fld>
            <a:endParaRPr lang="en-US"/>
          </a:p>
        </p:txBody>
      </p:sp>
      <p:sp>
        <p:nvSpPr>
          <p:cNvPr id="1271729646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219784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2.jpg"/><Relationship Id="rId6" Type="http://schemas.openxmlformats.org/officeDocument/2006/relationships/image" Target="../media/image11.jpg"/><Relationship Id="rId7" Type="http://schemas.openxmlformats.org/officeDocument/2006/relationships/image" Target="../media/image8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chart" Target="../charts/chart2.xml" 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9.png"/><Relationship Id="rId13" Type="http://schemas.openxmlformats.org/officeDocument/2006/relationships/image" Target="../media/image25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7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chart" Target="../charts/chart1.xml" 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1.jpg"/><Relationship Id="rId6" Type="http://schemas.openxmlformats.org/officeDocument/2006/relationships/image" Target="../media/image9.png"/><Relationship Id="rId7" Type="http://schemas.openxmlformats.org/officeDocument/2006/relationships/image" Target="../media/image8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2985620" name="Freeform 3"/>
          <p:cNvSpPr/>
          <p:nvPr/>
        </p:nvSpPr>
        <p:spPr bwMode="auto">
          <a:xfrm rot="0" flipH="0" flipV="0">
            <a:off x="1666875" y="6543675"/>
            <a:ext cx="14878049" cy="38100"/>
          </a:xfrm>
          <a:custGeom>
            <a:avLst/>
            <a:gdLst/>
            <a:ahLst/>
            <a:cxnLst/>
            <a:rect l="l" t="t" r="r" b="b"/>
            <a:pathLst>
              <a:path w="14878050" h="38100" fill="norm" stroke="1" extrusionOk="0">
                <a:moveTo>
                  <a:pt x="0" y="0"/>
                </a:moveTo>
                <a:lnTo>
                  <a:pt x="14878050" y="0"/>
                </a:lnTo>
                <a:lnTo>
                  <a:pt x="1487805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347984605" name="Freeform 5"/>
          <p:cNvSpPr/>
          <p:nvPr/>
        </p:nvSpPr>
        <p:spPr bwMode="auto">
          <a:xfrm rot="0" flipH="0" flipV="0">
            <a:off x="1419225" y="3086100"/>
            <a:ext cx="1076325" cy="1076325"/>
          </a:xfrm>
          <a:custGeom>
            <a:avLst/>
            <a:gdLst/>
            <a:ahLst/>
            <a:cxnLst/>
            <a:rect l="l" t="t" r="r" b="b"/>
            <a:pathLst>
              <a:path w="1076325" h="1076325" fill="norm" stroke="1" extrusionOk="0">
                <a:moveTo>
                  <a:pt x="0" y="0"/>
                </a:moveTo>
                <a:lnTo>
                  <a:pt x="1076325" y="0"/>
                </a:lnTo>
                <a:lnTo>
                  <a:pt x="1076325" y="1076325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74046128" name="TextBox 6"/>
          <p:cNvSpPr txBox="1"/>
          <p:nvPr/>
        </p:nvSpPr>
        <p:spPr bwMode="auto">
          <a:xfrm rot="0">
            <a:off x="1704974" y="7210424"/>
            <a:ext cx="13644255" cy="45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营销部年度 / 季度工作总结</a:t>
            </a:r>
            <a:endParaRPr>
              <a:latin typeface="黑体"/>
              <a:cs typeface="黑体"/>
            </a:endParaRPr>
          </a:p>
        </p:txBody>
      </p:sp>
      <p:sp>
        <p:nvSpPr>
          <p:cNvPr id="1796361800" name="TextBox 9"/>
          <p:cNvSpPr txBox="1"/>
          <p:nvPr/>
        </p:nvSpPr>
        <p:spPr bwMode="auto">
          <a:xfrm rot="0">
            <a:off x="1704974" y="5980746"/>
            <a:ext cx="2968650" cy="45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defRPr/>
            </a:pPr>
            <a:r>
              <a:rPr lang="en-US" sz="270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汇报人：XXX</a:t>
            </a:r>
            <a:endParaRPr>
              <a:latin typeface="黑体"/>
              <a:cs typeface="黑体"/>
            </a:endParaRPr>
          </a:p>
        </p:txBody>
      </p:sp>
      <p:sp>
        <p:nvSpPr>
          <p:cNvPr id="1158925845" name="TextBox 10"/>
          <p:cNvSpPr txBox="1"/>
          <p:nvPr/>
        </p:nvSpPr>
        <p:spPr bwMode="auto">
          <a:xfrm rot="0">
            <a:off x="5305424" y="5980746"/>
            <a:ext cx="3103180" cy="45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defRPr/>
            </a:pPr>
            <a:r>
              <a:rPr lang="en-US" sz="270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时间：2026/XX/XX</a:t>
            </a:r>
            <a:endParaRPr>
              <a:latin typeface="黑体"/>
              <a:cs typeface="黑体"/>
            </a:endParaRPr>
          </a:p>
        </p:txBody>
      </p:sp>
      <p:sp>
        <p:nvSpPr>
          <p:cNvPr id="1730343489" name=""/>
          <p:cNvSpPr/>
          <p:nvPr/>
        </p:nvSpPr>
        <p:spPr bwMode="auto">
          <a:xfrm>
            <a:off x="2143124" y="1689545"/>
            <a:ext cx="14580640" cy="299844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 algn="ctr">
              <a:lnSpc>
                <a:spcPts val="22886"/>
              </a:lnSpc>
              <a:defRPr/>
            </a:pPr>
            <a:r>
              <a:rPr lang="en-US" sz="17100" b="1">
                <a:ln w="19049">
                  <a:solidFill>
                    <a:srgbClr val="4F698E"/>
                  </a:solidFill>
                  <a:prstDash val="solid"/>
                </a:ln>
                <a:noFill/>
                <a:latin typeface="Impact"/>
                <a:ea typeface="Impact"/>
                <a:cs typeface="Impact"/>
              </a:rPr>
              <a:t>WORK SUMMARY</a:t>
            </a:r>
            <a:endParaRPr sz="17100" b="1">
              <a:ln w="19049">
                <a:solidFill>
                  <a:srgbClr val="4F698E"/>
                </a:solidFill>
                <a:prstDash val="solid"/>
              </a:ln>
              <a:noFill/>
            </a:endParaRPr>
          </a:p>
        </p:txBody>
      </p:sp>
      <p:sp>
        <p:nvSpPr>
          <p:cNvPr id="1882445961" name="TextBox 11"/>
          <p:cNvSpPr txBox="1"/>
          <p:nvPr/>
        </p:nvSpPr>
        <p:spPr bwMode="auto">
          <a:xfrm rot="0">
            <a:off x="1600200" y="3188769"/>
            <a:ext cx="10722811" cy="2295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72"/>
              </a:lnSpc>
              <a:defRPr/>
            </a:pPr>
            <a:r>
              <a:rPr lang="en-US" sz="1355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部门</a:t>
            </a:r>
            <a:r>
              <a:rPr lang="en-US" sz="1355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工作总结</a:t>
            </a:r>
            <a:endParaRPr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8345053" name="Freeform 3"/>
          <p:cNvSpPr/>
          <p:nvPr/>
        </p:nvSpPr>
        <p:spPr bwMode="auto">
          <a:xfrm rot="0" flipH="0" flipV="0">
            <a:off x="1085850" y="142875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 fill="norm" stroke="1" extrusionOk="0">
                <a:moveTo>
                  <a:pt x="0" y="0"/>
                </a:moveTo>
                <a:lnTo>
                  <a:pt x="638175" y="0"/>
                </a:lnTo>
                <a:lnTo>
                  <a:pt x="638175" y="638175"/>
                </a:lnTo>
                <a:lnTo>
                  <a:pt x="0" y="638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480485050" name="Freeform 4"/>
          <p:cNvSpPr/>
          <p:nvPr/>
        </p:nvSpPr>
        <p:spPr bwMode="auto">
          <a:xfrm rot="0" flipH="0" flipV="0">
            <a:off x="6524625" y="2019300"/>
            <a:ext cx="10668000" cy="38100"/>
          </a:xfrm>
          <a:custGeom>
            <a:avLst/>
            <a:gdLst/>
            <a:ahLst/>
            <a:cxnLst/>
            <a:rect l="l" t="t" r="r" b="b"/>
            <a:pathLst>
              <a:path w="10668000" h="38100" fill="norm" stroke="1" extrusionOk="0">
                <a:moveTo>
                  <a:pt x="0" y="0"/>
                </a:moveTo>
                <a:lnTo>
                  <a:pt x="10668000" y="0"/>
                </a:lnTo>
                <a:lnTo>
                  <a:pt x="10668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499010707" name="TextBox 5"/>
          <p:cNvSpPr txBox="1"/>
          <p:nvPr/>
        </p:nvSpPr>
        <p:spPr bwMode="auto">
          <a:xfrm rot="0">
            <a:off x="11361142" y="1337328"/>
            <a:ext cx="5650654" cy="71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25"/>
              </a:lnSpc>
              <a:defRPr/>
            </a:pP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RESUL</a:t>
            </a: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TS DISPLAY</a:t>
            </a:r>
            <a:endParaRPr>
              <a:latin typeface="Arial"/>
              <a:cs typeface="Arial"/>
            </a:endParaRPr>
          </a:p>
        </p:txBody>
      </p:sp>
      <p:sp>
        <p:nvSpPr>
          <p:cNvPr id="618625691" name="TextBox 6"/>
          <p:cNvSpPr txBox="1"/>
          <p:nvPr/>
        </p:nvSpPr>
        <p:spPr bwMode="auto">
          <a:xfrm rot="0">
            <a:off x="1923449" y="323849"/>
            <a:ext cx="5747979" cy="1905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99"/>
              </a:lnSpc>
              <a:defRPr/>
            </a:pPr>
            <a:r>
              <a:rPr lang="en-US" sz="60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成果展示</a:t>
            </a:r>
            <a:endParaRPr>
              <a:latin typeface="黑体"/>
              <a:cs typeface="黑体"/>
            </a:endParaRPr>
          </a:p>
        </p:txBody>
      </p:sp>
      <p:sp>
        <p:nvSpPr>
          <p:cNvPr id="1796645002" name="TextBox 7"/>
          <p:cNvSpPr txBox="1"/>
          <p:nvPr/>
        </p:nvSpPr>
        <p:spPr bwMode="auto">
          <a:xfrm rot="0">
            <a:off x="1085850" y="604819"/>
            <a:ext cx="638894" cy="142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0"/>
              </a:lnSpc>
              <a:defRPr/>
            </a:pPr>
            <a:r>
              <a:rPr lang="en-US" sz="4500" b="1">
                <a:solidFill>
                  <a:srgbClr val="EBEBEB"/>
                </a:solidFill>
                <a:latin typeface="黑体"/>
                <a:ea typeface="黑体"/>
                <a:cs typeface="黑体"/>
              </a:rPr>
              <a:t>3</a:t>
            </a:r>
            <a:endParaRPr>
              <a:latin typeface="黑体"/>
              <a:cs typeface="黑体"/>
            </a:endParaRPr>
          </a:p>
        </p:txBody>
      </p:sp>
      <p:grpSp>
        <p:nvGrpSpPr>
          <p:cNvPr id="612191335" name="Group 8"/>
          <p:cNvGrpSpPr>
            <a:grpSpLocks noChangeAspect="1"/>
          </p:cNvGrpSpPr>
          <p:nvPr/>
        </p:nvGrpSpPr>
        <p:grpSpPr bwMode="auto">
          <a:xfrm rot="0">
            <a:off x="4019550" y="3276600"/>
            <a:ext cx="4248150" cy="3454498"/>
            <a:chOff x="0" y="0"/>
            <a:chExt cx="5664200" cy="4605998"/>
          </a:xfrm>
        </p:grpSpPr>
        <p:sp>
          <p:nvSpPr>
            <p:cNvPr id="9" name="Freeform 9"/>
            <p:cNvSpPr/>
            <p:nvPr/>
          </p:nvSpPr>
          <p:spPr bwMode="auto">
            <a:xfrm rot="0" flipH="0" flipV="0">
              <a:off x="0" y="0"/>
              <a:ext cx="5664200" cy="4606036"/>
            </a:xfrm>
            <a:custGeom>
              <a:avLst/>
              <a:gdLst/>
              <a:ahLst/>
              <a:cxnLst/>
              <a:rect l="l" t="t" r="r" b="b"/>
              <a:pathLst>
                <a:path w="5664200" h="4606036" fill="norm" stroke="1" extrusionOk="0">
                  <a:moveTo>
                    <a:pt x="0" y="0"/>
                  </a:moveTo>
                  <a:lnTo>
                    <a:pt x="5664200" y="0"/>
                  </a:lnTo>
                  <a:lnTo>
                    <a:pt x="5664200" y="4606036"/>
                  </a:lnTo>
                  <a:lnTo>
                    <a:pt x="0" y="46060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rcRect l="18166" t="0" r="0" b="0"/>
              <a:stretch/>
            </a:blipFill>
          </p:spPr>
          <p:txBody>
            <a:bodyPr/>
            <a:p>
              <a:pPr>
                <a:defRPr/>
              </a:pPr>
              <a:endParaRPr>
                <a:latin typeface="黑体"/>
                <a:cs typeface="黑体"/>
              </a:endParaRPr>
            </a:p>
          </p:txBody>
        </p:sp>
      </p:grpSp>
      <p:grpSp>
        <p:nvGrpSpPr>
          <p:cNvPr id="393895236" name="Group 10"/>
          <p:cNvGrpSpPr>
            <a:grpSpLocks noChangeAspect="1"/>
          </p:cNvGrpSpPr>
          <p:nvPr/>
        </p:nvGrpSpPr>
        <p:grpSpPr bwMode="auto">
          <a:xfrm rot="0">
            <a:off x="4019550" y="6948697"/>
            <a:ext cx="4248150" cy="1795253"/>
            <a:chOff x="0" y="0"/>
            <a:chExt cx="5664200" cy="2393671"/>
          </a:xfrm>
        </p:grpSpPr>
        <p:sp>
          <p:nvSpPr>
            <p:cNvPr id="11" name="Freeform 11"/>
            <p:cNvSpPr/>
            <p:nvPr/>
          </p:nvSpPr>
          <p:spPr bwMode="auto">
            <a:xfrm rot="0" flipH="0" flipV="0">
              <a:off x="0" y="0"/>
              <a:ext cx="5664200" cy="2393696"/>
            </a:xfrm>
            <a:custGeom>
              <a:avLst/>
              <a:gdLst/>
              <a:ahLst/>
              <a:cxnLst/>
              <a:rect l="l" t="t" r="r" b="b"/>
              <a:pathLst>
                <a:path w="5664200" h="2393696" fill="norm" stroke="1" extrusionOk="0">
                  <a:moveTo>
                    <a:pt x="0" y="0"/>
                  </a:moveTo>
                  <a:lnTo>
                    <a:pt x="5664200" y="0"/>
                  </a:lnTo>
                  <a:lnTo>
                    <a:pt x="5664200" y="2393696"/>
                  </a:lnTo>
                  <a:lnTo>
                    <a:pt x="0" y="23936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/>
              <a:srcRect l="0" t="0" r="0" b="43584"/>
              <a:stretch/>
            </a:blipFill>
          </p:spPr>
          <p:txBody>
            <a:bodyPr/>
            <a:p>
              <a:pPr>
                <a:defRPr/>
              </a:pPr>
              <a:endParaRPr>
                <a:latin typeface="黑体"/>
                <a:cs typeface="黑体"/>
              </a:endParaRPr>
            </a:p>
          </p:txBody>
        </p:sp>
      </p:grpSp>
      <p:grpSp>
        <p:nvGrpSpPr>
          <p:cNvPr id="1775030383" name="Group 12"/>
          <p:cNvGrpSpPr>
            <a:grpSpLocks noChangeAspect="1"/>
          </p:cNvGrpSpPr>
          <p:nvPr/>
        </p:nvGrpSpPr>
        <p:grpSpPr bwMode="auto">
          <a:xfrm rot="0">
            <a:off x="1971675" y="3276600"/>
            <a:ext cx="1838325" cy="5467350"/>
            <a:chOff x="0" y="0"/>
            <a:chExt cx="2451100" cy="7289800"/>
          </a:xfrm>
        </p:grpSpPr>
        <p:sp>
          <p:nvSpPr>
            <p:cNvPr id="13" name="Freeform 13"/>
            <p:cNvSpPr/>
            <p:nvPr/>
          </p:nvSpPr>
          <p:spPr bwMode="auto">
            <a:xfrm rot="0" flipH="0" flipV="0">
              <a:off x="0" y="0"/>
              <a:ext cx="2451100" cy="7289800"/>
            </a:xfrm>
            <a:custGeom>
              <a:avLst/>
              <a:gdLst/>
              <a:ahLst/>
              <a:cxnLst/>
              <a:rect l="l" t="t" r="r" b="b"/>
              <a:pathLst>
                <a:path w="2451100" h="7289800" fill="norm" stroke="1" extrusionOk="0">
                  <a:moveTo>
                    <a:pt x="0" y="0"/>
                  </a:moveTo>
                  <a:lnTo>
                    <a:pt x="2451100" y="0"/>
                  </a:lnTo>
                  <a:lnTo>
                    <a:pt x="2451100" y="7289800"/>
                  </a:lnTo>
                  <a:lnTo>
                    <a:pt x="0" y="72898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rcRect l="0" t="0" r="55113" b="0"/>
              <a:stretch/>
            </a:blipFill>
          </p:spPr>
          <p:txBody>
            <a:bodyPr/>
            <a:p>
              <a:pPr>
                <a:defRPr/>
              </a:pPr>
              <a:endParaRPr>
                <a:latin typeface="黑体"/>
                <a:cs typeface="黑体"/>
              </a:endParaRPr>
            </a:p>
          </p:txBody>
        </p:sp>
      </p:grpSp>
      <p:sp>
        <p:nvSpPr>
          <p:cNvPr id="217786888" name="TextBox 14"/>
          <p:cNvSpPr txBox="1"/>
          <p:nvPr/>
        </p:nvSpPr>
        <p:spPr bwMode="auto">
          <a:xfrm rot="0">
            <a:off x="9144000" y="4474845"/>
            <a:ext cx="7163159" cy="182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案例1：新品爆款打造</a:t>
            </a:r>
            <a:endParaRPr>
              <a:latin typeface="黑体"/>
              <a:cs typeface="黑体"/>
            </a:endParaRPr>
          </a:p>
          <a:p>
            <a:pPr marL="485775" lvl="1" indent="-242888" algn="l">
              <a:lnSpc>
                <a:spcPts val="3600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上市30天销售破千万</a:t>
            </a:r>
            <a:endParaRPr>
              <a:latin typeface="黑体"/>
              <a:cs typeface="黑体"/>
            </a:endParaRPr>
          </a:p>
          <a:p>
            <a:pPr marL="485775" lvl="1" indent="-242888" algn="l">
              <a:lnSpc>
                <a:spcPts val="3600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转化率高于行业均值1.2倍</a:t>
            </a:r>
            <a:endParaRPr>
              <a:latin typeface="黑体"/>
              <a:cs typeface="黑体"/>
            </a:endParaRPr>
          </a:p>
          <a:p>
            <a:pPr algn="l">
              <a:lnSpc>
                <a:spcPts val="3600"/>
              </a:lnSpc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500268634" name="TextBox 15"/>
          <p:cNvSpPr txBox="1"/>
          <p:nvPr/>
        </p:nvSpPr>
        <p:spPr bwMode="auto">
          <a:xfrm rot="0">
            <a:off x="9144000" y="6522719"/>
            <a:ext cx="7163159" cy="182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案例2：私域裂变活动</a:t>
            </a:r>
            <a:endParaRPr>
              <a:latin typeface="黑体"/>
              <a:cs typeface="黑体"/>
            </a:endParaRPr>
          </a:p>
          <a:p>
            <a:pPr marL="485775" lvl="1" indent="-242888" algn="l">
              <a:lnSpc>
                <a:spcPts val="3600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7天新</a:t>
            </a: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增粉丝25,000</a:t>
            </a:r>
            <a:endParaRPr>
              <a:latin typeface="黑体"/>
              <a:cs typeface="黑体"/>
            </a:endParaRPr>
          </a:p>
          <a:p>
            <a:pPr marL="485775" lvl="1" indent="-242888" algn="l">
              <a:lnSpc>
                <a:spcPts val="3600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ROI达4.5</a:t>
            </a:r>
            <a:endParaRPr>
              <a:latin typeface="黑体"/>
              <a:cs typeface="黑体"/>
            </a:endParaRPr>
          </a:p>
          <a:p>
            <a:pPr algn="l">
              <a:lnSpc>
                <a:spcPts val="3600"/>
              </a:lnSpc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965911352" name="TextBox 16"/>
          <p:cNvSpPr txBox="1"/>
          <p:nvPr/>
        </p:nvSpPr>
        <p:spPr bwMode="auto">
          <a:xfrm rot="0">
            <a:off x="9124949" y="3749839"/>
            <a:ext cx="4051721" cy="45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defRPr/>
            </a:pPr>
            <a:r>
              <a:rPr lang="en-US" sz="27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典型成功案例</a:t>
            </a:r>
            <a:endParaRPr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784836820" name="Group 3"/>
          <p:cNvGrpSpPr>
            <a:grpSpLocks noChangeAspect="1"/>
          </p:cNvGrpSpPr>
          <p:nvPr/>
        </p:nvGrpSpPr>
        <p:grpSpPr bwMode="auto">
          <a:xfrm rot="0">
            <a:off x="9744075" y="3495675"/>
            <a:ext cx="6648450" cy="5153024"/>
            <a:chOff x="0" y="0"/>
            <a:chExt cx="8864600" cy="6870700"/>
          </a:xfrm>
        </p:grpSpPr>
        <p:sp>
          <p:nvSpPr>
            <p:cNvPr id="4" name="Freeform 4"/>
            <p:cNvSpPr/>
            <p:nvPr/>
          </p:nvSpPr>
          <p:spPr bwMode="auto">
            <a:xfrm rot="0" flipH="0" flipV="0">
              <a:off x="0" y="0"/>
              <a:ext cx="8864600" cy="6870700"/>
            </a:xfrm>
            <a:custGeom>
              <a:avLst/>
              <a:gdLst/>
              <a:ahLst/>
              <a:cxnLst/>
              <a:rect l="l" t="t" r="r" b="b"/>
              <a:pathLst>
                <a:path w="8864600" h="6870700" fill="norm" stroke="1" extrusionOk="0">
                  <a:moveTo>
                    <a:pt x="0" y="0"/>
                  </a:moveTo>
                  <a:lnTo>
                    <a:pt x="0" y="6250178"/>
                  </a:lnTo>
                  <a:lnTo>
                    <a:pt x="2120900" y="6250178"/>
                  </a:lnTo>
                  <a:lnTo>
                    <a:pt x="2120900" y="0"/>
                  </a:lnTo>
                  <a:close/>
                  <a:moveTo>
                    <a:pt x="2247900" y="0"/>
                  </a:moveTo>
                  <a:lnTo>
                    <a:pt x="2247900" y="6250178"/>
                  </a:lnTo>
                  <a:lnTo>
                    <a:pt x="4368800" y="6250178"/>
                  </a:lnTo>
                  <a:lnTo>
                    <a:pt x="4368800" y="0"/>
                  </a:lnTo>
                  <a:close/>
                  <a:moveTo>
                    <a:pt x="6743700" y="0"/>
                  </a:moveTo>
                  <a:lnTo>
                    <a:pt x="6743700" y="6250178"/>
                  </a:lnTo>
                  <a:lnTo>
                    <a:pt x="8864600" y="6250178"/>
                  </a:lnTo>
                  <a:lnTo>
                    <a:pt x="8864600" y="0"/>
                  </a:lnTo>
                  <a:close/>
                  <a:moveTo>
                    <a:pt x="4495800" y="620522"/>
                  </a:moveTo>
                  <a:lnTo>
                    <a:pt x="4495800" y="6870700"/>
                  </a:lnTo>
                  <a:lnTo>
                    <a:pt x="6616700" y="6870700"/>
                  </a:lnTo>
                  <a:lnTo>
                    <a:pt x="6616700" y="620522"/>
                  </a:lnTo>
                  <a:close/>
                </a:path>
              </a:pathLst>
            </a:custGeom>
            <a:blipFill rotWithShape="1">
              <a:blip r:embed="rId3"/>
              <a:srcRect l="0" t="8955" r="0" b="32984"/>
              <a:stretch/>
            </a:blipFill>
          </p:spPr>
        </p:sp>
      </p:grpSp>
      <p:sp>
        <p:nvSpPr>
          <p:cNvPr id="2061475581" name="Freeform 5"/>
          <p:cNvSpPr/>
          <p:nvPr/>
        </p:nvSpPr>
        <p:spPr bwMode="auto">
          <a:xfrm rot="0" flipH="0" flipV="0">
            <a:off x="1028700" y="4896476"/>
            <a:ext cx="786455" cy="786455"/>
          </a:xfrm>
          <a:custGeom>
            <a:avLst/>
            <a:gdLst/>
            <a:ahLst/>
            <a:cxnLst/>
            <a:rect l="l" t="t" r="r" b="b"/>
            <a:pathLst>
              <a:path w="786455" h="786455" fill="norm" stroke="1" extrusionOk="0">
                <a:moveTo>
                  <a:pt x="0" y="0"/>
                </a:moveTo>
                <a:lnTo>
                  <a:pt x="786455" y="0"/>
                </a:lnTo>
                <a:lnTo>
                  <a:pt x="786455" y="786455"/>
                </a:lnTo>
                <a:lnTo>
                  <a:pt x="0" y="7864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</p:sp>
      <p:sp>
        <p:nvSpPr>
          <p:cNvPr id="1266003047" name="Freeform 6"/>
          <p:cNvSpPr/>
          <p:nvPr/>
        </p:nvSpPr>
        <p:spPr bwMode="auto">
          <a:xfrm rot="0" flipH="0" flipV="0">
            <a:off x="6524625" y="2019300"/>
            <a:ext cx="10668000" cy="38100"/>
          </a:xfrm>
          <a:custGeom>
            <a:avLst/>
            <a:gdLst/>
            <a:ahLst/>
            <a:cxnLst/>
            <a:rect l="l" t="t" r="r" b="b"/>
            <a:pathLst>
              <a:path w="10668000" h="38100" fill="norm" stroke="1" extrusionOk="0">
                <a:moveTo>
                  <a:pt x="0" y="0"/>
                </a:moveTo>
                <a:lnTo>
                  <a:pt x="10668000" y="0"/>
                </a:lnTo>
                <a:lnTo>
                  <a:pt x="10668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sp>
        <p:nvSpPr>
          <p:cNvPr id="1906085519" name="TextBox 7"/>
          <p:cNvSpPr txBox="1"/>
          <p:nvPr/>
        </p:nvSpPr>
        <p:spPr bwMode="auto">
          <a:xfrm rot="0">
            <a:off x="13343629" y="1337328"/>
            <a:ext cx="3668168" cy="71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25"/>
              </a:lnSpc>
              <a:defRPr/>
            </a:pP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DEVELOPMENT </a:t>
            </a: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PLAN</a:t>
            </a:r>
            <a:endParaRPr>
              <a:latin typeface="Arial"/>
              <a:cs typeface="Arial"/>
            </a:endParaRPr>
          </a:p>
        </p:txBody>
      </p:sp>
      <p:sp>
        <p:nvSpPr>
          <p:cNvPr id="806583918" name="TextBox 8"/>
          <p:cNvSpPr txBox="1"/>
          <p:nvPr/>
        </p:nvSpPr>
        <p:spPr bwMode="auto">
          <a:xfrm rot="0">
            <a:off x="2060916" y="3538555"/>
            <a:ext cx="7083442" cy="2347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5"/>
              </a:lnSpc>
              <a:defRPr/>
            </a:pPr>
            <a:r>
              <a:rPr lang="en-US" sz="74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发展计划</a:t>
            </a:r>
            <a:endParaRPr>
              <a:latin typeface="黑体"/>
              <a:cs typeface="黑体"/>
            </a:endParaRPr>
          </a:p>
        </p:txBody>
      </p:sp>
      <p:sp>
        <p:nvSpPr>
          <p:cNvPr id="439857693" name="TextBox 9"/>
          <p:cNvSpPr txBox="1"/>
          <p:nvPr/>
        </p:nvSpPr>
        <p:spPr bwMode="auto">
          <a:xfrm rot="0">
            <a:off x="1028700" y="3902121"/>
            <a:ext cx="786814" cy="1760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63"/>
              </a:lnSpc>
              <a:defRPr/>
            </a:pPr>
            <a:r>
              <a:rPr lang="en-US" sz="5550" b="1">
                <a:solidFill>
                  <a:srgbClr val="EBEBEB"/>
                </a:solidFill>
                <a:latin typeface="黑体"/>
                <a:ea typeface="黑体"/>
                <a:cs typeface="黑体"/>
              </a:rPr>
              <a:t>4</a:t>
            </a:r>
            <a:endParaRPr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6582580" name="Freeform 3"/>
          <p:cNvSpPr/>
          <p:nvPr/>
        </p:nvSpPr>
        <p:spPr bwMode="auto">
          <a:xfrm rot="0" flipH="0" flipV="0">
            <a:off x="3133725" y="3524250"/>
            <a:ext cx="13392150" cy="2076450"/>
          </a:xfrm>
          <a:custGeom>
            <a:avLst/>
            <a:gdLst/>
            <a:ahLst/>
            <a:cxnLst/>
            <a:rect l="l" t="t" r="r" b="b"/>
            <a:pathLst>
              <a:path w="13392150" h="2076450" fill="norm" stroke="1" extrusionOk="0">
                <a:moveTo>
                  <a:pt x="0" y="0"/>
                </a:moveTo>
                <a:lnTo>
                  <a:pt x="13392150" y="0"/>
                </a:lnTo>
                <a:lnTo>
                  <a:pt x="13392150" y="2076450"/>
                </a:lnTo>
                <a:lnTo>
                  <a:pt x="0" y="2076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820260014" name="Freeform 4"/>
          <p:cNvSpPr/>
          <p:nvPr/>
        </p:nvSpPr>
        <p:spPr bwMode="auto">
          <a:xfrm rot="0" flipH="0" flipV="0">
            <a:off x="1762125" y="3514725"/>
            <a:ext cx="2076450" cy="2076450"/>
          </a:xfrm>
          <a:custGeom>
            <a:avLst/>
            <a:gdLst/>
            <a:ahLst/>
            <a:cxnLst/>
            <a:rect l="l" t="t" r="r" b="b"/>
            <a:pathLst>
              <a:path w="2076450" h="2076450" fill="norm" stroke="1" extrusionOk="0">
                <a:moveTo>
                  <a:pt x="0" y="0"/>
                </a:moveTo>
                <a:lnTo>
                  <a:pt x="2076450" y="0"/>
                </a:lnTo>
                <a:lnTo>
                  <a:pt x="2076450" y="2076450"/>
                </a:lnTo>
                <a:lnTo>
                  <a:pt x="0" y="2076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6133238" name="Freeform 5"/>
          <p:cNvSpPr/>
          <p:nvPr/>
        </p:nvSpPr>
        <p:spPr bwMode="auto">
          <a:xfrm rot="0" flipH="0" flipV="0">
            <a:off x="6524625" y="2019300"/>
            <a:ext cx="10668000" cy="38100"/>
          </a:xfrm>
          <a:custGeom>
            <a:avLst/>
            <a:gdLst/>
            <a:ahLst/>
            <a:cxnLst/>
            <a:rect l="l" t="t" r="r" b="b"/>
            <a:pathLst>
              <a:path w="10668000" h="38100" fill="norm" stroke="1" extrusionOk="0">
                <a:moveTo>
                  <a:pt x="0" y="0"/>
                </a:moveTo>
                <a:lnTo>
                  <a:pt x="10668000" y="0"/>
                </a:lnTo>
                <a:lnTo>
                  <a:pt x="10668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851796130" name="Freeform 6"/>
          <p:cNvSpPr/>
          <p:nvPr/>
        </p:nvSpPr>
        <p:spPr bwMode="auto">
          <a:xfrm rot="0" flipH="0" flipV="0">
            <a:off x="1085850" y="142875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 fill="norm" stroke="1" extrusionOk="0">
                <a:moveTo>
                  <a:pt x="0" y="0"/>
                </a:moveTo>
                <a:lnTo>
                  <a:pt x="638175" y="0"/>
                </a:lnTo>
                <a:lnTo>
                  <a:pt x="638175" y="638175"/>
                </a:lnTo>
                <a:lnTo>
                  <a:pt x="0" y="638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78984983" name="TextBox 7"/>
          <p:cNvSpPr txBox="1"/>
          <p:nvPr/>
        </p:nvSpPr>
        <p:spPr bwMode="auto">
          <a:xfrm rot="0">
            <a:off x="2149198" y="4057497"/>
            <a:ext cx="1274762" cy="1105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  <a:defRPr/>
            </a:pPr>
            <a:r>
              <a:rPr lang="en-US" sz="3600" b="1">
                <a:solidFill>
                  <a:srgbClr val="EBEBEB"/>
                </a:solidFill>
                <a:latin typeface="黑体"/>
                <a:ea typeface="黑体"/>
                <a:cs typeface="黑体"/>
              </a:rPr>
              <a:t>流量升级</a:t>
            </a:r>
            <a:endParaRPr>
              <a:latin typeface="黑体"/>
              <a:cs typeface="黑体"/>
            </a:endParaRPr>
          </a:p>
        </p:txBody>
      </p:sp>
      <p:sp>
        <p:nvSpPr>
          <p:cNvPr id="66410748" name="TextBox 8"/>
          <p:cNvSpPr txBox="1"/>
          <p:nvPr/>
        </p:nvSpPr>
        <p:spPr bwMode="auto">
          <a:xfrm rot="0">
            <a:off x="4372660" y="3952901"/>
            <a:ext cx="11639518" cy="12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775" lvl="1" indent="-242888" algn="l">
              <a:lnSpc>
                <a:spcPts val="3149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加大高</a:t>
            </a: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ROI渠道预算</a:t>
            </a:r>
            <a:endParaRPr>
              <a:latin typeface="黑体"/>
              <a:cs typeface="黑体"/>
            </a:endParaRPr>
          </a:p>
          <a:p>
            <a:pPr marL="485775" lvl="1" indent="-242888" algn="l">
              <a:lnSpc>
                <a:spcPts val="3149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引入达人分层模型</a:t>
            </a:r>
            <a:endParaRPr>
              <a:latin typeface="黑体"/>
              <a:cs typeface="黑体"/>
            </a:endParaRPr>
          </a:p>
          <a:p>
            <a:pPr marL="485775" lvl="1" indent="-242888" algn="l">
              <a:lnSpc>
                <a:spcPts val="3149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会员分层运营</a:t>
            </a:r>
            <a:endParaRPr>
              <a:latin typeface="黑体"/>
              <a:cs typeface="黑体"/>
            </a:endParaRPr>
          </a:p>
        </p:txBody>
      </p:sp>
      <p:sp>
        <p:nvSpPr>
          <p:cNvPr id="306515152" name="TextBox 9"/>
          <p:cNvSpPr txBox="1"/>
          <p:nvPr/>
        </p:nvSpPr>
        <p:spPr bwMode="auto">
          <a:xfrm rot="0">
            <a:off x="13343629" y="1337328"/>
            <a:ext cx="3668168" cy="71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25"/>
              </a:lnSpc>
              <a:defRPr/>
            </a:pP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D</a:t>
            </a: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EVELOPMENT PLAN</a:t>
            </a:r>
            <a:endParaRPr>
              <a:latin typeface="Arial"/>
              <a:cs typeface="Arial"/>
            </a:endParaRPr>
          </a:p>
        </p:txBody>
      </p:sp>
      <p:sp>
        <p:nvSpPr>
          <p:cNvPr id="717864027" name="TextBox 10"/>
          <p:cNvSpPr txBox="1"/>
          <p:nvPr/>
        </p:nvSpPr>
        <p:spPr bwMode="auto">
          <a:xfrm rot="0">
            <a:off x="1923449" y="332442"/>
            <a:ext cx="5747979" cy="1905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99"/>
              </a:lnSpc>
              <a:defRPr/>
            </a:pPr>
            <a:r>
              <a:rPr lang="en-US" sz="60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发展计划</a:t>
            </a:r>
            <a:endParaRPr>
              <a:latin typeface="黑体"/>
              <a:cs typeface="黑体"/>
            </a:endParaRPr>
          </a:p>
        </p:txBody>
      </p:sp>
      <p:sp>
        <p:nvSpPr>
          <p:cNvPr id="1870608448" name="TextBox 11"/>
          <p:cNvSpPr txBox="1"/>
          <p:nvPr/>
        </p:nvSpPr>
        <p:spPr bwMode="auto">
          <a:xfrm rot="0">
            <a:off x="1085850" y="581024"/>
            <a:ext cx="638534" cy="142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0"/>
              </a:lnSpc>
              <a:defRPr/>
            </a:pPr>
            <a:r>
              <a:rPr lang="en-US" sz="4500" b="1">
                <a:solidFill>
                  <a:srgbClr val="EBEBEB"/>
                </a:solidFill>
                <a:latin typeface="黑体"/>
                <a:ea typeface="黑体"/>
                <a:cs typeface="黑体"/>
              </a:rPr>
              <a:t>4</a:t>
            </a:r>
            <a:endParaRPr>
              <a:latin typeface="黑体"/>
              <a:cs typeface="黑体"/>
            </a:endParaRPr>
          </a:p>
        </p:txBody>
      </p:sp>
      <p:sp>
        <p:nvSpPr>
          <p:cNvPr id="1220275297" name="Freeform 12"/>
          <p:cNvSpPr/>
          <p:nvPr/>
        </p:nvSpPr>
        <p:spPr bwMode="auto">
          <a:xfrm rot="0" flipH="0" flipV="0">
            <a:off x="3147712" y="6349210"/>
            <a:ext cx="13392150" cy="2076450"/>
          </a:xfrm>
          <a:custGeom>
            <a:avLst/>
            <a:gdLst/>
            <a:ahLst/>
            <a:cxnLst/>
            <a:rect l="l" t="t" r="r" b="b"/>
            <a:pathLst>
              <a:path w="13392150" h="2076450" fill="norm" stroke="1" extrusionOk="0">
                <a:moveTo>
                  <a:pt x="0" y="0"/>
                </a:moveTo>
                <a:lnTo>
                  <a:pt x="13392150" y="0"/>
                </a:lnTo>
                <a:lnTo>
                  <a:pt x="13392150" y="2076450"/>
                </a:lnTo>
                <a:lnTo>
                  <a:pt x="0" y="2076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86042722" name="Freeform 13"/>
          <p:cNvSpPr/>
          <p:nvPr/>
        </p:nvSpPr>
        <p:spPr bwMode="auto">
          <a:xfrm rot="0" flipH="0" flipV="0">
            <a:off x="1776112" y="6339685"/>
            <a:ext cx="2076450" cy="2076450"/>
          </a:xfrm>
          <a:custGeom>
            <a:avLst/>
            <a:gdLst/>
            <a:ahLst/>
            <a:cxnLst/>
            <a:rect l="l" t="t" r="r" b="b"/>
            <a:pathLst>
              <a:path w="2076450" h="2076450" fill="norm" stroke="1" extrusionOk="0">
                <a:moveTo>
                  <a:pt x="0" y="0"/>
                </a:moveTo>
                <a:lnTo>
                  <a:pt x="2076450" y="0"/>
                </a:lnTo>
                <a:lnTo>
                  <a:pt x="2076450" y="2076450"/>
                </a:lnTo>
                <a:lnTo>
                  <a:pt x="0" y="2076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646029682" name="TextBox 14"/>
          <p:cNvSpPr txBox="1"/>
          <p:nvPr/>
        </p:nvSpPr>
        <p:spPr bwMode="auto">
          <a:xfrm rot="0">
            <a:off x="2163186" y="6882457"/>
            <a:ext cx="1274762" cy="1105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  <a:defRPr/>
            </a:pPr>
            <a:r>
              <a:rPr lang="en-US" sz="3600" b="1">
                <a:solidFill>
                  <a:srgbClr val="EBEBEB"/>
                </a:solidFill>
                <a:latin typeface="黑体"/>
                <a:ea typeface="黑体"/>
                <a:cs typeface="黑体"/>
              </a:rPr>
              <a:t>转化优化</a:t>
            </a:r>
            <a:endParaRPr>
              <a:latin typeface="黑体"/>
              <a:cs typeface="黑体"/>
            </a:endParaRPr>
          </a:p>
        </p:txBody>
      </p:sp>
      <p:sp>
        <p:nvSpPr>
          <p:cNvPr id="1909854531" name="TextBox 15"/>
          <p:cNvSpPr txBox="1"/>
          <p:nvPr/>
        </p:nvSpPr>
        <p:spPr bwMode="auto">
          <a:xfrm rot="0">
            <a:off x="4386647" y="6768337"/>
            <a:ext cx="11639518" cy="1200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775" lvl="1" indent="-242888" algn="l">
              <a:lnSpc>
                <a:spcPts val="3149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优化详情页</a:t>
            </a:r>
            <a:endParaRPr>
              <a:latin typeface="黑体"/>
              <a:cs typeface="黑体"/>
            </a:endParaRPr>
          </a:p>
          <a:p>
            <a:pPr marL="485775" lvl="1" indent="-242888" algn="l">
              <a:lnSpc>
                <a:spcPts val="3149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提升内容种草比例</a:t>
            </a:r>
            <a:endParaRPr>
              <a:latin typeface="黑体"/>
              <a:cs typeface="黑体"/>
            </a:endParaRPr>
          </a:p>
          <a:p>
            <a:pPr marL="485775" lvl="1" indent="-242888" algn="l">
              <a:lnSpc>
                <a:spcPts val="3149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自动化营销</a:t>
            </a:r>
            <a:endParaRPr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9539430" name="Freeform 3"/>
          <p:cNvSpPr/>
          <p:nvPr/>
        </p:nvSpPr>
        <p:spPr bwMode="auto">
          <a:xfrm rot="0" flipH="0" flipV="0">
            <a:off x="6524625" y="2019300"/>
            <a:ext cx="10668000" cy="38100"/>
          </a:xfrm>
          <a:custGeom>
            <a:avLst/>
            <a:gdLst/>
            <a:ahLst/>
            <a:cxnLst/>
            <a:rect l="l" t="t" r="r" b="b"/>
            <a:pathLst>
              <a:path w="10668000" h="38100" fill="norm" stroke="1" extrusionOk="0">
                <a:moveTo>
                  <a:pt x="0" y="0"/>
                </a:moveTo>
                <a:lnTo>
                  <a:pt x="10668000" y="0"/>
                </a:lnTo>
                <a:lnTo>
                  <a:pt x="10668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</p:sp>
      <p:sp>
        <p:nvSpPr>
          <p:cNvPr id="33540185" name="TextBox 4"/>
          <p:cNvSpPr txBox="1"/>
          <p:nvPr/>
        </p:nvSpPr>
        <p:spPr bwMode="auto">
          <a:xfrm rot="0">
            <a:off x="12672393" y="1337328"/>
            <a:ext cx="4339044" cy="71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25"/>
              </a:lnSpc>
              <a:defRPr/>
            </a:pP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DEV</a:t>
            </a: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ELOPMENT PLAN</a:t>
            </a:r>
            <a:endParaRPr>
              <a:latin typeface="Arial"/>
              <a:cs typeface="Arial"/>
            </a:endParaRPr>
          </a:p>
        </p:txBody>
      </p:sp>
      <p:sp>
        <p:nvSpPr>
          <p:cNvPr id="505585768" name="TextBox 6"/>
          <p:cNvSpPr txBox="1"/>
          <p:nvPr/>
        </p:nvSpPr>
        <p:spPr bwMode="auto">
          <a:xfrm rot="0">
            <a:off x="1972017" y="4108131"/>
            <a:ext cx="3567300" cy="137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775" lvl="1" indent="-242888" algn="l">
              <a:lnSpc>
                <a:spcPts val="3600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投放素材同质化</a:t>
            </a:r>
            <a:endParaRPr>
              <a:latin typeface="黑体"/>
              <a:cs typeface="黑体"/>
            </a:endParaRPr>
          </a:p>
          <a:p>
            <a:pPr marL="485775" lvl="1" indent="-242888" algn="l">
              <a:lnSpc>
                <a:spcPts val="3600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部分渠道ROI波动大</a:t>
            </a:r>
            <a:endParaRPr>
              <a:latin typeface="黑体"/>
              <a:cs typeface="黑体"/>
            </a:endParaRPr>
          </a:p>
          <a:p>
            <a:pPr marL="485775" lvl="1" indent="-242888" algn="l">
              <a:lnSpc>
                <a:spcPts val="3600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复购体系仍有</a:t>
            </a: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提升空间</a:t>
            </a:r>
            <a:endParaRPr>
              <a:latin typeface="黑体"/>
              <a:cs typeface="黑体"/>
            </a:endParaRPr>
          </a:p>
        </p:txBody>
      </p:sp>
      <p:sp>
        <p:nvSpPr>
          <p:cNvPr id="130097625" name="TextBox 7"/>
          <p:cNvSpPr txBox="1"/>
          <p:nvPr/>
        </p:nvSpPr>
        <p:spPr bwMode="auto">
          <a:xfrm rot="0">
            <a:off x="1967254" y="3545052"/>
            <a:ext cx="3080301" cy="45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defRPr/>
            </a:pPr>
            <a:r>
              <a:rPr lang="en-US" sz="27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问</a:t>
            </a:r>
            <a:r>
              <a:rPr lang="en-US" sz="27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题复盘</a:t>
            </a:r>
            <a:endParaRPr>
              <a:latin typeface="黑体"/>
              <a:cs typeface="黑体"/>
            </a:endParaRPr>
          </a:p>
        </p:txBody>
      </p:sp>
      <p:sp>
        <p:nvSpPr>
          <p:cNvPr id="653125068" name="Freeform 8"/>
          <p:cNvSpPr/>
          <p:nvPr/>
        </p:nvSpPr>
        <p:spPr bwMode="auto">
          <a:xfrm rot="0" flipH="0" flipV="0">
            <a:off x="1085850" y="142875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 fill="norm" stroke="1" extrusionOk="0">
                <a:moveTo>
                  <a:pt x="0" y="0"/>
                </a:moveTo>
                <a:lnTo>
                  <a:pt x="638175" y="0"/>
                </a:lnTo>
                <a:lnTo>
                  <a:pt x="638175" y="638175"/>
                </a:lnTo>
                <a:lnTo>
                  <a:pt x="0" y="638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500492772" name="TextBox 9"/>
          <p:cNvSpPr txBox="1"/>
          <p:nvPr/>
        </p:nvSpPr>
        <p:spPr bwMode="auto">
          <a:xfrm rot="0">
            <a:off x="1923449" y="332442"/>
            <a:ext cx="5747979" cy="1905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99"/>
              </a:lnSpc>
              <a:defRPr/>
            </a:pPr>
            <a:r>
              <a:rPr lang="en-US" sz="60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发展计划</a:t>
            </a:r>
            <a:endParaRPr>
              <a:latin typeface="黑体"/>
              <a:cs typeface="黑体"/>
            </a:endParaRPr>
          </a:p>
        </p:txBody>
      </p:sp>
      <p:sp>
        <p:nvSpPr>
          <p:cNvPr id="490345096" name="TextBox 10"/>
          <p:cNvSpPr txBox="1"/>
          <p:nvPr/>
        </p:nvSpPr>
        <p:spPr bwMode="auto">
          <a:xfrm rot="0">
            <a:off x="1085850" y="581024"/>
            <a:ext cx="638534" cy="142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0"/>
              </a:lnSpc>
              <a:defRPr/>
            </a:pPr>
            <a:r>
              <a:rPr lang="en-US" sz="4500" b="1">
                <a:solidFill>
                  <a:srgbClr val="EBEBEB"/>
                </a:solidFill>
                <a:latin typeface="黑体"/>
                <a:ea typeface="黑体"/>
                <a:cs typeface="黑体"/>
              </a:rPr>
              <a:t>4</a:t>
            </a:r>
            <a:endParaRPr>
              <a:latin typeface="黑体"/>
              <a:cs typeface="黑体"/>
            </a:endParaRPr>
          </a:p>
        </p:txBody>
      </p:sp>
      <p:graphicFrame>
        <p:nvGraphicFramePr>
          <p:cNvPr id="854677110" name=""/>
          <p:cNvGraphicFramePr>
            <a:graphicFrameLocks xmlns:a="http://schemas.openxmlformats.org/drawingml/2006/main"/>
          </p:cNvGraphicFramePr>
          <p:nvPr/>
        </p:nvGraphicFramePr>
        <p:xfrm rot="0">
          <a:off x="7858125" y="2643123"/>
          <a:ext cx="9334499" cy="567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312154" name="Freeform 3"/>
          <p:cNvSpPr/>
          <p:nvPr/>
        </p:nvSpPr>
        <p:spPr bwMode="auto">
          <a:xfrm rot="0" flipH="0" flipV="0">
            <a:off x="6524625" y="2019300"/>
            <a:ext cx="10668000" cy="38100"/>
          </a:xfrm>
          <a:custGeom>
            <a:avLst/>
            <a:gdLst/>
            <a:ahLst/>
            <a:cxnLst/>
            <a:rect l="l" t="t" r="r" b="b"/>
            <a:pathLst>
              <a:path w="10668000" h="38100" fill="norm" stroke="1" extrusionOk="0">
                <a:moveTo>
                  <a:pt x="0" y="0"/>
                </a:moveTo>
                <a:lnTo>
                  <a:pt x="10668000" y="0"/>
                </a:lnTo>
                <a:lnTo>
                  <a:pt x="10668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282752753" name="Freeform 4"/>
          <p:cNvSpPr/>
          <p:nvPr/>
        </p:nvSpPr>
        <p:spPr bwMode="auto">
          <a:xfrm rot="0" flipH="0" flipV="0">
            <a:off x="1085850" y="5876925"/>
            <a:ext cx="16106775" cy="2990850"/>
          </a:xfrm>
          <a:custGeom>
            <a:avLst/>
            <a:gdLst/>
            <a:ahLst/>
            <a:cxnLst/>
            <a:rect l="l" t="t" r="r" b="b"/>
            <a:pathLst>
              <a:path w="16106775" h="2990850" fill="norm" stroke="1" extrusionOk="0">
                <a:moveTo>
                  <a:pt x="0" y="0"/>
                </a:moveTo>
                <a:lnTo>
                  <a:pt x="16106775" y="0"/>
                </a:lnTo>
                <a:lnTo>
                  <a:pt x="16106775" y="2990850"/>
                </a:lnTo>
                <a:lnTo>
                  <a:pt x="0" y="2990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grpSp>
        <p:nvGrpSpPr>
          <p:cNvPr id="1438630150" name="Group 5"/>
          <p:cNvGrpSpPr>
            <a:grpSpLocks noChangeAspect="1"/>
          </p:cNvGrpSpPr>
          <p:nvPr/>
        </p:nvGrpSpPr>
        <p:grpSpPr bwMode="auto">
          <a:xfrm rot="0">
            <a:off x="2238375" y="3390900"/>
            <a:ext cx="4295775" cy="4114800"/>
            <a:chOff x="0" y="0"/>
            <a:chExt cx="5727700" cy="5486400"/>
          </a:xfrm>
        </p:grpSpPr>
        <p:sp>
          <p:nvSpPr>
            <p:cNvPr id="6" name="Freeform 6"/>
            <p:cNvSpPr/>
            <p:nvPr/>
          </p:nvSpPr>
          <p:spPr bwMode="auto">
            <a:xfrm rot="0" flipH="0" flipV="0">
              <a:off x="0" y="0"/>
              <a:ext cx="5727700" cy="5486400"/>
            </a:xfrm>
            <a:custGeom>
              <a:avLst/>
              <a:gdLst/>
              <a:ahLst/>
              <a:cxnLst/>
              <a:rect l="l" t="t" r="r" b="b"/>
              <a:pathLst>
                <a:path w="5727700" h="5486400" fill="norm" stroke="1" extrusionOk="0">
                  <a:moveTo>
                    <a:pt x="0" y="0"/>
                  </a:moveTo>
                  <a:lnTo>
                    <a:pt x="5727700" y="0"/>
                  </a:lnTo>
                  <a:lnTo>
                    <a:pt x="57277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rcRect l="20107" t="0" r="10418" b="0"/>
              <a:stretch/>
            </a:blipFill>
          </p:spPr>
          <p:txBody>
            <a:bodyPr/>
            <a:p>
              <a:pPr>
                <a:defRPr/>
              </a:pPr>
              <a:endParaRPr>
                <a:latin typeface="黑体"/>
                <a:cs typeface="黑体"/>
              </a:endParaRPr>
            </a:p>
          </p:txBody>
        </p:sp>
      </p:grpSp>
      <p:sp>
        <p:nvSpPr>
          <p:cNvPr id="95363706" name="Freeform 7"/>
          <p:cNvSpPr/>
          <p:nvPr/>
        </p:nvSpPr>
        <p:spPr bwMode="auto">
          <a:xfrm rot="0" flipH="0" flipV="0">
            <a:off x="7829550" y="6448425"/>
            <a:ext cx="1323974" cy="1323974"/>
          </a:xfrm>
          <a:custGeom>
            <a:avLst/>
            <a:gdLst/>
            <a:ahLst/>
            <a:cxnLst/>
            <a:rect l="l" t="t" r="r" b="b"/>
            <a:pathLst>
              <a:path w="1323975" h="1323975" fill="norm" stroke="1" extrusionOk="0">
                <a:moveTo>
                  <a:pt x="0" y="0"/>
                </a:moveTo>
                <a:lnTo>
                  <a:pt x="1323975" y="0"/>
                </a:lnTo>
                <a:lnTo>
                  <a:pt x="1323975" y="1323975"/>
                </a:lnTo>
                <a:lnTo>
                  <a:pt x="0" y="1323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729934450" name="Freeform 8"/>
          <p:cNvSpPr/>
          <p:nvPr/>
        </p:nvSpPr>
        <p:spPr bwMode="auto">
          <a:xfrm rot="0" flipH="0" flipV="0">
            <a:off x="10220325" y="6448425"/>
            <a:ext cx="1323974" cy="1323974"/>
          </a:xfrm>
          <a:custGeom>
            <a:avLst/>
            <a:gdLst/>
            <a:ahLst/>
            <a:cxnLst/>
            <a:rect l="l" t="t" r="r" b="b"/>
            <a:pathLst>
              <a:path w="1323975" h="1323975" fill="norm" stroke="1" extrusionOk="0">
                <a:moveTo>
                  <a:pt x="0" y="0"/>
                </a:moveTo>
                <a:lnTo>
                  <a:pt x="1323975" y="0"/>
                </a:lnTo>
                <a:lnTo>
                  <a:pt x="1323975" y="1323975"/>
                </a:lnTo>
                <a:lnTo>
                  <a:pt x="0" y="1323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859233106" name="Freeform 9"/>
          <p:cNvSpPr/>
          <p:nvPr/>
        </p:nvSpPr>
        <p:spPr bwMode="auto">
          <a:xfrm rot="0" flipH="0" flipV="0">
            <a:off x="12601575" y="6448425"/>
            <a:ext cx="1323974" cy="1323974"/>
          </a:xfrm>
          <a:custGeom>
            <a:avLst/>
            <a:gdLst/>
            <a:ahLst/>
            <a:cxnLst/>
            <a:rect l="l" t="t" r="r" b="b"/>
            <a:pathLst>
              <a:path w="1323975" h="1323975" fill="norm" stroke="1" extrusionOk="0">
                <a:moveTo>
                  <a:pt x="0" y="0"/>
                </a:moveTo>
                <a:lnTo>
                  <a:pt x="1323975" y="0"/>
                </a:lnTo>
                <a:lnTo>
                  <a:pt x="1323975" y="1323975"/>
                </a:lnTo>
                <a:lnTo>
                  <a:pt x="0" y="1323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336055452" name="Freeform 10"/>
          <p:cNvSpPr/>
          <p:nvPr/>
        </p:nvSpPr>
        <p:spPr bwMode="auto">
          <a:xfrm rot="0" flipH="0" flipV="0">
            <a:off x="14992350" y="6448425"/>
            <a:ext cx="1323974" cy="1323974"/>
          </a:xfrm>
          <a:custGeom>
            <a:avLst/>
            <a:gdLst/>
            <a:ahLst/>
            <a:cxnLst/>
            <a:rect l="l" t="t" r="r" b="b"/>
            <a:pathLst>
              <a:path w="1323975" h="1323975" fill="norm" stroke="1" extrusionOk="0">
                <a:moveTo>
                  <a:pt x="0" y="0"/>
                </a:moveTo>
                <a:lnTo>
                  <a:pt x="1323975" y="0"/>
                </a:lnTo>
                <a:lnTo>
                  <a:pt x="1323975" y="1323975"/>
                </a:lnTo>
                <a:lnTo>
                  <a:pt x="0" y="1323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061690377" name="Freeform 11"/>
          <p:cNvSpPr/>
          <p:nvPr/>
        </p:nvSpPr>
        <p:spPr bwMode="auto">
          <a:xfrm rot="0" flipH="0" flipV="0">
            <a:off x="12854420" y="6705600"/>
            <a:ext cx="818284" cy="857250"/>
          </a:xfrm>
          <a:custGeom>
            <a:avLst/>
            <a:gdLst/>
            <a:ahLst/>
            <a:cxnLst/>
            <a:rect l="l" t="t" r="r" b="b"/>
            <a:pathLst>
              <a:path w="818284" h="857250" fill="norm" stroke="1" extrusionOk="0">
                <a:moveTo>
                  <a:pt x="0" y="0"/>
                </a:moveTo>
                <a:lnTo>
                  <a:pt x="818285" y="0"/>
                </a:lnTo>
                <a:lnTo>
                  <a:pt x="818285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894590721" name="Freeform 12"/>
          <p:cNvSpPr/>
          <p:nvPr/>
        </p:nvSpPr>
        <p:spPr bwMode="auto">
          <a:xfrm rot="0" flipH="0" flipV="0">
            <a:off x="8140741" y="6733938"/>
            <a:ext cx="701594" cy="800574"/>
          </a:xfrm>
          <a:custGeom>
            <a:avLst/>
            <a:gdLst/>
            <a:ahLst/>
            <a:cxnLst/>
            <a:rect l="l" t="t" r="r" b="b"/>
            <a:pathLst>
              <a:path w="701594" h="800574" fill="norm" stroke="1" extrusionOk="0">
                <a:moveTo>
                  <a:pt x="0" y="0"/>
                </a:moveTo>
                <a:lnTo>
                  <a:pt x="701593" y="0"/>
                </a:lnTo>
                <a:lnTo>
                  <a:pt x="701593" y="800574"/>
                </a:lnTo>
                <a:lnTo>
                  <a:pt x="0" y="8005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52190972" name="Freeform 13"/>
          <p:cNvSpPr/>
          <p:nvPr/>
        </p:nvSpPr>
        <p:spPr bwMode="auto">
          <a:xfrm rot="0" flipH="0" flipV="0">
            <a:off x="10500674" y="6769934"/>
            <a:ext cx="763277" cy="728583"/>
          </a:xfrm>
          <a:custGeom>
            <a:avLst/>
            <a:gdLst/>
            <a:ahLst/>
            <a:cxnLst/>
            <a:rect l="l" t="t" r="r" b="b"/>
            <a:pathLst>
              <a:path w="763277" h="728583" fill="norm" stroke="1" extrusionOk="0">
                <a:moveTo>
                  <a:pt x="0" y="0"/>
                </a:moveTo>
                <a:lnTo>
                  <a:pt x="763277" y="0"/>
                </a:lnTo>
                <a:lnTo>
                  <a:pt x="763277" y="728582"/>
                </a:lnTo>
                <a:lnTo>
                  <a:pt x="0" y="728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970025633" name="Freeform 14"/>
          <p:cNvSpPr/>
          <p:nvPr/>
        </p:nvSpPr>
        <p:spPr bwMode="auto">
          <a:xfrm rot="0" flipH="0" flipV="0">
            <a:off x="1085850" y="142875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 fill="norm" stroke="1" extrusionOk="0">
                <a:moveTo>
                  <a:pt x="0" y="0"/>
                </a:moveTo>
                <a:lnTo>
                  <a:pt x="638175" y="0"/>
                </a:lnTo>
                <a:lnTo>
                  <a:pt x="638175" y="638175"/>
                </a:lnTo>
                <a:lnTo>
                  <a:pt x="0" y="638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914894897" name="Freeform 15"/>
          <p:cNvSpPr/>
          <p:nvPr/>
        </p:nvSpPr>
        <p:spPr bwMode="auto">
          <a:xfrm rot="0" flipH="0" flipV="0">
            <a:off x="15274809" y="6705600"/>
            <a:ext cx="759055" cy="857250"/>
          </a:xfrm>
          <a:custGeom>
            <a:avLst/>
            <a:gdLst/>
            <a:ahLst/>
            <a:cxnLst/>
            <a:rect l="l" t="t" r="r" b="b"/>
            <a:pathLst>
              <a:path w="759056" h="857250" fill="norm" stroke="1" extrusionOk="0">
                <a:moveTo>
                  <a:pt x="0" y="0"/>
                </a:moveTo>
                <a:lnTo>
                  <a:pt x="759055" y="0"/>
                </a:lnTo>
                <a:lnTo>
                  <a:pt x="759055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643525962" name="TextBox 16"/>
          <p:cNvSpPr txBox="1"/>
          <p:nvPr/>
        </p:nvSpPr>
        <p:spPr bwMode="auto">
          <a:xfrm rot="0">
            <a:off x="11361142" y="1337328"/>
            <a:ext cx="5650654" cy="71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25"/>
              </a:lnSpc>
              <a:defRPr/>
            </a:pP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DEV</a:t>
            </a: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ELOPMENT PLAN</a:t>
            </a:r>
            <a:endParaRPr>
              <a:latin typeface="Arial"/>
              <a:cs typeface="Arial"/>
            </a:endParaRPr>
          </a:p>
        </p:txBody>
      </p:sp>
      <p:sp>
        <p:nvSpPr>
          <p:cNvPr id="1527964091" name="TextBox 17"/>
          <p:cNvSpPr txBox="1"/>
          <p:nvPr/>
        </p:nvSpPr>
        <p:spPr bwMode="auto">
          <a:xfrm rot="0">
            <a:off x="7767636" y="4052629"/>
            <a:ext cx="8558571" cy="1371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8"/>
              </a:lnSpc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预计预算：¥15,000,000</a:t>
            </a:r>
            <a:endParaRPr>
              <a:latin typeface="黑体"/>
              <a:cs typeface="黑体"/>
            </a:endParaRPr>
          </a:p>
          <a:p>
            <a:pPr algn="l">
              <a:lnSpc>
                <a:spcPts val="3598"/>
              </a:lnSpc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目标销售：¥75,000,000</a:t>
            </a:r>
            <a:endParaRPr>
              <a:latin typeface="黑体"/>
              <a:cs typeface="黑体"/>
            </a:endParaRPr>
          </a:p>
          <a:p>
            <a:pPr algn="l">
              <a:lnSpc>
                <a:spcPts val="3598"/>
              </a:lnSpc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目标ROI：≥ 3</a:t>
            </a:r>
            <a:endParaRPr>
              <a:latin typeface="黑体"/>
              <a:cs typeface="黑体"/>
            </a:endParaRPr>
          </a:p>
        </p:txBody>
      </p:sp>
      <p:sp>
        <p:nvSpPr>
          <p:cNvPr id="311879925" name="TextBox 18"/>
          <p:cNvSpPr txBox="1"/>
          <p:nvPr/>
        </p:nvSpPr>
        <p:spPr bwMode="auto">
          <a:xfrm rot="0">
            <a:off x="7743996" y="3385041"/>
            <a:ext cx="4192461" cy="45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8"/>
              </a:lnSpc>
              <a:defRPr/>
            </a:pPr>
            <a:r>
              <a:rPr lang="en-US" sz="27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预算规划</a:t>
            </a:r>
            <a:endParaRPr>
              <a:latin typeface="黑体"/>
              <a:cs typeface="黑体"/>
            </a:endParaRPr>
          </a:p>
        </p:txBody>
      </p:sp>
      <p:sp>
        <p:nvSpPr>
          <p:cNvPr id="1554827833" name="TextBox 19"/>
          <p:cNvSpPr txBox="1"/>
          <p:nvPr/>
        </p:nvSpPr>
        <p:spPr bwMode="auto">
          <a:xfrm rot="0">
            <a:off x="7657565" y="8004666"/>
            <a:ext cx="1668301" cy="45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8"/>
              </a:lnSpc>
              <a:defRPr/>
            </a:pPr>
            <a:r>
              <a:rPr lang="en-US" sz="2700" b="1">
                <a:solidFill>
                  <a:srgbClr val="EFEDED"/>
                </a:solidFill>
                <a:latin typeface="黑体"/>
                <a:ea typeface="黑体"/>
                <a:cs typeface="黑体"/>
              </a:rPr>
              <a:t>增长</a:t>
            </a:r>
            <a:endParaRPr>
              <a:latin typeface="黑体"/>
              <a:cs typeface="黑体"/>
            </a:endParaRPr>
          </a:p>
        </p:txBody>
      </p:sp>
      <p:sp>
        <p:nvSpPr>
          <p:cNvPr id="1632102540" name="TextBox 20"/>
          <p:cNvSpPr txBox="1"/>
          <p:nvPr/>
        </p:nvSpPr>
        <p:spPr bwMode="auto">
          <a:xfrm rot="0">
            <a:off x="9833461" y="8004666"/>
            <a:ext cx="2098060" cy="45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8"/>
              </a:lnSpc>
              <a:defRPr/>
            </a:pPr>
            <a:r>
              <a:rPr lang="en-US" sz="2700" b="1">
                <a:solidFill>
                  <a:srgbClr val="EFEDED"/>
                </a:solidFill>
                <a:latin typeface="黑体"/>
                <a:ea typeface="黑体"/>
                <a:cs typeface="黑体"/>
              </a:rPr>
              <a:t>提效</a:t>
            </a:r>
            <a:endParaRPr>
              <a:latin typeface="黑体"/>
              <a:cs typeface="黑体"/>
            </a:endParaRPr>
          </a:p>
        </p:txBody>
      </p:sp>
      <p:sp>
        <p:nvSpPr>
          <p:cNvPr id="224567210" name="TextBox 21"/>
          <p:cNvSpPr txBox="1"/>
          <p:nvPr/>
        </p:nvSpPr>
        <p:spPr bwMode="auto">
          <a:xfrm rot="0">
            <a:off x="12335929" y="8004666"/>
            <a:ext cx="1855623" cy="45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8"/>
              </a:lnSpc>
              <a:defRPr/>
            </a:pPr>
            <a:r>
              <a:rPr lang="en-US" sz="2700" b="1">
                <a:solidFill>
                  <a:srgbClr val="EFEDED"/>
                </a:solidFill>
                <a:latin typeface="黑体"/>
                <a:ea typeface="黑体"/>
                <a:cs typeface="黑体"/>
              </a:rPr>
              <a:t>控本</a:t>
            </a:r>
            <a:endParaRPr>
              <a:latin typeface="黑体"/>
              <a:cs typeface="黑体"/>
            </a:endParaRPr>
          </a:p>
        </p:txBody>
      </p:sp>
      <p:sp>
        <p:nvSpPr>
          <p:cNvPr id="1532383126" name="TextBox 22"/>
          <p:cNvSpPr txBox="1"/>
          <p:nvPr/>
        </p:nvSpPr>
        <p:spPr bwMode="auto">
          <a:xfrm rot="0">
            <a:off x="14930160" y="8004666"/>
            <a:ext cx="1448713" cy="45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8"/>
              </a:lnSpc>
              <a:defRPr/>
            </a:pPr>
            <a:r>
              <a:rPr lang="en-US" sz="2700" b="1">
                <a:solidFill>
                  <a:srgbClr val="EFEDED"/>
                </a:solidFill>
                <a:latin typeface="黑体"/>
                <a:ea typeface="黑体"/>
                <a:cs typeface="黑体"/>
              </a:rPr>
              <a:t>资产沉淀</a:t>
            </a:r>
            <a:endParaRPr>
              <a:latin typeface="黑体"/>
              <a:cs typeface="黑体"/>
            </a:endParaRPr>
          </a:p>
        </p:txBody>
      </p:sp>
      <p:sp>
        <p:nvSpPr>
          <p:cNvPr id="186508217" name="TextBox 23"/>
          <p:cNvSpPr txBox="1"/>
          <p:nvPr/>
        </p:nvSpPr>
        <p:spPr bwMode="auto">
          <a:xfrm rot="0">
            <a:off x="1923449" y="332442"/>
            <a:ext cx="5747979" cy="1905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99"/>
              </a:lnSpc>
              <a:defRPr/>
            </a:pPr>
            <a:r>
              <a:rPr lang="en-US" sz="60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发展计划</a:t>
            </a:r>
            <a:endParaRPr>
              <a:latin typeface="黑体"/>
              <a:cs typeface="黑体"/>
            </a:endParaRPr>
          </a:p>
        </p:txBody>
      </p:sp>
      <p:sp>
        <p:nvSpPr>
          <p:cNvPr id="1166812441" name="TextBox 24"/>
          <p:cNvSpPr txBox="1"/>
          <p:nvPr/>
        </p:nvSpPr>
        <p:spPr bwMode="auto">
          <a:xfrm rot="0">
            <a:off x="1085850" y="581024"/>
            <a:ext cx="638534" cy="142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0"/>
              </a:lnSpc>
              <a:defRPr/>
            </a:pPr>
            <a:r>
              <a:rPr lang="en-US" sz="4500" b="1">
                <a:solidFill>
                  <a:srgbClr val="EBEBEB"/>
                </a:solidFill>
                <a:latin typeface="黑体"/>
                <a:ea typeface="黑体"/>
                <a:cs typeface="黑体"/>
              </a:rPr>
              <a:t>4</a:t>
            </a:r>
            <a:endParaRPr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6486854" name="Freeform 3"/>
          <p:cNvSpPr/>
          <p:nvPr/>
        </p:nvSpPr>
        <p:spPr bwMode="auto">
          <a:xfrm rot="0" flipH="0" flipV="0">
            <a:off x="1666875" y="7334250"/>
            <a:ext cx="14878049" cy="28575"/>
          </a:xfrm>
          <a:custGeom>
            <a:avLst/>
            <a:gdLst/>
            <a:ahLst/>
            <a:cxnLst/>
            <a:rect l="l" t="t" r="r" b="b"/>
            <a:pathLst>
              <a:path w="14878050" h="28575" fill="norm" stroke="1" extrusionOk="0">
                <a:moveTo>
                  <a:pt x="0" y="0"/>
                </a:moveTo>
                <a:lnTo>
                  <a:pt x="14878050" y="0"/>
                </a:lnTo>
                <a:lnTo>
                  <a:pt x="14878050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398629689" name="Freeform 4"/>
          <p:cNvSpPr/>
          <p:nvPr/>
        </p:nvSpPr>
        <p:spPr bwMode="auto">
          <a:xfrm rot="0" flipH="0" flipV="0">
            <a:off x="1419225" y="3086100"/>
            <a:ext cx="1076325" cy="1076325"/>
          </a:xfrm>
          <a:custGeom>
            <a:avLst/>
            <a:gdLst/>
            <a:ahLst/>
            <a:cxnLst/>
            <a:rect l="l" t="t" r="r" b="b"/>
            <a:pathLst>
              <a:path w="1076325" h="1076325" fill="norm" stroke="1" extrusionOk="0">
                <a:moveTo>
                  <a:pt x="0" y="0"/>
                </a:moveTo>
                <a:lnTo>
                  <a:pt x="1076325" y="0"/>
                </a:lnTo>
                <a:lnTo>
                  <a:pt x="1076325" y="1076325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598108660" name="TextBox 5"/>
          <p:cNvSpPr txBox="1"/>
          <p:nvPr/>
        </p:nvSpPr>
        <p:spPr bwMode="auto">
          <a:xfrm rot="0">
            <a:off x="1704974" y="5915025"/>
            <a:ext cx="13644255" cy="45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从“增长驱动”转向“</a:t>
            </a: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效率驱动 + 品牌资产沉淀”</a:t>
            </a:r>
            <a:endParaRPr>
              <a:latin typeface="黑体"/>
              <a:cs typeface="黑体"/>
            </a:endParaRPr>
          </a:p>
        </p:txBody>
      </p:sp>
      <p:sp>
        <p:nvSpPr>
          <p:cNvPr id="1522542247" name=""/>
          <p:cNvSpPr/>
          <p:nvPr/>
        </p:nvSpPr>
        <p:spPr bwMode="auto">
          <a:xfrm>
            <a:off x="6925890" y="1660970"/>
            <a:ext cx="9619034" cy="299844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 algn="ctr">
              <a:lnSpc>
                <a:spcPts val="22886"/>
              </a:lnSpc>
              <a:defRPr/>
            </a:pPr>
            <a:r>
              <a:rPr lang="en-US" sz="17100" b="1">
                <a:ln w="15773">
                  <a:solidFill>
                    <a:srgbClr val="4F698E"/>
                  </a:solidFill>
                  <a:prstDash val="solid"/>
                </a:ln>
                <a:noFill/>
                <a:latin typeface="Impact"/>
                <a:ea typeface="Impact"/>
                <a:cs typeface="Impact"/>
              </a:rPr>
              <a:t>THANK YOU</a:t>
            </a:r>
            <a:endParaRPr sz="17100" b="1">
              <a:ln w="15773">
                <a:solidFill>
                  <a:srgbClr val="4F698E"/>
                </a:solidFill>
                <a:prstDash val="solid"/>
              </a:ln>
              <a:noFill/>
            </a:endParaRPr>
          </a:p>
        </p:txBody>
      </p:sp>
      <p:sp>
        <p:nvSpPr>
          <p:cNvPr id="62461049" name="TextBox 7"/>
          <p:cNvSpPr txBox="1"/>
          <p:nvPr/>
        </p:nvSpPr>
        <p:spPr bwMode="auto">
          <a:xfrm rot="0">
            <a:off x="1600200" y="3160194"/>
            <a:ext cx="11912013" cy="2295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72"/>
              </a:lnSpc>
              <a:defRPr/>
            </a:pPr>
            <a:r>
              <a:rPr lang="en-US" sz="1355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感谢您的观看</a:t>
            </a:r>
            <a:endParaRPr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373761" name="Freeform 3"/>
          <p:cNvSpPr/>
          <p:nvPr/>
        </p:nvSpPr>
        <p:spPr bwMode="auto">
          <a:xfrm rot="0" flipH="0" flipV="0">
            <a:off x="4248150" y="4867274"/>
            <a:ext cx="66675" cy="857250"/>
          </a:xfrm>
          <a:custGeom>
            <a:avLst/>
            <a:gdLst/>
            <a:ahLst/>
            <a:cxnLst/>
            <a:rect l="l" t="t" r="r" b="b"/>
            <a:pathLst>
              <a:path w="66675" h="857250" fill="norm" stroke="1" extrusionOk="0">
                <a:moveTo>
                  <a:pt x="0" y="0"/>
                </a:moveTo>
                <a:lnTo>
                  <a:pt x="66675" y="0"/>
                </a:lnTo>
                <a:lnTo>
                  <a:pt x="66675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680588483" name="Freeform 4"/>
          <p:cNvSpPr/>
          <p:nvPr/>
        </p:nvSpPr>
        <p:spPr bwMode="auto">
          <a:xfrm rot="0" flipH="0" flipV="0">
            <a:off x="11277600" y="4867274"/>
            <a:ext cx="66675" cy="857250"/>
          </a:xfrm>
          <a:custGeom>
            <a:avLst/>
            <a:gdLst/>
            <a:ahLst/>
            <a:cxnLst/>
            <a:rect l="l" t="t" r="r" b="b"/>
            <a:pathLst>
              <a:path w="66675" h="857250" fill="norm" stroke="1" extrusionOk="0">
                <a:moveTo>
                  <a:pt x="0" y="0"/>
                </a:moveTo>
                <a:lnTo>
                  <a:pt x="66675" y="0"/>
                </a:lnTo>
                <a:lnTo>
                  <a:pt x="66675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556861473" name="Freeform 5"/>
          <p:cNvSpPr/>
          <p:nvPr/>
        </p:nvSpPr>
        <p:spPr bwMode="auto">
          <a:xfrm rot="0" flipH="0" flipV="0">
            <a:off x="4248150" y="7105650"/>
            <a:ext cx="66675" cy="857250"/>
          </a:xfrm>
          <a:custGeom>
            <a:avLst/>
            <a:gdLst/>
            <a:ahLst/>
            <a:cxnLst/>
            <a:rect l="l" t="t" r="r" b="b"/>
            <a:pathLst>
              <a:path w="66675" h="857250" fill="norm" stroke="1" extrusionOk="0">
                <a:moveTo>
                  <a:pt x="0" y="0"/>
                </a:moveTo>
                <a:lnTo>
                  <a:pt x="66675" y="0"/>
                </a:lnTo>
                <a:lnTo>
                  <a:pt x="66675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840149594" name="Freeform 6"/>
          <p:cNvSpPr/>
          <p:nvPr/>
        </p:nvSpPr>
        <p:spPr bwMode="auto">
          <a:xfrm rot="0" flipH="0" flipV="0">
            <a:off x="11277600" y="7105650"/>
            <a:ext cx="66675" cy="857250"/>
          </a:xfrm>
          <a:custGeom>
            <a:avLst/>
            <a:gdLst/>
            <a:ahLst/>
            <a:cxnLst/>
            <a:rect l="l" t="t" r="r" b="b"/>
            <a:pathLst>
              <a:path w="66675" h="857250" fill="norm" stroke="1" extrusionOk="0">
                <a:moveTo>
                  <a:pt x="0" y="0"/>
                </a:moveTo>
                <a:lnTo>
                  <a:pt x="66675" y="0"/>
                </a:lnTo>
                <a:lnTo>
                  <a:pt x="66675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422221586" name="Freeform 7"/>
          <p:cNvSpPr/>
          <p:nvPr/>
        </p:nvSpPr>
        <p:spPr bwMode="auto">
          <a:xfrm rot="0" flipH="0" flipV="0">
            <a:off x="1466849" y="1428750"/>
            <a:ext cx="1076325" cy="1076325"/>
          </a:xfrm>
          <a:custGeom>
            <a:avLst/>
            <a:gdLst/>
            <a:ahLst/>
            <a:cxnLst/>
            <a:rect l="l" t="t" r="r" b="b"/>
            <a:pathLst>
              <a:path w="1076325" h="1076325" fill="norm" stroke="1" extrusionOk="0">
                <a:moveTo>
                  <a:pt x="0" y="0"/>
                </a:moveTo>
                <a:lnTo>
                  <a:pt x="1076325" y="0"/>
                </a:lnTo>
                <a:lnTo>
                  <a:pt x="1076325" y="1076325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2117405746" name="Freeform 8"/>
          <p:cNvSpPr/>
          <p:nvPr/>
        </p:nvSpPr>
        <p:spPr bwMode="auto">
          <a:xfrm rot="0" flipH="0" flipV="0">
            <a:off x="4800600" y="3038475"/>
            <a:ext cx="12030075" cy="38100"/>
          </a:xfrm>
          <a:custGeom>
            <a:avLst/>
            <a:gdLst/>
            <a:ahLst/>
            <a:cxnLst/>
            <a:rect l="l" t="t" r="r" b="b"/>
            <a:pathLst>
              <a:path w="12030075" h="38100" fill="norm" stroke="1" extrusionOk="0">
                <a:moveTo>
                  <a:pt x="0" y="0"/>
                </a:moveTo>
                <a:lnTo>
                  <a:pt x="12030075" y="0"/>
                </a:lnTo>
                <a:lnTo>
                  <a:pt x="12030075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976991272" name="TextBox 9"/>
          <p:cNvSpPr txBox="1"/>
          <p:nvPr/>
        </p:nvSpPr>
        <p:spPr bwMode="auto">
          <a:xfrm rot="0">
            <a:off x="4663296" y="5411523"/>
            <a:ext cx="2693153" cy="381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  <a:defRPr/>
            </a:pPr>
            <a:r>
              <a:rPr lang="en-US" sz="120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WORK</a:t>
            </a:r>
            <a:r>
              <a:rPr lang="en-US" sz="120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 OVERVIEW</a:t>
            </a:r>
            <a:endParaRPr>
              <a:latin typeface="Arial"/>
              <a:cs typeface="Arial"/>
            </a:endParaRPr>
          </a:p>
        </p:txBody>
      </p:sp>
      <p:sp>
        <p:nvSpPr>
          <p:cNvPr id="603910344" name="TextBox 10"/>
          <p:cNvSpPr txBox="1"/>
          <p:nvPr/>
        </p:nvSpPr>
        <p:spPr bwMode="auto">
          <a:xfrm rot="0">
            <a:off x="4653770" y="5027913"/>
            <a:ext cx="4385725" cy="45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defRPr/>
            </a:pPr>
            <a:r>
              <a:rPr lang="en-US" sz="45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项目</a:t>
            </a:r>
            <a:r>
              <a:rPr lang="en-US" sz="45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概述</a:t>
            </a:r>
            <a:endParaRPr>
              <a:latin typeface="黑体"/>
              <a:cs typeface="黑体"/>
            </a:endParaRPr>
          </a:p>
        </p:txBody>
      </p:sp>
      <p:sp>
        <p:nvSpPr>
          <p:cNvPr id="1715527972" name="TextBox 11"/>
          <p:cNvSpPr txBox="1"/>
          <p:nvPr/>
        </p:nvSpPr>
        <p:spPr bwMode="auto">
          <a:xfrm rot="0">
            <a:off x="3291696" y="5008863"/>
            <a:ext cx="956811" cy="45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defRPr/>
            </a:pPr>
            <a:r>
              <a:rPr lang="en-US" sz="45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01</a:t>
            </a:r>
            <a:endParaRPr>
              <a:latin typeface="黑体"/>
              <a:cs typeface="黑体"/>
            </a:endParaRPr>
          </a:p>
        </p:txBody>
      </p:sp>
      <p:sp>
        <p:nvSpPr>
          <p:cNvPr id="84616065" name="TextBox 12"/>
          <p:cNvSpPr txBox="1"/>
          <p:nvPr/>
        </p:nvSpPr>
        <p:spPr bwMode="auto">
          <a:xfrm rot="0">
            <a:off x="11681850" y="5413533"/>
            <a:ext cx="2682360" cy="37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3"/>
              </a:lnSpc>
              <a:defRPr/>
            </a:pPr>
            <a:r>
              <a:rPr lang="en-US" sz="120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INTERIM REPORT</a:t>
            </a:r>
            <a:endParaRPr>
              <a:latin typeface="Arial"/>
              <a:cs typeface="Arial"/>
            </a:endParaRPr>
          </a:p>
        </p:txBody>
      </p:sp>
      <p:sp>
        <p:nvSpPr>
          <p:cNvPr id="669439439" name="TextBox 13"/>
          <p:cNvSpPr txBox="1"/>
          <p:nvPr/>
        </p:nvSpPr>
        <p:spPr bwMode="auto">
          <a:xfrm rot="0">
            <a:off x="11672334" y="5024417"/>
            <a:ext cx="4306340" cy="454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9"/>
              </a:lnSpc>
              <a:defRPr/>
            </a:pPr>
            <a:r>
              <a:rPr lang="en-US" sz="445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中期汇报</a:t>
            </a:r>
            <a:endParaRPr>
              <a:latin typeface="黑体"/>
              <a:cs typeface="黑体"/>
            </a:endParaRPr>
          </a:p>
        </p:txBody>
      </p:sp>
      <p:sp>
        <p:nvSpPr>
          <p:cNvPr id="98374802" name="TextBox 14"/>
          <p:cNvSpPr txBox="1"/>
          <p:nvPr/>
        </p:nvSpPr>
        <p:spPr bwMode="auto">
          <a:xfrm rot="0">
            <a:off x="10263044" y="5014892"/>
            <a:ext cx="1014914" cy="454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9"/>
              </a:lnSpc>
              <a:defRPr/>
            </a:pPr>
            <a:r>
              <a:rPr lang="en-US" sz="445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02</a:t>
            </a:r>
            <a:endParaRPr>
              <a:latin typeface="黑体"/>
              <a:cs typeface="黑体"/>
            </a:endParaRPr>
          </a:p>
        </p:txBody>
      </p:sp>
      <p:sp>
        <p:nvSpPr>
          <p:cNvPr id="1303082388" name="TextBox 15"/>
          <p:cNvSpPr txBox="1"/>
          <p:nvPr/>
        </p:nvSpPr>
        <p:spPr bwMode="auto">
          <a:xfrm rot="0">
            <a:off x="4662315" y="7650793"/>
            <a:ext cx="2940977" cy="38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8"/>
              </a:lnSpc>
              <a:defRPr/>
            </a:pPr>
            <a:r>
              <a:rPr lang="en-US" sz="120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RESULTS DISPLAY</a:t>
            </a:r>
            <a:endParaRPr>
              <a:latin typeface="Arial"/>
              <a:cs typeface="Arial"/>
            </a:endParaRPr>
          </a:p>
        </p:txBody>
      </p:sp>
      <p:sp>
        <p:nvSpPr>
          <p:cNvPr id="1769907884" name="TextBox 16"/>
          <p:cNvSpPr txBox="1"/>
          <p:nvPr/>
        </p:nvSpPr>
        <p:spPr bwMode="auto">
          <a:xfrm rot="0">
            <a:off x="4652790" y="7265040"/>
            <a:ext cx="4009497" cy="45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0"/>
              </a:lnSpc>
              <a:defRPr/>
            </a:pPr>
            <a:r>
              <a:rPr lang="en-US" sz="45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成果展示</a:t>
            </a:r>
            <a:endParaRPr>
              <a:latin typeface="黑体"/>
              <a:cs typeface="黑体"/>
            </a:endParaRPr>
          </a:p>
        </p:txBody>
      </p:sp>
      <p:sp>
        <p:nvSpPr>
          <p:cNvPr id="1338716093" name="TextBox 17"/>
          <p:cNvSpPr txBox="1"/>
          <p:nvPr/>
        </p:nvSpPr>
        <p:spPr bwMode="auto">
          <a:xfrm rot="0">
            <a:off x="3252634" y="7245990"/>
            <a:ext cx="828144" cy="45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0"/>
              </a:lnSpc>
              <a:defRPr/>
            </a:pPr>
            <a:r>
              <a:rPr lang="en-US" sz="45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03</a:t>
            </a:r>
            <a:endParaRPr>
              <a:latin typeface="黑体"/>
              <a:cs typeface="黑体"/>
            </a:endParaRPr>
          </a:p>
        </p:txBody>
      </p:sp>
      <p:sp>
        <p:nvSpPr>
          <p:cNvPr id="286935270" name="TextBox 18"/>
          <p:cNvSpPr txBox="1"/>
          <p:nvPr/>
        </p:nvSpPr>
        <p:spPr bwMode="auto">
          <a:xfrm rot="0">
            <a:off x="11680716" y="7652774"/>
            <a:ext cx="2812261" cy="380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2"/>
              </a:lnSpc>
              <a:defRPr/>
            </a:pPr>
            <a:r>
              <a:rPr lang="en-US" sz="120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DEVELOPMENT PLAN</a:t>
            </a:r>
            <a:endParaRPr>
              <a:latin typeface="Arial"/>
              <a:cs typeface="Arial"/>
            </a:endParaRPr>
          </a:p>
        </p:txBody>
      </p:sp>
      <p:sp>
        <p:nvSpPr>
          <p:cNvPr id="378160976" name="TextBox 19"/>
          <p:cNvSpPr txBox="1"/>
          <p:nvPr/>
        </p:nvSpPr>
        <p:spPr bwMode="auto">
          <a:xfrm rot="0">
            <a:off x="11671201" y="7271060"/>
            <a:ext cx="4009681" cy="456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0"/>
              </a:lnSpc>
              <a:defRPr/>
            </a:pPr>
            <a:r>
              <a:rPr lang="en-US" sz="45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发展计划</a:t>
            </a:r>
            <a:endParaRPr>
              <a:latin typeface="黑体"/>
              <a:cs typeface="黑体"/>
            </a:endParaRPr>
          </a:p>
        </p:txBody>
      </p:sp>
      <p:sp>
        <p:nvSpPr>
          <p:cNvPr id="1097697690" name="TextBox 20"/>
          <p:cNvSpPr txBox="1"/>
          <p:nvPr/>
        </p:nvSpPr>
        <p:spPr bwMode="auto">
          <a:xfrm rot="0">
            <a:off x="10252414" y="7252011"/>
            <a:ext cx="683016" cy="456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0"/>
              </a:lnSpc>
              <a:defRPr/>
            </a:pPr>
            <a:r>
              <a:rPr lang="en-US" sz="45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04</a:t>
            </a:r>
            <a:endParaRPr>
              <a:latin typeface="黑体"/>
              <a:cs typeface="黑体"/>
            </a:endParaRPr>
          </a:p>
        </p:txBody>
      </p:sp>
      <p:sp>
        <p:nvSpPr>
          <p:cNvPr id="448645646" name="TextBox 21"/>
          <p:cNvSpPr txBox="1"/>
          <p:nvPr/>
        </p:nvSpPr>
        <p:spPr bwMode="auto">
          <a:xfrm rot="0">
            <a:off x="1904999" y="1207559"/>
            <a:ext cx="3231540" cy="2295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72"/>
              </a:lnSpc>
              <a:defRPr/>
            </a:pPr>
            <a:r>
              <a:rPr lang="en-US" sz="1055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目录</a:t>
            </a:r>
            <a:endParaRPr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124423872" name="Group 3"/>
          <p:cNvGrpSpPr>
            <a:grpSpLocks noChangeAspect="1"/>
          </p:cNvGrpSpPr>
          <p:nvPr/>
        </p:nvGrpSpPr>
        <p:grpSpPr bwMode="auto">
          <a:xfrm rot="0">
            <a:off x="9744075" y="3495675"/>
            <a:ext cx="6648450" cy="5153024"/>
            <a:chOff x="0" y="0"/>
            <a:chExt cx="8864600" cy="6870700"/>
          </a:xfrm>
        </p:grpSpPr>
        <p:sp>
          <p:nvSpPr>
            <p:cNvPr id="4" name="Freeform 4"/>
            <p:cNvSpPr/>
            <p:nvPr/>
          </p:nvSpPr>
          <p:spPr bwMode="auto">
            <a:xfrm rot="0" flipH="0" flipV="0">
              <a:off x="0" y="0"/>
              <a:ext cx="8864600" cy="6870700"/>
            </a:xfrm>
            <a:custGeom>
              <a:avLst/>
              <a:gdLst/>
              <a:ahLst/>
              <a:cxnLst/>
              <a:rect l="l" t="t" r="r" b="b"/>
              <a:pathLst>
                <a:path w="8864600" h="6870700" fill="norm" stroke="1" extrusionOk="0">
                  <a:moveTo>
                    <a:pt x="0" y="0"/>
                  </a:moveTo>
                  <a:lnTo>
                    <a:pt x="0" y="6250178"/>
                  </a:lnTo>
                  <a:lnTo>
                    <a:pt x="2120900" y="6250178"/>
                  </a:lnTo>
                  <a:lnTo>
                    <a:pt x="2120900" y="0"/>
                  </a:lnTo>
                  <a:close/>
                  <a:moveTo>
                    <a:pt x="2247900" y="0"/>
                  </a:moveTo>
                  <a:lnTo>
                    <a:pt x="2247900" y="6250178"/>
                  </a:lnTo>
                  <a:lnTo>
                    <a:pt x="4368800" y="6250178"/>
                  </a:lnTo>
                  <a:lnTo>
                    <a:pt x="4368800" y="0"/>
                  </a:lnTo>
                  <a:close/>
                  <a:moveTo>
                    <a:pt x="6743700" y="0"/>
                  </a:moveTo>
                  <a:lnTo>
                    <a:pt x="6743700" y="6250178"/>
                  </a:lnTo>
                  <a:lnTo>
                    <a:pt x="8864600" y="6250178"/>
                  </a:lnTo>
                  <a:lnTo>
                    <a:pt x="8864600" y="0"/>
                  </a:lnTo>
                  <a:close/>
                  <a:moveTo>
                    <a:pt x="4495800" y="620522"/>
                  </a:moveTo>
                  <a:lnTo>
                    <a:pt x="4495800" y="6870700"/>
                  </a:lnTo>
                  <a:lnTo>
                    <a:pt x="6616700" y="6870700"/>
                  </a:lnTo>
                  <a:lnTo>
                    <a:pt x="6616700" y="620522"/>
                  </a:lnTo>
                  <a:close/>
                </a:path>
              </a:pathLst>
            </a:custGeom>
            <a:blipFill rotWithShape="1">
              <a:blip r:embed="rId3"/>
              <a:srcRect l="0" t="8955" r="0" b="32984"/>
              <a:stretch/>
            </a:blipFill>
          </p:spPr>
        </p:sp>
      </p:grpSp>
      <p:sp>
        <p:nvSpPr>
          <p:cNvPr id="846125107" name="Freeform 5"/>
          <p:cNvSpPr/>
          <p:nvPr/>
        </p:nvSpPr>
        <p:spPr bwMode="auto">
          <a:xfrm rot="0" flipH="0" flipV="0">
            <a:off x="1028700" y="4896476"/>
            <a:ext cx="786455" cy="786455"/>
          </a:xfrm>
          <a:custGeom>
            <a:avLst/>
            <a:gdLst/>
            <a:ahLst/>
            <a:cxnLst/>
            <a:rect l="l" t="t" r="r" b="b"/>
            <a:pathLst>
              <a:path w="786455" h="786455" fill="norm" stroke="1" extrusionOk="0">
                <a:moveTo>
                  <a:pt x="0" y="0"/>
                </a:moveTo>
                <a:lnTo>
                  <a:pt x="786455" y="0"/>
                </a:lnTo>
                <a:lnTo>
                  <a:pt x="786455" y="786455"/>
                </a:lnTo>
                <a:lnTo>
                  <a:pt x="0" y="7864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</p:sp>
      <p:sp>
        <p:nvSpPr>
          <p:cNvPr id="1743347290" name="Freeform 6"/>
          <p:cNvSpPr/>
          <p:nvPr/>
        </p:nvSpPr>
        <p:spPr bwMode="auto">
          <a:xfrm rot="0" flipH="0" flipV="0">
            <a:off x="6524625" y="2019300"/>
            <a:ext cx="10668000" cy="38100"/>
          </a:xfrm>
          <a:custGeom>
            <a:avLst/>
            <a:gdLst/>
            <a:ahLst/>
            <a:cxnLst/>
            <a:rect l="l" t="t" r="r" b="b"/>
            <a:pathLst>
              <a:path w="10668000" h="38100" fill="norm" stroke="1" extrusionOk="0">
                <a:moveTo>
                  <a:pt x="0" y="0"/>
                </a:moveTo>
                <a:lnTo>
                  <a:pt x="10668000" y="0"/>
                </a:lnTo>
                <a:lnTo>
                  <a:pt x="10668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sp>
        <p:nvSpPr>
          <p:cNvPr id="1167069157" name="TextBox 7"/>
          <p:cNvSpPr txBox="1"/>
          <p:nvPr/>
        </p:nvSpPr>
        <p:spPr bwMode="auto">
          <a:xfrm rot="0">
            <a:off x="13343629" y="1337328"/>
            <a:ext cx="3667808" cy="71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25"/>
              </a:lnSpc>
              <a:defRPr/>
            </a:pP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W</a:t>
            </a: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ORK OVERVIEW</a:t>
            </a:r>
            <a:endParaRPr>
              <a:latin typeface="Arial"/>
              <a:cs typeface="Arial"/>
            </a:endParaRPr>
          </a:p>
        </p:txBody>
      </p:sp>
      <p:sp>
        <p:nvSpPr>
          <p:cNvPr id="1609744327" name="TextBox 8"/>
          <p:cNvSpPr txBox="1"/>
          <p:nvPr/>
        </p:nvSpPr>
        <p:spPr bwMode="auto">
          <a:xfrm rot="0">
            <a:off x="2060916" y="3538555"/>
            <a:ext cx="7083083" cy="2029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5"/>
              </a:lnSpc>
              <a:defRPr/>
            </a:pPr>
            <a:r>
              <a:rPr lang="en-US" sz="7400" b="1">
                <a:solidFill>
                  <a:srgbClr val="363B34"/>
                </a:solidFill>
                <a:latin typeface="思源黑体 Bold"/>
                <a:ea typeface="思源黑体 Bold"/>
                <a:cs typeface="思源黑体 Bold"/>
              </a:rPr>
              <a:t>项目</a:t>
            </a:r>
            <a:r>
              <a:rPr lang="en-US" sz="7400" b="1">
                <a:solidFill>
                  <a:srgbClr val="363B34"/>
                </a:solidFill>
                <a:latin typeface="思源黑体 Bold"/>
                <a:ea typeface="思源黑体 Bold"/>
                <a:cs typeface="思源黑体 Bold"/>
              </a:rPr>
              <a:t>概述</a:t>
            </a:r>
            <a:endParaRPr/>
          </a:p>
        </p:txBody>
      </p:sp>
      <p:sp>
        <p:nvSpPr>
          <p:cNvPr id="1785029793" name="TextBox 9"/>
          <p:cNvSpPr txBox="1"/>
          <p:nvPr/>
        </p:nvSpPr>
        <p:spPr bwMode="auto">
          <a:xfrm rot="0">
            <a:off x="1028700" y="3902121"/>
            <a:ext cx="786455" cy="152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63"/>
              </a:lnSpc>
              <a:defRPr/>
            </a:pPr>
            <a:r>
              <a:rPr lang="en-US" sz="5550" b="1">
                <a:solidFill>
                  <a:srgbClr val="EBEBEB"/>
                </a:solidFill>
                <a:latin typeface="思源黑体 Bold"/>
                <a:ea typeface="思源黑体 Bold"/>
                <a:cs typeface="思源黑体 Bold"/>
              </a:rPr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1011488" name="Freeform 3"/>
          <p:cNvSpPr/>
          <p:nvPr/>
        </p:nvSpPr>
        <p:spPr bwMode="auto">
          <a:xfrm rot="0" flipH="0" flipV="0">
            <a:off x="6524625" y="2019300"/>
            <a:ext cx="10668000" cy="38100"/>
          </a:xfrm>
          <a:custGeom>
            <a:avLst/>
            <a:gdLst/>
            <a:ahLst/>
            <a:cxnLst/>
            <a:rect l="l" t="t" r="r" b="b"/>
            <a:pathLst>
              <a:path w="10668000" h="38100" fill="norm" stroke="1" extrusionOk="0">
                <a:moveTo>
                  <a:pt x="0" y="0"/>
                </a:moveTo>
                <a:lnTo>
                  <a:pt x="10668000" y="0"/>
                </a:lnTo>
                <a:lnTo>
                  <a:pt x="10668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</p:sp>
      <p:sp>
        <p:nvSpPr>
          <p:cNvPr id="486506184" name="TextBox 4"/>
          <p:cNvSpPr txBox="1"/>
          <p:nvPr/>
        </p:nvSpPr>
        <p:spPr bwMode="auto">
          <a:xfrm rot="0">
            <a:off x="11361142" y="1337328"/>
            <a:ext cx="5650294" cy="71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25"/>
              </a:lnSpc>
              <a:defRPr/>
            </a:pP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WORK</a:t>
            </a: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 OVERVIEW</a:t>
            </a:r>
            <a:endParaRPr>
              <a:latin typeface="Arial"/>
              <a:cs typeface="Arial"/>
            </a:endParaRPr>
          </a:p>
        </p:txBody>
      </p:sp>
      <p:grpSp>
        <p:nvGrpSpPr>
          <p:cNvPr id="130021240" name="Group 5"/>
          <p:cNvGrpSpPr>
            <a:grpSpLocks noChangeAspect="1"/>
          </p:cNvGrpSpPr>
          <p:nvPr/>
        </p:nvGrpSpPr>
        <p:grpSpPr bwMode="auto">
          <a:xfrm rot="0">
            <a:off x="2847975" y="3076574"/>
            <a:ext cx="4248150" cy="2971800"/>
            <a:chOff x="0" y="0"/>
            <a:chExt cx="5664200" cy="3962400"/>
          </a:xfrm>
        </p:grpSpPr>
        <p:sp>
          <p:nvSpPr>
            <p:cNvPr id="6" name="Freeform 6"/>
            <p:cNvSpPr/>
            <p:nvPr/>
          </p:nvSpPr>
          <p:spPr bwMode="auto">
            <a:xfrm rot="0" flipH="0" flipV="0">
              <a:off x="0" y="0"/>
              <a:ext cx="5664200" cy="3962400"/>
            </a:xfrm>
            <a:custGeom>
              <a:avLst/>
              <a:gdLst/>
              <a:ahLst/>
              <a:cxnLst/>
              <a:rect l="l" t="t" r="r" b="b"/>
              <a:pathLst>
                <a:path w="5664200" h="3962400" fill="norm" stroke="1" extrusionOk="0">
                  <a:moveTo>
                    <a:pt x="0" y="0"/>
                  </a:moveTo>
                  <a:lnTo>
                    <a:pt x="5664200" y="0"/>
                  </a:lnTo>
                  <a:lnTo>
                    <a:pt x="5664200" y="3962400"/>
                  </a:lnTo>
                  <a:lnTo>
                    <a:pt x="0" y="3962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rcRect l="0" t="3305" r="0" b="3305"/>
              <a:stretch/>
            </a:blipFill>
          </p:spPr>
        </p:sp>
      </p:grpSp>
      <p:grpSp>
        <p:nvGrpSpPr>
          <p:cNvPr id="531518913" name="Group 7"/>
          <p:cNvGrpSpPr>
            <a:grpSpLocks noChangeAspect="1"/>
          </p:cNvGrpSpPr>
          <p:nvPr/>
        </p:nvGrpSpPr>
        <p:grpSpPr bwMode="auto">
          <a:xfrm rot="0">
            <a:off x="11163299" y="3076574"/>
            <a:ext cx="4248150" cy="2971800"/>
            <a:chOff x="0" y="0"/>
            <a:chExt cx="5664200" cy="3962400"/>
          </a:xfrm>
        </p:grpSpPr>
        <p:sp>
          <p:nvSpPr>
            <p:cNvPr id="8" name="Freeform 8"/>
            <p:cNvSpPr/>
            <p:nvPr/>
          </p:nvSpPr>
          <p:spPr bwMode="auto">
            <a:xfrm rot="0" flipH="0" flipV="0">
              <a:off x="0" y="0"/>
              <a:ext cx="5664200" cy="3962400"/>
            </a:xfrm>
            <a:custGeom>
              <a:avLst/>
              <a:gdLst/>
              <a:ahLst/>
              <a:cxnLst/>
              <a:rect l="l" t="t" r="r" b="b"/>
              <a:pathLst>
                <a:path w="5664200" h="3962400" fill="norm" stroke="1" extrusionOk="0">
                  <a:moveTo>
                    <a:pt x="0" y="0"/>
                  </a:moveTo>
                  <a:lnTo>
                    <a:pt x="5664200" y="0"/>
                  </a:lnTo>
                  <a:lnTo>
                    <a:pt x="5664200" y="3962400"/>
                  </a:lnTo>
                  <a:lnTo>
                    <a:pt x="0" y="39624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rcRect l="2436" t="0" r="2436" b="0"/>
              <a:stretch/>
            </a:blipFill>
          </p:spPr>
        </p:sp>
      </p:grpSp>
      <p:sp>
        <p:nvSpPr>
          <p:cNvPr id="1669463990" name="Freeform 9"/>
          <p:cNvSpPr/>
          <p:nvPr/>
        </p:nvSpPr>
        <p:spPr bwMode="auto">
          <a:xfrm rot="0" flipH="0" flipV="0">
            <a:off x="9124950" y="3076574"/>
            <a:ext cx="28575" cy="6048375"/>
          </a:xfrm>
          <a:custGeom>
            <a:avLst/>
            <a:gdLst/>
            <a:ahLst/>
            <a:cxnLst/>
            <a:rect l="l" t="t" r="r" b="b"/>
            <a:pathLst>
              <a:path w="28575" h="6048375" fill="norm" stroke="1" extrusionOk="0">
                <a:moveTo>
                  <a:pt x="0" y="0"/>
                </a:moveTo>
                <a:lnTo>
                  <a:pt x="28575" y="0"/>
                </a:lnTo>
                <a:lnTo>
                  <a:pt x="28575" y="6048375"/>
                </a:lnTo>
                <a:lnTo>
                  <a:pt x="0" y="6048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</p:sp>
      <p:sp>
        <p:nvSpPr>
          <p:cNvPr id="2034084405" name="TextBox 10"/>
          <p:cNvSpPr txBox="1"/>
          <p:nvPr/>
        </p:nvSpPr>
        <p:spPr bwMode="auto">
          <a:xfrm rot="0">
            <a:off x="1948205" y="7203757"/>
            <a:ext cx="6048032" cy="225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775" lvl="1" indent="-242888" algn="l">
              <a:lnSpc>
                <a:spcPts val="3600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思源黑体"/>
                <a:ea typeface="思源黑体"/>
                <a:cs typeface="思源黑体"/>
              </a:rPr>
              <a:t>销售目标：¥50,000,000</a:t>
            </a:r>
            <a:endParaRPr/>
          </a:p>
          <a:p>
            <a:pPr marL="485775" lvl="1" indent="-242888" algn="l">
              <a:lnSpc>
                <a:spcPts val="3600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思源黑体"/>
                <a:ea typeface="思源黑体"/>
                <a:cs typeface="思源黑体"/>
              </a:rPr>
              <a:t>新</a:t>
            </a:r>
            <a:r>
              <a:rPr lang="en-US" sz="2250">
                <a:solidFill>
                  <a:srgbClr val="363B34"/>
                </a:solidFill>
                <a:latin typeface="思源黑体"/>
                <a:ea typeface="思源黑体"/>
                <a:cs typeface="思源黑体"/>
              </a:rPr>
              <a:t>增用户：100,000人</a:t>
            </a:r>
            <a:endParaRPr/>
          </a:p>
          <a:p>
            <a:pPr marL="485775" lvl="1" indent="-242888" algn="l">
              <a:lnSpc>
                <a:spcPts val="3600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思源黑体"/>
                <a:ea typeface="思源黑体"/>
                <a:cs typeface="思源黑体"/>
              </a:rPr>
              <a:t>ROI目标：≥ 2.5</a:t>
            </a:r>
            <a:endParaRPr/>
          </a:p>
          <a:p>
            <a:pPr marL="485775" lvl="1" indent="-242888" algn="l">
              <a:lnSpc>
                <a:spcPts val="3600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思源黑体"/>
                <a:ea typeface="思源黑体"/>
                <a:cs typeface="思源黑体"/>
              </a:rPr>
              <a:t>品牌曝光：1亿次</a:t>
            </a:r>
            <a:endParaRPr/>
          </a:p>
          <a:p>
            <a:pPr algn="l">
              <a:lnSpc>
                <a:spcPts val="3600"/>
              </a:lnSpc>
              <a:defRPr/>
            </a:pPr>
            <a:endParaRPr/>
          </a:p>
        </p:txBody>
      </p:sp>
      <p:sp>
        <p:nvSpPr>
          <p:cNvPr id="1197849634" name="TextBox 11"/>
          <p:cNvSpPr txBox="1"/>
          <p:nvPr/>
        </p:nvSpPr>
        <p:spPr bwMode="auto">
          <a:xfrm rot="0">
            <a:off x="2715603" y="6574003"/>
            <a:ext cx="4504056" cy="449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en-US" sz="2700" b="1">
                <a:solidFill>
                  <a:srgbClr val="363B34"/>
                </a:solidFill>
                <a:latin typeface="思源黑体 Bold"/>
                <a:ea typeface="思源黑体 Bold"/>
                <a:cs typeface="思源黑体 Bold"/>
              </a:rPr>
              <a:t>本周期核心目</a:t>
            </a:r>
            <a:r>
              <a:rPr lang="en-US" sz="2700" b="1">
                <a:solidFill>
                  <a:srgbClr val="363B34"/>
                </a:solidFill>
                <a:latin typeface="思源黑体 Bold"/>
                <a:ea typeface="思源黑体 Bold"/>
                <a:cs typeface="思源黑体 Bold"/>
              </a:rPr>
              <a:t>标</a:t>
            </a:r>
            <a:endParaRPr/>
          </a:p>
        </p:txBody>
      </p:sp>
      <p:sp>
        <p:nvSpPr>
          <p:cNvPr id="1521253156" name="TextBox 12"/>
          <p:cNvSpPr txBox="1"/>
          <p:nvPr/>
        </p:nvSpPr>
        <p:spPr bwMode="auto">
          <a:xfrm rot="0">
            <a:off x="10263530" y="7203757"/>
            <a:ext cx="6747548" cy="225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775" lvl="1" indent="-242888" algn="l">
              <a:lnSpc>
                <a:spcPts val="3600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思源黑体"/>
                <a:ea typeface="思源黑体"/>
                <a:cs typeface="思源黑体"/>
              </a:rPr>
              <a:t>实际销售额：¥56,800,000（完成率113.6%）</a:t>
            </a:r>
            <a:endParaRPr/>
          </a:p>
          <a:p>
            <a:pPr marL="485775" lvl="1" indent="-242888" algn="l">
              <a:lnSpc>
                <a:spcPts val="3600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思源黑体"/>
                <a:ea typeface="思源黑体"/>
                <a:cs typeface="思源黑体"/>
              </a:rPr>
              <a:t>新</a:t>
            </a:r>
            <a:r>
              <a:rPr lang="en-US" sz="2250">
                <a:solidFill>
                  <a:srgbClr val="363B34"/>
                </a:solidFill>
                <a:latin typeface="思源黑体"/>
                <a:ea typeface="思源黑体"/>
                <a:cs typeface="思源黑体"/>
              </a:rPr>
              <a:t>增用户：118,500人（完成率118.5%）</a:t>
            </a:r>
            <a:endParaRPr/>
          </a:p>
          <a:p>
            <a:pPr marL="485775" lvl="1" indent="-242888" algn="l">
              <a:lnSpc>
                <a:spcPts val="3600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思源黑体"/>
                <a:ea typeface="思源黑体"/>
                <a:cs typeface="思源黑体"/>
              </a:rPr>
              <a:t>ROI：2.8</a:t>
            </a:r>
            <a:endParaRPr/>
          </a:p>
          <a:p>
            <a:pPr marL="485775" lvl="1" indent="-242888" algn="l">
              <a:lnSpc>
                <a:spcPts val="3600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思源黑体"/>
                <a:ea typeface="思源黑体"/>
                <a:cs typeface="思源黑体"/>
              </a:rPr>
              <a:t>品牌曝光：1.32亿次</a:t>
            </a:r>
            <a:endParaRPr/>
          </a:p>
          <a:p>
            <a:pPr algn="l">
              <a:lnSpc>
                <a:spcPts val="3600"/>
              </a:lnSpc>
              <a:defRPr/>
            </a:pPr>
            <a:endParaRPr/>
          </a:p>
        </p:txBody>
      </p:sp>
      <p:sp>
        <p:nvSpPr>
          <p:cNvPr id="869730635" name="TextBox 13"/>
          <p:cNvSpPr txBox="1"/>
          <p:nvPr/>
        </p:nvSpPr>
        <p:spPr bwMode="auto">
          <a:xfrm rot="0">
            <a:off x="10874826" y="6574003"/>
            <a:ext cx="4816258" cy="449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defRPr/>
            </a:pPr>
            <a:r>
              <a:rPr lang="en-US" sz="2700" b="1">
                <a:solidFill>
                  <a:srgbClr val="363B34"/>
                </a:solidFill>
                <a:latin typeface="思源黑体 Bold"/>
                <a:ea typeface="思源黑体 Bold"/>
                <a:cs typeface="思源黑体 Bold"/>
              </a:rPr>
              <a:t>实际完成情况</a:t>
            </a:r>
            <a:endParaRPr/>
          </a:p>
        </p:txBody>
      </p:sp>
      <p:sp>
        <p:nvSpPr>
          <p:cNvPr id="507404098" name="Freeform 14"/>
          <p:cNvSpPr/>
          <p:nvPr/>
        </p:nvSpPr>
        <p:spPr bwMode="auto">
          <a:xfrm rot="0" flipH="0" flipV="0">
            <a:off x="1085850" y="142875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 fill="norm" stroke="1" extrusionOk="0">
                <a:moveTo>
                  <a:pt x="0" y="0"/>
                </a:moveTo>
                <a:lnTo>
                  <a:pt x="638175" y="0"/>
                </a:lnTo>
                <a:lnTo>
                  <a:pt x="638175" y="638175"/>
                </a:lnTo>
                <a:lnTo>
                  <a:pt x="0" y="638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rcRect l="0" t="0" r="0" b="0"/>
            <a:stretch/>
          </a:blipFill>
        </p:spPr>
      </p:sp>
      <p:sp>
        <p:nvSpPr>
          <p:cNvPr id="1957649797" name="TextBox 15"/>
          <p:cNvSpPr txBox="1"/>
          <p:nvPr/>
        </p:nvSpPr>
        <p:spPr bwMode="auto">
          <a:xfrm rot="0">
            <a:off x="1923449" y="323849"/>
            <a:ext cx="5747620" cy="1638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99"/>
              </a:lnSpc>
              <a:defRPr/>
            </a:pPr>
            <a:r>
              <a:rPr lang="en-US" sz="6000" b="1">
                <a:solidFill>
                  <a:srgbClr val="363B34"/>
                </a:solidFill>
                <a:latin typeface="思源黑体 Bold"/>
                <a:ea typeface="思源黑体 Bold"/>
                <a:cs typeface="思源黑体 Bold"/>
              </a:rPr>
              <a:t>项目概述</a:t>
            </a:r>
            <a:endParaRPr/>
          </a:p>
        </p:txBody>
      </p:sp>
      <p:sp>
        <p:nvSpPr>
          <p:cNvPr id="1263483250" name="TextBox 16"/>
          <p:cNvSpPr txBox="1"/>
          <p:nvPr/>
        </p:nvSpPr>
        <p:spPr bwMode="auto">
          <a:xfrm rot="0">
            <a:off x="1085850" y="604819"/>
            <a:ext cx="638175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0"/>
              </a:lnSpc>
              <a:defRPr/>
            </a:pPr>
            <a:r>
              <a:rPr lang="en-US" sz="4500" b="1">
                <a:solidFill>
                  <a:srgbClr val="EBEBEB"/>
                </a:solidFill>
                <a:latin typeface="思源黑体 Bold"/>
                <a:ea typeface="思源黑体 Bold"/>
                <a:cs typeface="思源黑体 Bold"/>
              </a:rPr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433770" name="Freeform 3"/>
          <p:cNvSpPr/>
          <p:nvPr/>
        </p:nvSpPr>
        <p:spPr bwMode="auto">
          <a:xfrm rot="0" flipH="0" flipV="0">
            <a:off x="6524625" y="2019300"/>
            <a:ext cx="10668000" cy="38100"/>
          </a:xfrm>
          <a:custGeom>
            <a:avLst/>
            <a:gdLst/>
            <a:ahLst/>
            <a:cxnLst/>
            <a:rect l="l" t="t" r="r" b="b"/>
            <a:pathLst>
              <a:path w="10668000" h="38100" fill="norm" stroke="1" extrusionOk="0">
                <a:moveTo>
                  <a:pt x="0" y="0"/>
                </a:moveTo>
                <a:lnTo>
                  <a:pt x="10668000" y="0"/>
                </a:lnTo>
                <a:lnTo>
                  <a:pt x="10668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</p:sp>
      <p:sp>
        <p:nvSpPr>
          <p:cNvPr id="1483514744" name="TextBox 4"/>
          <p:cNvSpPr txBox="1"/>
          <p:nvPr/>
        </p:nvSpPr>
        <p:spPr bwMode="auto">
          <a:xfrm rot="0">
            <a:off x="12672393" y="1337328"/>
            <a:ext cx="4339044" cy="71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25"/>
              </a:lnSpc>
              <a:defRPr/>
            </a:pP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WORK OV</a:t>
            </a: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ERVIEW</a:t>
            </a:r>
            <a:endParaRPr>
              <a:latin typeface="Arial"/>
              <a:cs typeface="Arial"/>
            </a:endParaRPr>
          </a:p>
        </p:txBody>
      </p:sp>
      <p:sp>
        <p:nvSpPr>
          <p:cNvPr id="1154129968" name="Freeform 5"/>
          <p:cNvSpPr/>
          <p:nvPr/>
        </p:nvSpPr>
        <p:spPr bwMode="auto">
          <a:xfrm rot="0" flipH="0" flipV="0">
            <a:off x="1085850" y="142875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 fill="norm" stroke="1" extrusionOk="0">
                <a:moveTo>
                  <a:pt x="0" y="0"/>
                </a:moveTo>
                <a:lnTo>
                  <a:pt x="638175" y="0"/>
                </a:lnTo>
                <a:lnTo>
                  <a:pt x="638175" y="638175"/>
                </a:lnTo>
                <a:lnTo>
                  <a:pt x="0" y="638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</p:sp>
      <p:sp>
        <p:nvSpPr>
          <p:cNvPr id="454275037" name="TextBox 6"/>
          <p:cNvSpPr txBox="1"/>
          <p:nvPr/>
        </p:nvSpPr>
        <p:spPr bwMode="auto">
          <a:xfrm rot="0">
            <a:off x="1923449" y="323849"/>
            <a:ext cx="5747620" cy="1638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99"/>
              </a:lnSpc>
              <a:defRPr/>
            </a:pPr>
            <a:r>
              <a:rPr lang="en-US" sz="6000" b="1">
                <a:solidFill>
                  <a:srgbClr val="363B34"/>
                </a:solidFill>
                <a:latin typeface="思源黑体 Bold"/>
                <a:ea typeface="思源黑体 Bold"/>
                <a:cs typeface="思源黑体 Bold"/>
              </a:rPr>
              <a:t>项目概述</a:t>
            </a:r>
            <a:endParaRPr/>
          </a:p>
        </p:txBody>
      </p:sp>
      <p:sp>
        <p:nvSpPr>
          <p:cNvPr id="559325486" name="TextBox 7"/>
          <p:cNvSpPr txBox="1"/>
          <p:nvPr/>
        </p:nvSpPr>
        <p:spPr bwMode="auto">
          <a:xfrm rot="0">
            <a:off x="1085850" y="604819"/>
            <a:ext cx="638175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0"/>
              </a:lnSpc>
              <a:defRPr/>
            </a:pPr>
            <a:r>
              <a:rPr lang="en-US" sz="4500" b="1">
                <a:solidFill>
                  <a:srgbClr val="EBEBEB"/>
                </a:solidFill>
                <a:latin typeface="思源黑体 Bold"/>
                <a:ea typeface="思源黑体 Bold"/>
                <a:cs typeface="思源黑体 Bold"/>
              </a:rPr>
              <a:t>1</a:t>
            </a:r>
            <a:endParaRPr/>
          </a:p>
        </p:txBody>
      </p:sp>
      <p:graphicFrame>
        <p:nvGraphicFramePr>
          <p:cNvPr id="1491268461" name=""/>
          <p:cNvGraphicFramePr>
            <a:graphicFrameLocks xmlns:a="http://schemas.openxmlformats.org/drawingml/2006/main"/>
          </p:cNvGraphicFramePr>
          <p:nvPr/>
        </p:nvGraphicFramePr>
        <p:xfrm rot="0">
          <a:off x="3883874" y="2469937"/>
          <a:ext cx="11401075" cy="6675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77808914" name="Group 3"/>
          <p:cNvGrpSpPr>
            <a:grpSpLocks noChangeAspect="1"/>
          </p:cNvGrpSpPr>
          <p:nvPr/>
        </p:nvGrpSpPr>
        <p:grpSpPr bwMode="auto">
          <a:xfrm rot="0">
            <a:off x="9744075" y="3495675"/>
            <a:ext cx="6648450" cy="5153024"/>
            <a:chOff x="0" y="0"/>
            <a:chExt cx="8864600" cy="6870700"/>
          </a:xfrm>
        </p:grpSpPr>
        <p:sp>
          <p:nvSpPr>
            <p:cNvPr id="4" name="Freeform 4"/>
            <p:cNvSpPr/>
            <p:nvPr/>
          </p:nvSpPr>
          <p:spPr bwMode="auto">
            <a:xfrm rot="0" flipH="0" flipV="0">
              <a:off x="0" y="0"/>
              <a:ext cx="8864600" cy="6870700"/>
            </a:xfrm>
            <a:custGeom>
              <a:avLst/>
              <a:gdLst/>
              <a:ahLst/>
              <a:cxnLst/>
              <a:rect l="l" t="t" r="r" b="b"/>
              <a:pathLst>
                <a:path w="8864600" h="6870700" fill="norm" stroke="1" extrusionOk="0">
                  <a:moveTo>
                    <a:pt x="0" y="0"/>
                  </a:moveTo>
                  <a:lnTo>
                    <a:pt x="0" y="6250178"/>
                  </a:lnTo>
                  <a:lnTo>
                    <a:pt x="2120900" y="6250178"/>
                  </a:lnTo>
                  <a:lnTo>
                    <a:pt x="2120900" y="0"/>
                  </a:lnTo>
                  <a:close/>
                  <a:moveTo>
                    <a:pt x="2247900" y="0"/>
                  </a:moveTo>
                  <a:lnTo>
                    <a:pt x="2247900" y="6250178"/>
                  </a:lnTo>
                  <a:lnTo>
                    <a:pt x="4368800" y="6250178"/>
                  </a:lnTo>
                  <a:lnTo>
                    <a:pt x="4368800" y="0"/>
                  </a:lnTo>
                  <a:close/>
                  <a:moveTo>
                    <a:pt x="6743700" y="0"/>
                  </a:moveTo>
                  <a:lnTo>
                    <a:pt x="6743700" y="6250178"/>
                  </a:lnTo>
                  <a:lnTo>
                    <a:pt x="8864600" y="6250178"/>
                  </a:lnTo>
                  <a:lnTo>
                    <a:pt x="8864600" y="0"/>
                  </a:lnTo>
                  <a:close/>
                  <a:moveTo>
                    <a:pt x="4495800" y="620522"/>
                  </a:moveTo>
                  <a:lnTo>
                    <a:pt x="4495800" y="6870700"/>
                  </a:lnTo>
                  <a:lnTo>
                    <a:pt x="6616700" y="6870700"/>
                  </a:lnTo>
                  <a:lnTo>
                    <a:pt x="6616700" y="620522"/>
                  </a:lnTo>
                  <a:close/>
                </a:path>
              </a:pathLst>
            </a:custGeom>
            <a:blipFill rotWithShape="1">
              <a:blip r:embed="rId3"/>
              <a:srcRect l="0" t="8955" r="0" b="32984"/>
              <a:stretch/>
            </a:blipFill>
          </p:spPr>
        </p:sp>
      </p:grpSp>
      <p:sp>
        <p:nvSpPr>
          <p:cNvPr id="844777333" name="Freeform 5"/>
          <p:cNvSpPr/>
          <p:nvPr/>
        </p:nvSpPr>
        <p:spPr bwMode="auto">
          <a:xfrm rot="0" flipH="0" flipV="0">
            <a:off x="1028700" y="4896476"/>
            <a:ext cx="786455" cy="786455"/>
          </a:xfrm>
          <a:custGeom>
            <a:avLst/>
            <a:gdLst/>
            <a:ahLst/>
            <a:cxnLst/>
            <a:rect l="l" t="t" r="r" b="b"/>
            <a:pathLst>
              <a:path w="786455" h="786455" fill="norm" stroke="1" extrusionOk="0">
                <a:moveTo>
                  <a:pt x="0" y="0"/>
                </a:moveTo>
                <a:lnTo>
                  <a:pt x="786455" y="0"/>
                </a:lnTo>
                <a:lnTo>
                  <a:pt x="786455" y="786455"/>
                </a:lnTo>
                <a:lnTo>
                  <a:pt x="0" y="7864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</p:sp>
      <p:sp>
        <p:nvSpPr>
          <p:cNvPr id="757881653" name="Freeform 6"/>
          <p:cNvSpPr/>
          <p:nvPr/>
        </p:nvSpPr>
        <p:spPr bwMode="auto">
          <a:xfrm rot="0" flipH="0" flipV="0">
            <a:off x="6524625" y="2019300"/>
            <a:ext cx="10668000" cy="38100"/>
          </a:xfrm>
          <a:custGeom>
            <a:avLst/>
            <a:gdLst/>
            <a:ahLst/>
            <a:cxnLst/>
            <a:rect l="l" t="t" r="r" b="b"/>
            <a:pathLst>
              <a:path w="10668000" h="38100" fill="norm" stroke="1" extrusionOk="0">
                <a:moveTo>
                  <a:pt x="0" y="0"/>
                </a:moveTo>
                <a:lnTo>
                  <a:pt x="10668000" y="0"/>
                </a:lnTo>
                <a:lnTo>
                  <a:pt x="10668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sp>
        <p:nvSpPr>
          <p:cNvPr id="1112450283" name="TextBox 7"/>
          <p:cNvSpPr txBox="1"/>
          <p:nvPr/>
        </p:nvSpPr>
        <p:spPr bwMode="auto">
          <a:xfrm rot="0">
            <a:off x="13343629" y="1337328"/>
            <a:ext cx="3668168" cy="71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25"/>
              </a:lnSpc>
              <a:defRPr/>
            </a:pP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INTE</a:t>
            </a: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RIM REPORT</a:t>
            </a:r>
            <a:endParaRPr>
              <a:latin typeface="Arial"/>
              <a:cs typeface="Arial"/>
            </a:endParaRPr>
          </a:p>
        </p:txBody>
      </p:sp>
      <p:sp>
        <p:nvSpPr>
          <p:cNvPr id="519044709" name="TextBox 8"/>
          <p:cNvSpPr txBox="1"/>
          <p:nvPr/>
        </p:nvSpPr>
        <p:spPr bwMode="auto">
          <a:xfrm rot="0">
            <a:off x="2060916" y="3538555"/>
            <a:ext cx="7083083" cy="2029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5"/>
              </a:lnSpc>
              <a:defRPr/>
            </a:pPr>
            <a:r>
              <a:rPr lang="en-US" sz="7400" b="1">
                <a:solidFill>
                  <a:srgbClr val="363B34"/>
                </a:solidFill>
                <a:latin typeface="思源黑体 Bold"/>
                <a:ea typeface="思源黑体 Bold"/>
                <a:cs typeface="思源黑体 Bold"/>
              </a:rPr>
              <a:t>中期汇报</a:t>
            </a:r>
            <a:endParaRPr/>
          </a:p>
        </p:txBody>
      </p:sp>
      <p:sp>
        <p:nvSpPr>
          <p:cNvPr id="1811320984" name="TextBox 9"/>
          <p:cNvSpPr txBox="1"/>
          <p:nvPr/>
        </p:nvSpPr>
        <p:spPr bwMode="auto">
          <a:xfrm rot="0">
            <a:off x="1028700" y="3902121"/>
            <a:ext cx="786455" cy="152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63"/>
              </a:lnSpc>
              <a:defRPr/>
            </a:pPr>
            <a:r>
              <a:rPr lang="en-US" sz="5550" b="1">
                <a:solidFill>
                  <a:srgbClr val="EBEBEB"/>
                </a:solidFill>
                <a:latin typeface="思源黑体 Bold"/>
                <a:ea typeface="思源黑体 Bold"/>
                <a:cs typeface="思源黑体 Bold"/>
              </a:rPr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6031339" name="Freeform 3"/>
          <p:cNvSpPr/>
          <p:nvPr/>
        </p:nvSpPr>
        <p:spPr bwMode="auto">
          <a:xfrm rot="0" flipH="0" flipV="0">
            <a:off x="6524625" y="2019300"/>
            <a:ext cx="10668000" cy="38100"/>
          </a:xfrm>
          <a:custGeom>
            <a:avLst/>
            <a:gdLst/>
            <a:ahLst/>
            <a:cxnLst/>
            <a:rect l="l" t="t" r="r" b="b"/>
            <a:pathLst>
              <a:path w="10668000" h="38100" fill="norm" stroke="1" extrusionOk="0">
                <a:moveTo>
                  <a:pt x="0" y="0"/>
                </a:moveTo>
                <a:lnTo>
                  <a:pt x="10668000" y="0"/>
                </a:lnTo>
                <a:lnTo>
                  <a:pt x="10668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</p:sp>
      <p:sp>
        <p:nvSpPr>
          <p:cNvPr id="391974500" name="TextBox 4"/>
          <p:cNvSpPr txBox="1"/>
          <p:nvPr/>
        </p:nvSpPr>
        <p:spPr bwMode="auto">
          <a:xfrm rot="0">
            <a:off x="13343629" y="1337328"/>
            <a:ext cx="3667808" cy="71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25"/>
              </a:lnSpc>
              <a:defRPr/>
            </a:pP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INTE</a:t>
            </a: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RIM REPORT</a:t>
            </a:r>
            <a:endParaRPr>
              <a:latin typeface="Arial"/>
              <a:cs typeface="Arial"/>
            </a:endParaRPr>
          </a:p>
        </p:txBody>
      </p:sp>
      <p:sp>
        <p:nvSpPr>
          <p:cNvPr id="41851222" name="TextBox 5"/>
          <p:cNvSpPr txBox="1"/>
          <p:nvPr/>
        </p:nvSpPr>
        <p:spPr bwMode="auto">
          <a:xfrm rot="0">
            <a:off x="1923449" y="332442"/>
            <a:ext cx="5747979" cy="1905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99"/>
              </a:lnSpc>
              <a:defRPr/>
            </a:pPr>
            <a:r>
              <a:rPr lang="en-US" sz="60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中期汇报</a:t>
            </a:r>
            <a:endParaRPr>
              <a:latin typeface="黑体"/>
              <a:cs typeface="黑体"/>
            </a:endParaRPr>
          </a:p>
        </p:txBody>
      </p:sp>
      <p:sp>
        <p:nvSpPr>
          <p:cNvPr id="309401554" name="Freeform 6"/>
          <p:cNvSpPr/>
          <p:nvPr/>
        </p:nvSpPr>
        <p:spPr bwMode="auto">
          <a:xfrm rot="0" flipH="0" flipV="0">
            <a:off x="1943100" y="3086100"/>
            <a:ext cx="14392275" cy="3495675"/>
          </a:xfrm>
          <a:custGeom>
            <a:avLst/>
            <a:gdLst/>
            <a:ahLst/>
            <a:cxnLst/>
            <a:rect l="l" t="t" r="r" b="b"/>
            <a:pathLst>
              <a:path w="14392275" h="3495675" fill="norm" stroke="1" extrusionOk="0">
                <a:moveTo>
                  <a:pt x="0" y="0"/>
                </a:moveTo>
                <a:lnTo>
                  <a:pt x="14392275" y="0"/>
                </a:lnTo>
                <a:lnTo>
                  <a:pt x="14392275" y="3495675"/>
                </a:lnTo>
                <a:lnTo>
                  <a:pt x="0" y="3495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grpSp>
        <p:nvGrpSpPr>
          <p:cNvPr id="1677198214" name="Group 7"/>
          <p:cNvGrpSpPr>
            <a:grpSpLocks noChangeAspect="1"/>
          </p:cNvGrpSpPr>
          <p:nvPr/>
        </p:nvGrpSpPr>
        <p:grpSpPr bwMode="auto">
          <a:xfrm rot="0">
            <a:off x="1952625" y="3095625"/>
            <a:ext cx="7200900" cy="3476625"/>
            <a:chOff x="0" y="0"/>
            <a:chExt cx="9601200" cy="4635500"/>
          </a:xfrm>
        </p:grpSpPr>
        <p:sp>
          <p:nvSpPr>
            <p:cNvPr id="8" name="Freeform 8"/>
            <p:cNvSpPr/>
            <p:nvPr/>
          </p:nvSpPr>
          <p:spPr bwMode="auto">
            <a:xfrm rot="0" flipH="0" flipV="0">
              <a:off x="0" y="0"/>
              <a:ext cx="9601200" cy="4635500"/>
            </a:xfrm>
            <a:custGeom>
              <a:avLst/>
              <a:gdLst/>
              <a:ahLst/>
              <a:cxnLst/>
              <a:rect l="l" t="t" r="r" b="b"/>
              <a:pathLst>
                <a:path w="9601200" h="4635500" fill="norm" stroke="1" extrusionOk="0">
                  <a:moveTo>
                    <a:pt x="0" y="0"/>
                  </a:moveTo>
                  <a:lnTo>
                    <a:pt x="9601200" y="0"/>
                  </a:lnTo>
                  <a:lnTo>
                    <a:pt x="9601200" y="4635500"/>
                  </a:lnTo>
                  <a:lnTo>
                    <a:pt x="0" y="46355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/>
              <a:srcRect l="0" t="0" r="0" b="35547"/>
              <a:stretch/>
            </a:blipFill>
          </p:spPr>
          <p:txBody>
            <a:bodyPr/>
            <a:p>
              <a:pPr>
                <a:defRPr/>
              </a:pPr>
              <a:endParaRPr>
                <a:latin typeface="黑体"/>
                <a:cs typeface="黑体"/>
              </a:endParaRPr>
            </a:p>
          </p:txBody>
        </p:sp>
      </p:grpSp>
      <p:sp>
        <p:nvSpPr>
          <p:cNvPr id="1022058029" name="TextBox 9"/>
          <p:cNvSpPr txBox="1"/>
          <p:nvPr/>
        </p:nvSpPr>
        <p:spPr bwMode="auto">
          <a:xfrm rot="0">
            <a:off x="9687315" y="4343382"/>
            <a:ext cx="5951265" cy="1600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775" lvl="1" indent="-242887" algn="l">
              <a:lnSpc>
                <a:spcPts val="3149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EFEEEE"/>
                </a:solidFill>
                <a:latin typeface="黑体"/>
                <a:ea typeface="黑体"/>
                <a:cs typeface="黑体"/>
              </a:rPr>
              <a:t>总UV：2,850,000</a:t>
            </a:r>
            <a:endParaRPr>
              <a:latin typeface="黑体"/>
              <a:cs typeface="黑体"/>
            </a:endParaRPr>
          </a:p>
          <a:p>
            <a:pPr marL="485775" lvl="1" indent="-242888" algn="l">
              <a:lnSpc>
                <a:spcPts val="3149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EFEEEE"/>
                </a:solidFill>
                <a:latin typeface="黑体"/>
                <a:ea typeface="黑体"/>
                <a:cs typeface="黑体"/>
              </a:rPr>
              <a:t>同比</a:t>
            </a:r>
            <a:r>
              <a:rPr lang="en-US" sz="2250">
                <a:solidFill>
                  <a:srgbClr val="EFEEEE"/>
                </a:solidFill>
                <a:latin typeface="黑体"/>
                <a:ea typeface="黑体"/>
                <a:cs typeface="黑体"/>
              </a:rPr>
              <a:t>增长：+38%</a:t>
            </a:r>
            <a:endParaRPr>
              <a:latin typeface="黑体"/>
              <a:cs typeface="黑体"/>
            </a:endParaRPr>
          </a:p>
          <a:p>
            <a:pPr marL="485775" lvl="1" indent="-242888" algn="l">
              <a:lnSpc>
                <a:spcPts val="3149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EFEEEE"/>
                </a:solidFill>
                <a:latin typeface="黑体"/>
                <a:ea typeface="黑体"/>
                <a:cs typeface="黑体"/>
              </a:rPr>
              <a:t>环比增长</a:t>
            </a:r>
            <a:r>
              <a:rPr lang="en-US" sz="2250">
                <a:solidFill>
                  <a:srgbClr val="EFEEEE"/>
                </a:solidFill>
                <a:latin typeface="黑体"/>
                <a:ea typeface="黑体"/>
                <a:cs typeface="黑体"/>
              </a:rPr>
              <a:t>：+15%</a:t>
            </a:r>
            <a:endParaRPr>
              <a:latin typeface="黑体"/>
              <a:cs typeface="黑体"/>
            </a:endParaRPr>
          </a:p>
          <a:p>
            <a:pPr algn="l">
              <a:lnSpc>
                <a:spcPts val="3149"/>
              </a:lnSpc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243205239" name="TextBox 10"/>
          <p:cNvSpPr txBox="1"/>
          <p:nvPr/>
        </p:nvSpPr>
        <p:spPr bwMode="auto">
          <a:xfrm rot="0">
            <a:off x="9687315" y="3545052"/>
            <a:ext cx="3692688" cy="45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defRPr/>
            </a:pPr>
            <a:r>
              <a:rPr lang="en-US" sz="2700" b="1">
                <a:solidFill>
                  <a:srgbClr val="EFEEEE"/>
                </a:solidFill>
                <a:latin typeface="黑体"/>
                <a:ea typeface="黑体"/>
                <a:cs typeface="黑体"/>
              </a:rPr>
              <a:t>流量增长趋势</a:t>
            </a:r>
            <a:endParaRPr>
              <a:latin typeface="黑体"/>
              <a:cs typeface="黑体"/>
            </a:endParaRPr>
          </a:p>
        </p:txBody>
      </p:sp>
      <p:sp>
        <p:nvSpPr>
          <p:cNvPr id="1251907402" name="Freeform 11"/>
          <p:cNvSpPr/>
          <p:nvPr/>
        </p:nvSpPr>
        <p:spPr bwMode="auto">
          <a:xfrm rot="0" flipH="0" flipV="0">
            <a:off x="1085850" y="142875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 fill="norm" stroke="1" extrusionOk="0">
                <a:moveTo>
                  <a:pt x="0" y="0"/>
                </a:moveTo>
                <a:lnTo>
                  <a:pt x="638175" y="0"/>
                </a:lnTo>
                <a:lnTo>
                  <a:pt x="638175" y="638175"/>
                </a:lnTo>
                <a:lnTo>
                  <a:pt x="0" y="638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265388758" name="TextBox 12"/>
          <p:cNvSpPr txBox="1"/>
          <p:nvPr/>
        </p:nvSpPr>
        <p:spPr bwMode="auto">
          <a:xfrm rot="0">
            <a:off x="1085850" y="604819"/>
            <a:ext cx="638534" cy="142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0"/>
              </a:lnSpc>
              <a:defRPr/>
            </a:pPr>
            <a:r>
              <a:rPr lang="en-US" sz="4500" b="1">
                <a:solidFill>
                  <a:srgbClr val="EBEBEB"/>
                </a:solidFill>
                <a:latin typeface="黑体"/>
                <a:ea typeface="黑体"/>
                <a:cs typeface="黑体"/>
              </a:rPr>
              <a:t>2</a:t>
            </a:r>
            <a:endParaRPr>
              <a:latin typeface="黑体"/>
              <a:cs typeface="黑体"/>
            </a:endParaRPr>
          </a:p>
        </p:txBody>
      </p:sp>
      <p:sp>
        <p:nvSpPr>
          <p:cNvPr id="1459973821" name="Freeform 13"/>
          <p:cNvSpPr/>
          <p:nvPr/>
        </p:nvSpPr>
        <p:spPr bwMode="auto">
          <a:xfrm rot="0" flipH="0" flipV="0">
            <a:off x="2618804" y="6296043"/>
            <a:ext cx="14392275" cy="3495675"/>
          </a:xfrm>
          <a:custGeom>
            <a:avLst/>
            <a:gdLst/>
            <a:ahLst/>
            <a:cxnLst/>
            <a:rect l="l" t="t" r="r" b="b"/>
            <a:pathLst>
              <a:path w="14392275" h="3495675" fill="norm" stroke="1" extrusionOk="0">
                <a:moveTo>
                  <a:pt x="0" y="0"/>
                </a:moveTo>
                <a:lnTo>
                  <a:pt x="14392275" y="0"/>
                </a:lnTo>
                <a:lnTo>
                  <a:pt x="14392275" y="3495675"/>
                </a:lnTo>
                <a:lnTo>
                  <a:pt x="0" y="3495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  <p:txBody>
          <a:bodyPr/>
          <a:p>
            <a:pPr>
              <a:defRPr/>
            </a:pPr>
            <a:endParaRPr>
              <a:latin typeface="黑体"/>
              <a:cs typeface="黑体"/>
            </a:endParaRPr>
          </a:p>
        </p:txBody>
      </p:sp>
      <p:grpSp>
        <p:nvGrpSpPr>
          <p:cNvPr id="1436952409" name="Group 14"/>
          <p:cNvGrpSpPr>
            <a:grpSpLocks noChangeAspect="1"/>
          </p:cNvGrpSpPr>
          <p:nvPr/>
        </p:nvGrpSpPr>
        <p:grpSpPr bwMode="auto">
          <a:xfrm rot="0">
            <a:off x="9810179" y="6315093"/>
            <a:ext cx="7200900" cy="3476625"/>
            <a:chOff x="0" y="0"/>
            <a:chExt cx="9601200" cy="4635500"/>
          </a:xfrm>
        </p:grpSpPr>
        <p:sp>
          <p:nvSpPr>
            <p:cNvPr id="15" name="Freeform 15"/>
            <p:cNvSpPr/>
            <p:nvPr/>
          </p:nvSpPr>
          <p:spPr bwMode="auto">
            <a:xfrm rot="0" flipH="0" flipV="0">
              <a:off x="0" y="0"/>
              <a:ext cx="9601200" cy="4635500"/>
            </a:xfrm>
            <a:custGeom>
              <a:avLst/>
              <a:gdLst/>
              <a:ahLst/>
              <a:cxnLst/>
              <a:rect l="l" t="t" r="r" b="b"/>
              <a:pathLst>
                <a:path w="9601200" h="4635500" fill="norm" stroke="1" extrusionOk="0">
                  <a:moveTo>
                    <a:pt x="0" y="0"/>
                  </a:moveTo>
                  <a:lnTo>
                    <a:pt x="9601200" y="0"/>
                  </a:lnTo>
                  <a:lnTo>
                    <a:pt x="9601200" y="4635500"/>
                  </a:lnTo>
                  <a:lnTo>
                    <a:pt x="0" y="46355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rcRect l="0" t="31916" r="0" b="31914"/>
              <a:stretch/>
            </a:blipFill>
          </p:spPr>
          <p:txBody>
            <a:bodyPr/>
            <a:p>
              <a:pPr>
                <a:defRPr/>
              </a:pPr>
              <a:endParaRPr>
                <a:latin typeface="黑体"/>
                <a:cs typeface="黑体"/>
              </a:endParaRPr>
            </a:p>
          </p:txBody>
        </p:sp>
      </p:grpSp>
      <p:sp>
        <p:nvSpPr>
          <p:cNvPr id="1970625115" name="TextBox 16"/>
          <p:cNvSpPr txBox="1"/>
          <p:nvPr/>
        </p:nvSpPr>
        <p:spPr bwMode="auto">
          <a:xfrm rot="0">
            <a:off x="3315956" y="7576363"/>
            <a:ext cx="5951265" cy="1600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775" lvl="1" indent="-242887" algn="l">
              <a:lnSpc>
                <a:spcPts val="3149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EFEEEE"/>
                </a:solidFill>
                <a:latin typeface="黑体"/>
                <a:ea typeface="黑体"/>
                <a:cs typeface="黑体"/>
              </a:rPr>
              <a:t>平均获客成本（CPA）：¥104</a:t>
            </a:r>
            <a:endParaRPr>
              <a:latin typeface="黑体"/>
              <a:cs typeface="黑体"/>
            </a:endParaRPr>
          </a:p>
          <a:p>
            <a:pPr marL="485775" lvl="1" indent="-242888" algn="l">
              <a:lnSpc>
                <a:spcPts val="3149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EFEEEE"/>
                </a:solidFill>
                <a:latin typeface="黑体"/>
                <a:ea typeface="黑体"/>
                <a:cs typeface="黑体"/>
              </a:rPr>
              <a:t>上季度CPA</a:t>
            </a:r>
            <a:r>
              <a:rPr lang="en-US" sz="2250">
                <a:solidFill>
                  <a:srgbClr val="EFEEEE"/>
                </a:solidFill>
                <a:latin typeface="黑体"/>
                <a:ea typeface="黑体"/>
                <a:cs typeface="黑体"/>
              </a:rPr>
              <a:t>：¥126</a:t>
            </a:r>
            <a:endParaRPr>
              <a:latin typeface="黑体"/>
              <a:cs typeface="黑体"/>
            </a:endParaRPr>
          </a:p>
          <a:p>
            <a:pPr marL="485775" lvl="1" indent="-242888" algn="l">
              <a:lnSpc>
                <a:spcPts val="3149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EFEEEE"/>
                </a:solidFill>
                <a:latin typeface="黑体"/>
                <a:ea typeface="黑体"/>
                <a:cs typeface="黑体"/>
              </a:rPr>
              <a:t>降低幅度</a:t>
            </a:r>
            <a:r>
              <a:rPr lang="en-US" sz="2250">
                <a:solidFill>
                  <a:srgbClr val="EFEEEE"/>
                </a:solidFill>
                <a:latin typeface="黑体"/>
                <a:ea typeface="黑体"/>
                <a:cs typeface="黑体"/>
              </a:rPr>
              <a:t>：17.5%</a:t>
            </a:r>
            <a:endParaRPr>
              <a:latin typeface="黑体"/>
              <a:cs typeface="黑体"/>
            </a:endParaRPr>
          </a:p>
          <a:p>
            <a:pPr marL="485775" lvl="1" indent="-242888" algn="l">
              <a:lnSpc>
                <a:spcPts val="3149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EFEEEE"/>
                </a:solidFill>
                <a:latin typeface="黑体"/>
                <a:ea typeface="黑体"/>
                <a:cs typeface="黑体"/>
              </a:rPr>
              <a:t>CPM：¥32</a:t>
            </a:r>
            <a:endParaRPr>
              <a:latin typeface="黑体"/>
              <a:cs typeface="黑体"/>
            </a:endParaRPr>
          </a:p>
        </p:txBody>
      </p:sp>
      <p:sp>
        <p:nvSpPr>
          <p:cNvPr id="892523232" name="TextBox 17"/>
          <p:cNvSpPr txBox="1"/>
          <p:nvPr/>
        </p:nvSpPr>
        <p:spPr bwMode="auto">
          <a:xfrm rot="0">
            <a:off x="3315956" y="6778035"/>
            <a:ext cx="3692688" cy="45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defRPr/>
            </a:pPr>
            <a:r>
              <a:rPr lang="en-US" sz="2700" b="1">
                <a:solidFill>
                  <a:srgbClr val="EFEEEE"/>
                </a:solidFill>
                <a:latin typeface="黑体"/>
                <a:ea typeface="黑体"/>
                <a:cs typeface="黑体"/>
              </a:rPr>
              <a:t>成本控制情况</a:t>
            </a:r>
            <a:endParaRPr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51637626" name="Group 3"/>
          <p:cNvGrpSpPr>
            <a:grpSpLocks noChangeAspect="1"/>
          </p:cNvGrpSpPr>
          <p:nvPr/>
        </p:nvGrpSpPr>
        <p:grpSpPr bwMode="auto">
          <a:xfrm rot="0">
            <a:off x="9744075" y="3495675"/>
            <a:ext cx="6648450" cy="5153024"/>
            <a:chOff x="0" y="0"/>
            <a:chExt cx="8864600" cy="6870700"/>
          </a:xfrm>
        </p:grpSpPr>
        <p:sp>
          <p:nvSpPr>
            <p:cNvPr id="4" name="Freeform 4"/>
            <p:cNvSpPr/>
            <p:nvPr/>
          </p:nvSpPr>
          <p:spPr bwMode="auto">
            <a:xfrm rot="0" flipH="0" flipV="0">
              <a:off x="0" y="0"/>
              <a:ext cx="8864600" cy="6870700"/>
            </a:xfrm>
            <a:custGeom>
              <a:avLst/>
              <a:gdLst/>
              <a:ahLst/>
              <a:cxnLst/>
              <a:rect l="l" t="t" r="r" b="b"/>
              <a:pathLst>
                <a:path w="8864600" h="6870700" fill="norm" stroke="1" extrusionOk="0">
                  <a:moveTo>
                    <a:pt x="0" y="0"/>
                  </a:moveTo>
                  <a:lnTo>
                    <a:pt x="0" y="6250178"/>
                  </a:lnTo>
                  <a:lnTo>
                    <a:pt x="2120900" y="6250178"/>
                  </a:lnTo>
                  <a:lnTo>
                    <a:pt x="2120900" y="0"/>
                  </a:lnTo>
                  <a:close/>
                  <a:moveTo>
                    <a:pt x="2247900" y="0"/>
                  </a:moveTo>
                  <a:lnTo>
                    <a:pt x="2247900" y="6250178"/>
                  </a:lnTo>
                  <a:lnTo>
                    <a:pt x="4368800" y="6250178"/>
                  </a:lnTo>
                  <a:lnTo>
                    <a:pt x="4368800" y="0"/>
                  </a:lnTo>
                  <a:close/>
                  <a:moveTo>
                    <a:pt x="6743700" y="0"/>
                  </a:moveTo>
                  <a:lnTo>
                    <a:pt x="6743700" y="6250178"/>
                  </a:lnTo>
                  <a:lnTo>
                    <a:pt x="8864600" y="6250178"/>
                  </a:lnTo>
                  <a:lnTo>
                    <a:pt x="8864600" y="0"/>
                  </a:lnTo>
                  <a:close/>
                  <a:moveTo>
                    <a:pt x="4495800" y="620522"/>
                  </a:moveTo>
                  <a:lnTo>
                    <a:pt x="4495800" y="6870700"/>
                  </a:lnTo>
                  <a:lnTo>
                    <a:pt x="6616700" y="6870700"/>
                  </a:lnTo>
                  <a:lnTo>
                    <a:pt x="6616700" y="620522"/>
                  </a:lnTo>
                  <a:close/>
                </a:path>
              </a:pathLst>
            </a:custGeom>
            <a:blipFill rotWithShape="1">
              <a:blip r:embed="rId3"/>
              <a:srcRect l="0" t="8955" r="0" b="32984"/>
              <a:stretch/>
            </a:blipFill>
          </p:spPr>
        </p:sp>
      </p:grpSp>
      <p:sp>
        <p:nvSpPr>
          <p:cNvPr id="118803347" name="Freeform 5"/>
          <p:cNvSpPr/>
          <p:nvPr/>
        </p:nvSpPr>
        <p:spPr bwMode="auto">
          <a:xfrm rot="0" flipH="0" flipV="0">
            <a:off x="1028700" y="4896476"/>
            <a:ext cx="786455" cy="786455"/>
          </a:xfrm>
          <a:custGeom>
            <a:avLst/>
            <a:gdLst/>
            <a:ahLst/>
            <a:cxnLst/>
            <a:rect l="l" t="t" r="r" b="b"/>
            <a:pathLst>
              <a:path w="786455" h="786455" fill="norm" stroke="1" extrusionOk="0">
                <a:moveTo>
                  <a:pt x="0" y="0"/>
                </a:moveTo>
                <a:lnTo>
                  <a:pt x="786455" y="0"/>
                </a:lnTo>
                <a:lnTo>
                  <a:pt x="786455" y="786455"/>
                </a:lnTo>
                <a:lnTo>
                  <a:pt x="0" y="7864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</p:sp>
      <p:sp>
        <p:nvSpPr>
          <p:cNvPr id="1172965723" name="Freeform 6"/>
          <p:cNvSpPr/>
          <p:nvPr/>
        </p:nvSpPr>
        <p:spPr bwMode="auto">
          <a:xfrm rot="0" flipH="0" flipV="0">
            <a:off x="6524625" y="2019300"/>
            <a:ext cx="10668000" cy="38100"/>
          </a:xfrm>
          <a:custGeom>
            <a:avLst/>
            <a:gdLst/>
            <a:ahLst/>
            <a:cxnLst/>
            <a:rect l="l" t="t" r="r" b="b"/>
            <a:pathLst>
              <a:path w="10668000" h="38100" fill="norm" stroke="1" extrusionOk="0">
                <a:moveTo>
                  <a:pt x="0" y="0"/>
                </a:moveTo>
                <a:lnTo>
                  <a:pt x="10668000" y="0"/>
                </a:lnTo>
                <a:lnTo>
                  <a:pt x="10668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rcRect l="0" t="0" r="0" b="0"/>
            <a:stretch/>
          </a:blipFill>
        </p:spPr>
      </p:sp>
      <p:sp>
        <p:nvSpPr>
          <p:cNvPr id="1681844948" name="TextBox 7"/>
          <p:cNvSpPr txBox="1"/>
          <p:nvPr/>
        </p:nvSpPr>
        <p:spPr bwMode="auto">
          <a:xfrm rot="0">
            <a:off x="13343629" y="1337328"/>
            <a:ext cx="3667808" cy="71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25"/>
              </a:lnSpc>
              <a:defRPr/>
            </a:pP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RESULTS D</a:t>
            </a: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ISPLAY</a:t>
            </a:r>
            <a:endParaRPr>
              <a:latin typeface="Arial"/>
              <a:cs typeface="Arial"/>
            </a:endParaRPr>
          </a:p>
        </p:txBody>
      </p:sp>
      <p:sp>
        <p:nvSpPr>
          <p:cNvPr id="1300221214" name="TextBox 8"/>
          <p:cNvSpPr txBox="1"/>
          <p:nvPr/>
        </p:nvSpPr>
        <p:spPr bwMode="auto">
          <a:xfrm rot="0">
            <a:off x="2060916" y="3538555"/>
            <a:ext cx="7083442" cy="2347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5"/>
              </a:lnSpc>
              <a:defRPr/>
            </a:pPr>
            <a:r>
              <a:rPr lang="en-US" sz="74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成果展示</a:t>
            </a:r>
            <a:endParaRPr>
              <a:latin typeface="黑体"/>
              <a:cs typeface="黑体"/>
            </a:endParaRPr>
          </a:p>
        </p:txBody>
      </p:sp>
      <p:sp>
        <p:nvSpPr>
          <p:cNvPr id="202057484" name="TextBox 9"/>
          <p:cNvSpPr txBox="1"/>
          <p:nvPr/>
        </p:nvSpPr>
        <p:spPr bwMode="auto">
          <a:xfrm rot="0">
            <a:off x="1028700" y="3902121"/>
            <a:ext cx="786814" cy="1760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63"/>
              </a:lnSpc>
              <a:defRPr/>
            </a:pPr>
            <a:r>
              <a:rPr lang="en-US" sz="5550" b="1">
                <a:solidFill>
                  <a:srgbClr val="EBEBEB"/>
                </a:solidFill>
                <a:latin typeface="黑体"/>
                <a:ea typeface="黑体"/>
                <a:cs typeface="黑体"/>
              </a:rPr>
              <a:t>3</a:t>
            </a:r>
            <a:endParaRPr>
              <a:latin typeface="黑体"/>
              <a:cs typeface="黑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5353668" name="Freeform 3"/>
          <p:cNvSpPr/>
          <p:nvPr/>
        </p:nvSpPr>
        <p:spPr bwMode="auto">
          <a:xfrm rot="0" flipH="0" flipV="0">
            <a:off x="6524625" y="2019300"/>
            <a:ext cx="10668000" cy="38100"/>
          </a:xfrm>
          <a:custGeom>
            <a:avLst/>
            <a:gdLst/>
            <a:ahLst/>
            <a:cxnLst/>
            <a:rect l="l" t="t" r="r" b="b"/>
            <a:pathLst>
              <a:path w="10668000" h="38100" fill="norm" stroke="1" extrusionOk="0">
                <a:moveTo>
                  <a:pt x="0" y="0"/>
                </a:moveTo>
                <a:lnTo>
                  <a:pt x="10668000" y="0"/>
                </a:lnTo>
                <a:lnTo>
                  <a:pt x="10668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/>
            <a:srcRect l="0" t="0" r="0" b="0"/>
            <a:stretch/>
          </a:blipFill>
        </p:spPr>
      </p:sp>
      <p:sp>
        <p:nvSpPr>
          <p:cNvPr id="1062155818" name="Freeform 4"/>
          <p:cNvSpPr/>
          <p:nvPr/>
        </p:nvSpPr>
        <p:spPr bwMode="auto">
          <a:xfrm rot="0" flipH="0" flipV="0">
            <a:off x="1085850" y="1428750"/>
            <a:ext cx="638175" cy="638175"/>
          </a:xfrm>
          <a:custGeom>
            <a:avLst/>
            <a:gdLst/>
            <a:ahLst/>
            <a:cxnLst/>
            <a:rect l="l" t="t" r="r" b="b"/>
            <a:pathLst>
              <a:path w="638175" h="638175" fill="norm" stroke="1" extrusionOk="0">
                <a:moveTo>
                  <a:pt x="0" y="0"/>
                </a:moveTo>
                <a:lnTo>
                  <a:pt x="638175" y="0"/>
                </a:lnTo>
                <a:lnTo>
                  <a:pt x="638175" y="638175"/>
                </a:lnTo>
                <a:lnTo>
                  <a:pt x="0" y="638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/>
            <a:srcRect l="0" t="0" r="0" b="0"/>
            <a:stretch/>
          </a:blipFill>
        </p:spPr>
      </p:sp>
      <p:grpSp>
        <p:nvGrpSpPr>
          <p:cNvPr id="389098557" name="Group 5"/>
          <p:cNvGrpSpPr/>
          <p:nvPr/>
        </p:nvGrpSpPr>
        <p:grpSpPr bwMode="auto">
          <a:xfrm rot="0">
            <a:off x="2900809" y="3421556"/>
            <a:ext cx="2399749" cy="23997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 bwMode="auto">
            <a:xfrm rot="0" flipH="0" flipV="0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rotWithShape="1">
              <a:blip r:embed="rId5"/>
              <a:srcRect l="12545" t="0" r="12545" b="0"/>
              <a:stretch/>
            </a:blipFill>
          </p:spPr>
        </p:sp>
      </p:grpSp>
      <p:sp>
        <p:nvSpPr>
          <p:cNvPr id="1856515126" name="TextBox 7"/>
          <p:cNvSpPr txBox="1"/>
          <p:nvPr/>
        </p:nvSpPr>
        <p:spPr bwMode="auto">
          <a:xfrm rot="0">
            <a:off x="11361142" y="1337328"/>
            <a:ext cx="5650294" cy="71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25"/>
              </a:lnSpc>
              <a:defRPr/>
            </a:pP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RESUL</a:t>
            </a:r>
            <a:r>
              <a:rPr lang="en-US" sz="2250" b="1">
                <a:solidFill>
                  <a:srgbClr val="363B34"/>
                </a:solidFill>
                <a:latin typeface="Arial"/>
                <a:ea typeface="Arial"/>
                <a:cs typeface="Arial"/>
              </a:rPr>
              <a:t>TS DISPLAY</a:t>
            </a:r>
            <a:endParaRPr>
              <a:latin typeface="Arial"/>
              <a:cs typeface="Arial"/>
            </a:endParaRPr>
          </a:p>
        </p:txBody>
      </p:sp>
      <p:sp>
        <p:nvSpPr>
          <p:cNvPr id="1303287658" name="TextBox 8"/>
          <p:cNvSpPr txBox="1"/>
          <p:nvPr/>
        </p:nvSpPr>
        <p:spPr bwMode="auto">
          <a:xfrm rot="0">
            <a:off x="1999482" y="6966423"/>
            <a:ext cx="4248509" cy="1828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602" lvl="1" indent="-242801" algn="l">
              <a:lnSpc>
                <a:spcPts val="3598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总销售额：¥56,800,000</a:t>
            </a:r>
            <a:endParaRPr>
              <a:latin typeface="黑体"/>
              <a:cs typeface="黑体"/>
            </a:endParaRPr>
          </a:p>
          <a:p>
            <a:pPr marL="485602" lvl="1" indent="-242801" algn="l">
              <a:lnSpc>
                <a:spcPts val="3598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同比增长：+42%</a:t>
            </a:r>
            <a:endParaRPr>
              <a:latin typeface="黑体"/>
              <a:cs typeface="黑体"/>
            </a:endParaRPr>
          </a:p>
          <a:p>
            <a:pPr marL="485602" lvl="1" indent="-242801" algn="l">
              <a:lnSpc>
                <a:spcPts val="3598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客</a:t>
            </a: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单价：¥586（提升9%）</a:t>
            </a:r>
            <a:endParaRPr>
              <a:latin typeface="黑体"/>
              <a:cs typeface="黑体"/>
            </a:endParaRPr>
          </a:p>
          <a:p>
            <a:pPr algn="l">
              <a:lnSpc>
                <a:spcPts val="3598"/>
              </a:lnSpc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796018361" name="TextBox 9"/>
          <p:cNvSpPr txBox="1"/>
          <p:nvPr/>
        </p:nvSpPr>
        <p:spPr bwMode="auto">
          <a:xfrm rot="0">
            <a:off x="1972017" y="6298824"/>
            <a:ext cx="4257691" cy="45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8"/>
              </a:lnSpc>
              <a:defRPr/>
            </a:pPr>
            <a:r>
              <a:rPr lang="en-US" sz="27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销售成果</a:t>
            </a:r>
            <a:endParaRPr>
              <a:latin typeface="黑体"/>
              <a:cs typeface="黑体"/>
            </a:endParaRPr>
          </a:p>
        </p:txBody>
      </p:sp>
      <p:sp>
        <p:nvSpPr>
          <p:cNvPr id="900836651" name="TextBox 10"/>
          <p:cNvSpPr txBox="1"/>
          <p:nvPr/>
        </p:nvSpPr>
        <p:spPr bwMode="auto">
          <a:xfrm rot="0">
            <a:off x="7484972" y="6966423"/>
            <a:ext cx="3499731" cy="228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602" lvl="1" indent="-242801" algn="l">
              <a:lnSpc>
                <a:spcPts val="3598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累计会员数：520,000</a:t>
            </a:r>
            <a:endParaRPr>
              <a:latin typeface="黑体"/>
              <a:cs typeface="黑体"/>
            </a:endParaRPr>
          </a:p>
          <a:p>
            <a:pPr marL="485602" lvl="1" indent="-242801" algn="l">
              <a:lnSpc>
                <a:spcPts val="3598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本周期新增：118,500</a:t>
            </a:r>
            <a:endParaRPr>
              <a:latin typeface="黑体"/>
              <a:cs typeface="黑体"/>
            </a:endParaRPr>
          </a:p>
          <a:p>
            <a:pPr marL="485602" lvl="1" indent="-242801" algn="l">
              <a:lnSpc>
                <a:spcPts val="3598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私域社群：420个</a:t>
            </a:r>
            <a:endParaRPr>
              <a:latin typeface="黑体"/>
              <a:cs typeface="黑体"/>
            </a:endParaRPr>
          </a:p>
          <a:p>
            <a:pPr marL="485602" lvl="1" indent="-242801" algn="l">
              <a:lnSpc>
                <a:spcPts val="3598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私域月销售贡献：18%</a:t>
            </a:r>
            <a:endParaRPr>
              <a:latin typeface="黑体"/>
              <a:cs typeface="黑体"/>
            </a:endParaRPr>
          </a:p>
          <a:p>
            <a:pPr algn="l">
              <a:lnSpc>
                <a:spcPts val="3598"/>
              </a:lnSpc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361658953" name="TextBox 11"/>
          <p:cNvSpPr txBox="1"/>
          <p:nvPr/>
        </p:nvSpPr>
        <p:spPr bwMode="auto">
          <a:xfrm rot="0">
            <a:off x="7232268" y="6298824"/>
            <a:ext cx="4005138" cy="45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8"/>
              </a:lnSpc>
              <a:defRPr/>
            </a:pPr>
            <a:r>
              <a:rPr lang="en-US" sz="27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用户资产沉淀</a:t>
            </a:r>
            <a:endParaRPr>
              <a:latin typeface="黑体"/>
              <a:cs typeface="黑体"/>
            </a:endParaRPr>
          </a:p>
        </p:txBody>
      </p:sp>
      <p:sp>
        <p:nvSpPr>
          <p:cNvPr id="2140926470" name="TextBox 12"/>
          <p:cNvSpPr txBox="1"/>
          <p:nvPr/>
        </p:nvSpPr>
        <p:spPr bwMode="auto">
          <a:xfrm rot="0">
            <a:off x="12623538" y="6966423"/>
            <a:ext cx="3499731" cy="1828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5602" lvl="1" indent="-242801" algn="l">
              <a:lnSpc>
                <a:spcPts val="3598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搜索指数</a:t>
            </a: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提升：+65%</a:t>
            </a:r>
            <a:endParaRPr>
              <a:latin typeface="黑体"/>
              <a:cs typeface="黑体"/>
            </a:endParaRPr>
          </a:p>
          <a:p>
            <a:pPr marL="485602" lvl="1" indent="-242801" algn="l">
              <a:lnSpc>
                <a:spcPts val="3598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内容曝光：1.32亿</a:t>
            </a:r>
            <a:endParaRPr>
              <a:latin typeface="黑体"/>
              <a:cs typeface="黑体"/>
            </a:endParaRPr>
          </a:p>
          <a:p>
            <a:pPr marL="485602" lvl="1" indent="-242801" algn="l">
              <a:lnSpc>
                <a:spcPts val="3598"/>
              </a:lnSpc>
              <a:buFont typeface="Arial"/>
              <a:buChar char="•"/>
              <a:defRPr/>
            </a:pPr>
            <a:r>
              <a:rPr lang="en-US" sz="2250">
                <a:solidFill>
                  <a:srgbClr val="363B34"/>
                </a:solidFill>
                <a:latin typeface="黑体"/>
                <a:ea typeface="黑体"/>
                <a:cs typeface="黑体"/>
              </a:rPr>
              <a:t>达人合作数量：120位</a:t>
            </a:r>
            <a:endParaRPr>
              <a:latin typeface="黑体"/>
              <a:cs typeface="黑体"/>
            </a:endParaRPr>
          </a:p>
          <a:p>
            <a:pPr algn="l">
              <a:lnSpc>
                <a:spcPts val="3598"/>
              </a:lnSpc>
              <a:defRPr/>
            </a:pPr>
            <a:endParaRPr>
              <a:latin typeface="黑体"/>
              <a:cs typeface="黑体"/>
            </a:endParaRPr>
          </a:p>
        </p:txBody>
      </p:sp>
      <p:sp>
        <p:nvSpPr>
          <p:cNvPr id="1594346839" name="TextBox 13"/>
          <p:cNvSpPr txBox="1"/>
          <p:nvPr/>
        </p:nvSpPr>
        <p:spPr bwMode="auto">
          <a:xfrm rot="0">
            <a:off x="12366243" y="6298824"/>
            <a:ext cx="4005138" cy="45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8"/>
              </a:lnSpc>
              <a:defRPr/>
            </a:pPr>
            <a:r>
              <a:rPr lang="en-US" sz="27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品牌提升数据</a:t>
            </a:r>
            <a:endParaRPr>
              <a:latin typeface="黑体"/>
              <a:cs typeface="黑体"/>
            </a:endParaRPr>
          </a:p>
        </p:txBody>
      </p:sp>
      <p:sp>
        <p:nvSpPr>
          <p:cNvPr id="919664103" name="TextBox 14"/>
          <p:cNvSpPr txBox="1"/>
          <p:nvPr/>
        </p:nvSpPr>
        <p:spPr bwMode="auto">
          <a:xfrm rot="0">
            <a:off x="1923449" y="323849"/>
            <a:ext cx="5747979" cy="1905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99"/>
              </a:lnSpc>
              <a:defRPr/>
            </a:pPr>
            <a:r>
              <a:rPr lang="en-US" sz="6000" b="1">
                <a:solidFill>
                  <a:srgbClr val="363B34"/>
                </a:solidFill>
                <a:latin typeface="黑体"/>
                <a:ea typeface="黑体"/>
                <a:cs typeface="黑体"/>
              </a:rPr>
              <a:t>成果展示</a:t>
            </a:r>
            <a:endParaRPr>
              <a:latin typeface="黑体"/>
              <a:cs typeface="黑体"/>
            </a:endParaRPr>
          </a:p>
        </p:txBody>
      </p:sp>
      <p:sp>
        <p:nvSpPr>
          <p:cNvPr id="144965463" name="TextBox 15"/>
          <p:cNvSpPr txBox="1"/>
          <p:nvPr/>
        </p:nvSpPr>
        <p:spPr bwMode="auto">
          <a:xfrm rot="0">
            <a:off x="1085850" y="604819"/>
            <a:ext cx="638534" cy="142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0"/>
              </a:lnSpc>
              <a:defRPr/>
            </a:pPr>
            <a:r>
              <a:rPr lang="en-US" sz="4500" b="1">
                <a:solidFill>
                  <a:srgbClr val="EBEBEB"/>
                </a:solidFill>
                <a:latin typeface="黑体"/>
                <a:ea typeface="黑体"/>
                <a:cs typeface="黑体"/>
              </a:rPr>
              <a:t>3</a:t>
            </a:r>
            <a:endParaRPr>
              <a:latin typeface="黑体"/>
              <a:cs typeface="黑体"/>
            </a:endParaRPr>
          </a:p>
        </p:txBody>
      </p:sp>
      <p:grpSp>
        <p:nvGrpSpPr>
          <p:cNvPr id="1836117963" name="Group 16"/>
          <p:cNvGrpSpPr/>
          <p:nvPr/>
        </p:nvGrpSpPr>
        <p:grpSpPr bwMode="auto">
          <a:xfrm rot="0">
            <a:off x="7944125" y="3421556"/>
            <a:ext cx="2399749" cy="239974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 bwMode="auto">
            <a:xfrm rot="0" flipH="0" flipV="0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rotWithShape="1">
              <a:blip r:embed="rId6"/>
              <a:srcRect l="16727" t="0" r="16727" b="0"/>
              <a:stretch/>
            </a:blipFill>
          </p:spPr>
        </p:sp>
      </p:grpSp>
      <p:grpSp>
        <p:nvGrpSpPr>
          <p:cNvPr id="109110863" name="Group 18"/>
          <p:cNvGrpSpPr/>
          <p:nvPr/>
        </p:nvGrpSpPr>
        <p:grpSpPr bwMode="auto">
          <a:xfrm rot="0">
            <a:off x="13168759" y="3421556"/>
            <a:ext cx="2399749" cy="239974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 bwMode="auto">
            <a:xfrm rot="0" flipH="0" flipV="0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fill="norm" stroke="1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 rotWithShape="1">
              <a:blip r:embed="rId7"/>
              <a:srcRect l="0" t="12545" r="0" b="12545"/>
              <a:stretch/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onlyoffice/9.3.1.8</Application>
  <PresentationFormat>On-screen Show (4:3)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工作总结演示文稿</dc:title>
  <dc:identifier>DAHChHq-kuI</dc:identifier>
  <cp:lastModifiedBy/>
  <cp:revision>7</cp:revision>
  <dcterms:created xsi:type="dcterms:W3CDTF">2006-08-16T00:00:00Z</dcterms:created>
  <dcterms:modified xsi:type="dcterms:W3CDTF">2026-03-12T12:30:33Z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{"Label":"1","ContentProducer":"001191110105MA01AN806X00000","ProduceID":"DAHChHq-kuI","ReservedCode1":"","ContentPropagator":"001191110105MA01AN806X00000","PropagateID":"DAHChHq-kuI","ReservedCode2":""}</vt:lpwstr>
  </property>
</Properties>
</file>