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3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.xml" ContentType="application/vnd.openxmlformats-officedocument.presentationml.slide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  <a:fill>
          <a:solidFill>
            <a:schemeClr val="lt1"/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noFill/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noFill/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940675A-B579-460E-94D1-54222C63F5DA}" styleName="No Style, Table Grid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solidFill>
                <a:schemeClr val="dk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  <a:fill>
          <a:solidFill>
            <a:schemeClr val="lt1"/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solidFill>
                <a:schemeClr val="l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4" d="100"/>
          <a:sy n="74" d="100"/>
        </p:scale>
        <p:origin x="-1092" y="-90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3303445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820352016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57395043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10686987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1560981644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610485539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233037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311237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355421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2E72A0-16E5-7014-FDDC-11EC7B8F6A7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73473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880024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004090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D4E943-5203-8DD1-7132-241E7364685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157307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5816306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4706924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8552557-6462-BBD5-C784-260D6508115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618766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0241180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15825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8904FFF-B37B-2A8A-D3D3-A71584B2F71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5672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870046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602427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F45041-0D37-C2E5-9CC5-6AC3ECAF920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186447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238533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792509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20F41DB-7C3A-4A21-ABF2-FE3CE298A47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195625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1777177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26779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0F661A-76D5-2919-A4B7-36774708345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926660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085380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723103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281DC3D-C84E-765D-6D74-6B3BE962E38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74324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329114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47247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57915B-BAC6-784A-D1AD-327EC03A53A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929232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717411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7294702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BCD624-FC5E-4771-72A2-6A65CBB5ABAA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521685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065955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76112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30167F-EC60-51C7-9B33-90D47F086A0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615875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873315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315667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ED23C1E-8532-1FA7-F59F-11063656A9A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300099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5415392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739764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8C9044-C5E1-8296-314D-49942AF2F6E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598833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691060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38160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1E830E-DDDD-1457-1AA9-70658141485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86849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46828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151027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6CE685-A7DC-2435-C663-A13C0B35896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5336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750580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115466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3C4CCCC-F6F7-6AD7-7FF8-C494A9666EC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253968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913852526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84147827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86060977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006339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219839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56858348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51264821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11327780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815403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1154255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70366529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02006267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78824071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3643702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096850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9364711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24964891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03735864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097758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6870479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8344048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2676458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02722223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6729884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291988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3465459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3252432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19164672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78589954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201249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777668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455569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0177861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29010644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8418798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5488804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46871356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59385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142339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7981688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132415468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9700126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8617095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416374136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1881253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6406305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080128227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36996776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11644068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67698926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939764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5794878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58741506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96092031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5771913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94792819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9685910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16578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6833358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12734477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8312481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458343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 rotWithShape="1">
          <a:blip r:embed="rId3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2897991" name="TextBox 2"/>
          <p:cNvSpPr txBox="1"/>
          <p:nvPr/>
        </p:nvSpPr>
        <p:spPr bwMode="auto">
          <a:xfrm rot="0">
            <a:off x="14197771" y="778728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PRESENTATION</a:t>
            </a:r>
            <a:endParaRPr/>
          </a:p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//SLIDE</a:t>
            </a:r>
            <a:endParaRPr/>
          </a:p>
        </p:txBody>
      </p:sp>
      <p:grpSp>
        <p:nvGrpSpPr>
          <p:cNvPr id="99580522" name="Group 4"/>
          <p:cNvGrpSpPr/>
          <p:nvPr/>
        </p:nvGrpSpPr>
        <p:grpSpPr bwMode="auto">
          <a:xfrm rot="0">
            <a:off x="1664633" y="8280588"/>
            <a:ext cx="15143628" cy="745191"/>
            <a:chOff x="0" y="0"/>
            <a:chExt cx="20191504" cy="993588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20191476" cy="993648"/>
            </a:xfrm>
            <a:custGeom>
              <a:avLst/>
              <a:gdLst/>
              <a:ahLst/>
              <a:cxnLst/>
              <a:rect l="l" t="t" r="r" b="b"/>
              <a:pathLst>
                <a:path w="20191476" h="993648" fill="norm" stroke="1" extrusionOk="0">
                  <a:moveTo>
                    <a:pt x="12700" y="0"/>
                  </a:moveTo>
                  <a:lnTo>
                    <a:pt x="20178776" y="0"/>
                  </a:lnTo>
                  <a:cubicBezTo>
                    <a:pt x="20185762" y="0"/>
                    <a:pt x="20191476" y="5715"/>
                    <a:pt x="20191476" y="12700"/>
                  </a:cubicBezTo>
                  <a:lnTo>
                    <a:pt x="20191476" y="980948"/>
                  </a:lnTo>
                  <a:cubicBezTo>
                    <a:pt x="20191476" y="987933"/>
                    <a:pt x="20185762" y="993648"/>
                    <a:pt x="20178776" y="993648"/>
                  </a:cubicBezTo>
                  <a:lnTo>
                    <a:pt x="12700" y="993648"/>
                  </a:lnTo>
                  <a:cubicBezTo>
                    <a:pt x="5715" y="993648"/>
                    <a:pt x="0" y="987933"/>
                    <a:pt x="0" y="98094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80948"/>
                  </a:lnTo>
                  <a:lnTo>
                    <a:pt x="12700" y="980948"/>
                  </a:lnTo>
                  <a:lnTo>
                    <a:pt x="12700" y="968248"/>
                  </a:lnTo>
                  <a:lnTo>
                    <a:pt x="20178776" y="968248"/>
                  </a:lnTo>
                  <a:lnTo>
                    <a:pt x="20178776" y="980948"/>
                  </a:lnTo>
                  <a:lnTo>
                    <a:pt x="20166076" y="980948"/>
                  </a:lnTo>
                  <a:lnTo>
                    <a:pt x="20166076" y="12700"/>
                  </a:lnTo>
                  <a:lnTo>
                    <a:pt x="20178776" y="12700"/>
                  </a:lnTo>
                  <a:lnTo>
                    <a:pt x="2017877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537508440" name="AutoShape 6"/>
          <p:cNvSpPr/>
          <p:nvPr/>
        </p:nvSpPr>
        <p:spPr bwMode="auto">
          <a:xfrm rot="5405142">
            <a:off x="13891404" y="5736310"/>
            <a:ext cx="6367713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80519118" name="Group 7"/>
          <p:cNvGrpSpPr/>
          <p:nvPr/>
        </p:nvGrpSpPr>
        <p:grpSpPr bwMode="auto">
          <a:xfrm rot="0">
            <a:off x="16712261" y="1810638"/>
            <a:ext cx="755737" cy="755737"/>
            <a:chOff x="0" y="0"/>
            <a:chExt cx="1007649" cy="1007649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1008634" cy="1008634"/>
            </a:xfrm>
            <a:custGeom>
              <a:avLst/>
              <a:gdLst/>
              <a:ahLst/>
              <a:cxnLst/>
              <a:rect l="l" t="t" r="r" b="b"/>
              <a:pathLst>
                <a:path w="1008634" h="1008634" fill="norm" stroke="1" extrusionOk="0">
                  <a:moveTo>
                    <a:pt x="0" y="504317"/>
                  </a:moveTo>
                  <a:cubicBezTo>
                    <a:pt x="0" y="225806"/>
                    <a:pt x="225806" y="0"/>
                    <a:pt x="504317" y="0"/>
                  </a:cubicBezTo>
                  <a:lnTo>
                    <a:pt x="504317" y="12700"/>
                  </a:lnTo>
                  <a:lnTo>
                    <a:pt x="504317" y="0"/>
                  </a:lnTo>
                  <a:cubicBezTo>
                    <a:pt x="782828" y="0"/>
                    <a:pt x="1008634" y="225806"/>
                    <a:pt x="1008634" y="504317"/>
                  </a:cubicBezTo>
                  <a:lnTo>
                    <a:pt x="995934" y="504317"/>
                  </a:lnTo>
                  <a:lnTo>
                    <a:pt x="1008634" y="504317"/>
                  </a:lnTo>
                  <a:cubicBezTo>
                    <a:pt x="1008634" y="782828"/>
                    <a:pt x="782828" y="1008634"/>
                    <a:pt x="504317" y="1008634"/>
                  </a:cubicBezTo>
                  <a:lnTo>
                    <a:pt x="504317" y="995934"/>
                  </a:lnTo>
                  <a:lnTo>
                    <a:pt x="504317" y="1008634"/>
                  </a:lnTo>
                  <a:cubicBezTo>
                    <a:pt x="225806" y="1008634"/>
                    <a:pt x="0" y="782828"/>
                    <a:pt x="0" y="504317"/>
                  </a:cubicBezTo>
                  <a:lnTo>
                    <a:pt x="12700" y="504317"/>
                  </a:lnTo>
                  <a:lnTo>
                    <a:pt x="25400" y="504317"/>
                  </a:lnTo>
                  <a:lnTo>
                    <a:pt x="12700" y="504317"/>
                  </a:lnTo>
                  <a:lnTo>
                    <a:pt x="0" y="504317"/>
                  </a:lnTo>
                  <a:moveTo>
                    <a:pt x="25400" y="504317"/>
                  </a:moveTo>
                  <a:cubicBezTo>
                    <a:pt x="25400" y="511302"/>
                    <a:pt x="19685" y="517017"/>
                    <a:pt x="12700" y="517017"/>
                  </a:cubicBezTo>
                  <a:cubicBezTo>
                    <a:pt x="5715" y="517017"/>
                    <a:pt x="0" y="511302"/>
                    <a:pt x="0" y="504317"/>
                  </a:cubicBezTo>
                  <a:cubicBezTo>
                    <a:pt x="0" y="497332"/>
                    <a:pt x="5715" y="491617"/>
                    <a:pt x="12700" y="491617"/>
                  </a:cubicBezTo>
                  <a:cubicBezTo>
                    <a:pt x="19685" y="491617"/>
                    <a:pt x="25400" y="497332"/>
                    <a:pt x="25400" y="504317"/>
                  </a:cubicBezTo>
                  <a:cubicBezTo>
                    <a:pt x="25400" y="768858"/>
                    <a:pt x="239776" y="983234"/>
                    <a:pt x="504317" y="983234"/>
                  </a:cubicBezTo>
                  <a:cubicBezTo>
                    <a:pt x="768858" y="983234"/>
                    <a:pt x="983234" y="768858"/>
                    <a:pt x="983234" y="504317"/>
                  </a:cubicBezTo>
                  <a:cubicBezTo>
                    <a:pt x="983234" y="239776"/>
                    <a:pt x="768858" y="25400"/>
                    <a:pt x="504317" y="25400"/>
                  </a:cubicBezTo>
                  <a:lnTo>
                    <a:pt x="504317" y="12700"/>
                  </a:lnTo>
                  <a:lnTo>
                    <a:pt x="504317" y="25400"/>
                  </a:lnTo>
                  <a:cubicBezTo>
                    <a:pt x="239776" y="25400"/>
                    <a:pt x="25400" y="239776"/>
                    <a:pt x="25400" y="504317"/>
                  </a:cubicBezTo>
                  <a:close/>
                </a:path>
              </a:pathLst>
            </a:custGeom>
            <a:solidFill>
              <a:srgbClr val="5DC0E8"/>
            </a:solidFill>
          </p:spPr>
        </p:sp>
      </p:grpSp>
      <p:sp>
        <p:nvSpPr>
          <p:cNvPr id="255216335" name="AutoShape 9"/>
          <p:cNvSpPr/>
          <p:nvPr/>
        </p:nvSpPr>
        <p:spPr bwMode="auto">
          <a:xfrm rot="49579">
            <a:off x="16895122" y="2090510"/>
            <a:ext cx="390015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48980921" name="AutoShape 10"/>
          <p:cNvSpPr/>
          <p:nvPr/>
        </p:nvSpPr>
        <p:spPr bwMode="auto">
          <a:xfrm rot="49579">
            <a:off x="16895122" y="2184317"/>
            <a:ext cx="390015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47153835" name="AutoShape 11"/>
          <p:cNvSpPr/>
          <p:nvPr/>
        </p:nvSpPr>
        <p:spPr bwMode="auto">
          <a:xfrm rot="73845">
            <a:off x="16959202" y="2278123"/>
            <a:ext cx="261854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9337858" name="TextBox 12"/>
          <p:cNvSpPr txBox="1"/>
          <p:nvPr/>
        </p:nvSpPr>
        <p:spPr bwMode="auto">
          <a:xfrm rot="0">
            <a:off x="1593000" y="3602796"/>
            <a:ext cx="9516958" cy="161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20"/>
              </a:lnSpc>
              <a:defRPr/>
            </a:pPr>
            <a:r>
              <a:rPr lang="en-US" sz="10600" b="1">
                <a:solidFill>
                  <a:srgbClr val="5DC0E8"/>
                </a:solidFill>
                <a:latin typeface="思源黑体 1 Bold"/>
                <a:ea typeface="思源黑体 1 Bold"/>
                <a:cs typeface="思源黑体 1 Bold"/>
              </a:rPr>
              <a:t>商业计划书模板</a:t>
            </a:r>
            <a:endParaRPr/>
          </a:p>
        </p:txBody>
      </p:sp>
      <p:sp>
        <p:nvSpPr>
          <p:cNvPr id="383146802" name="AutoShape 13"/>
          <p:cNvSpPr/>
          <p:nvPr/>
        </p:nvSpPr>
        <p:spPr bwMode="auto">
          <a:xfrm>
            <a:off x="5819455" y="2859638"/>
            <a:ext cx="2259342" cy="9525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20358619" name="TextBox 14"/>
          <p:cNvSpPr txBox="1"/>
          <p:nvPr/>
        </p:nvSpPr>
        <p:spPr bwMode="auto">
          <a:xfrm rot="0">
            <a:off x="1664632" y="6667538"/>
            <a:ext cx="3231873" cy="130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3"/>
              </a:lnSpc>
              <a:defRPr/>
            </a:pPr>
            <a:r>
              <a:rPr lang="en-US" sz="16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讲清楚 —— 你解决什么问题？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2573"/>
              </a:lnSpc>
              <a:defRPr/>
            </a:pPr>
            <a:r>
              <a:rPr lang="en-US" sz="16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你怎么赚钱？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2573"/>
              </a:lnSpc>
              <a:defRPr/>
            </a:pPr>
            <a:r>
              <a:rPr lang="en-US" sz="16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为什么</a:t>
            </a:r>
            <a:r>
              <a:rPr lang="en-US" sz="16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是你？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2573"/>
              </a:lnSpc>
              <a:defRPr/>
            </a:pPr>
            <a:r>
              <a:rPr lang="en-US" sz="16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投资人为什么现在投？</a:t>
            </a:r>
            <a:endParaRPr>
              <a:latin typeface="黑体"/>
              <a:cs typeface="黑体"/>
            </a:endParaRPr>
          </a:p>
        </p:txBody>
      </p:sp>
      <p:sp>
        <p:nvSpPr>
          <p:cNvPr id="866841183" name="AutoShape 15"/>
          <p:cNvSpPr/>
          <p:nvPr/>
        </p:nvSpPr>
        <p:spPr bwMode="auto">
          <a:xfrm>
            <a:off x="14452899" y="6164882"/>
            <a:ext cx="2259342" cy="9525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25133236" name="TextBox 16"/>
          <p:cNvSpPr txBox="1"/>
          <p:nvPr/>
        </p:nvSpPr>
        <p:spPr bwMode="auto">
          <a:xfrm rot="0">
            <a:off x="14372217" y="5698869"/>
            <a:ext cx="2335439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defRPr/>
            </a:pPr>
            <a:r>
              <a:rPr lang="en-US" sz="24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商务演示模板</a:t>
            </a:r>
            <a:endParaRPr>
              <a:latin typeface="黑体"/>
              <a:cs typeface="黑体"/>
            </a:endParaRPr>
          </a:p>
        </p:txBody>
      </p:sp>
      <p:sp>
        <p:nvSpPr>
          <p:cNvPr id="1153444726" name="TextBox 17"/>
          <p:cNvSpPr txBox="1"/>
          <p:nvPr/>
        </p:nvSpPr>
        <p:spPr bwMode="auto">
          <a:xfrm rot="0">
            <a:off x="15062199" y="8430770"/>
            <a:ext cx="2390087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defRPr/>
            </a:pPr>
            <a:r>
              <a:rPr lang="en-US" sz="24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</a:t>
            </a:r>
            <a:r>
              <a:rPr lang="en-US" sz="24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竞争</a:t>
            </a:r>
            <a:endParaRPr>
              <a:latin typeface="黑体"/>
              <a:cs typeface="黑体"/>
            </a:endParaRPr>
          </a:p>
        </p:txBody>
      </p:sp>
      <p:sp>
        <p:nvSpPr>
          <p:cNvPr id="1580157486" name="TextBox 18"/>
          <p:cNvSpPr txBox="1"/>
          <p:nvPr/>
        </p:nvSpPr>
        <p:spPr bwMode="auto">
          <a:xfrm rot="0">
            <a:off x="1925975" y="8434341"/>
            <a:ext cx="2634734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主讲人：XXX</a:t>
            </a:r>
            <a:endParaRPr>
              <a:latin typeface="黑体"/>
              <a:cs typeface="黑体"/>
            </a:endParaRPr>
          </a:p>
        </p:txBody>
      </p:sp>
      <p:sp>
        <p:nvSpPr>
          <p:cNvPr id="872360585" name="TextBox 19"/>
          <p:cNvSpPr txBox="1"/>
          <p:nvPr/>
        </p:nvSpPr>
        <p:spPr bwMode="auto">
          <a:xfrm rot="0">
            <a:off x="1638751" y="2321550"/>
            <a:ext cx="5537079" cy="10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  <a:defRPr/>
            </a:pPr>
            <a:r>
              <a:rPr lang="en-US" sz="65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Business</a:t>
            </a:r>
            <a:endParaRPr/>
          </a:p>
        </p:txBody>
      </p:sp>
      <p:pic>
        <p:nvPicPr>
          <p:cNvPr id="532651954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593000" y="664463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3646747" name="AutoShape 2"/>
          <p:cNvSpPr/>
          <p:nvPr/>
        </p:nvSpPr>
        <p:spPr bwMode="auto">
          <a:xfrm rot="7722">
            <a:off x="735190" y="1263114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10709116" name="Freeform 3"/>
          <p:cNvSpPr/>
          <p:nvPr/>
        </p:nvSpPr>
        <p:spPr bwMode="auto">
          <a:xfrm rot="0" flipH="0" flipV="0">
            <a:off x="2264666" y="3134374"/>
            <a:ext cx="3347845" cy="937373"/>
          </a:xfrm>
          <a:custGeom>
            <a:avLst/>
            <a:gdLst/>
            <a:ahLst/>
            <a:cxnLst/>
            <a:rect l="l" t="t" r="r" b="b"/>
            <a:pathLst>
              <a:path w="3347845" h="937373" fill="norm" stroke="1" extrusionOk="0">
                <a:moveTo>
                  <a:pt x="0" y="0"/>
                </a:moveTo>
                <a:lnTo>
                  <a:pt x="3347845" y="0"/>
                </a:lnTo>
                <a:lnTo>
                  <a:pt x="3347845" y="937373"/>
                </a:lnTo>
                <a:lnTo>
                  <a:pt x="0" y="93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917697305" name="Freeform 4"/>
          <p:cNvSpPr/>
          <p:nvPr/>
        </p:nvSpPr>
        <p:spPr bwMode="auto">
          <a:xfrm rot="0" flipH="0" flipV="0">
            <a:off x="2264666" y="6056079"/>
            <a:ext cx="3347845" cy="937372"/>
          </a:xfrm>
          <a:custGeom>
            <a:avLst/>
            <a:gdLst/>
            <a:ahLst/>
            <a:cxnLst/>
            <a:rect l="l" t="t" r="r" b="b"/>
            <a:pathLst>
              <a:path w="3347845" h="937372" fill="norm" stroke="1" extrusionOk="0">
                <a:moveTo>
                  <a:pt x="0" y="0"/>
                </a:moveTo>
                <a:lnTo>
                  <a:pt x="3347845" y="0"/>
                </a:lnTo>
                <a:lnTo>
                  <a:pt x="3347845" y="937373"/>
                </a:lnTo>
                <a:lnTo>
                  <a:pt x="0" y="93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58358081" name="Freeform 5"/>
          <p:cNvSpPr/>
          <p:nvPr/>
        </p:nvSpPr>
        <p:spPr bwMode="auto">
          <a:xfrm rot="0" flipH="0" flipV="0">
            <a:off x="13284948" y="3134374"/>
            <a:ext cx="3347845" cy="937373"/>
          </a:xfrm>
          <a:custGeom>
            <a:avLst/>
            <a:gdLst/>
            <a:ahLst/>
            <a:cxnLst/>
            <a:rect l="l" t="t" r="r" b="b"/>
            <a:pathLst>
              <a:path w="3347845" h="937373" fill="norm" stroke="1" extrusionOk="0">
                <a:moveTo>
                  <a:pt x="0" y="0"/>
                </a:moveTo>
                <a:lnTo>
                  <a:pt x="3347845" y="0"/>
                </a:lnTo>
                <a:lnTo>
                  <a:pt x="3347845" y="937373"/>
                </a:lnTo>
                <a:lnTo>
                  <a:pt x="0" y="93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985832271" name="Freeform 6"/>
          <p:cNvSpPr/>
          <p:nvPr/>
        </p:nvSpPr>
        <p:spPr bwMode="auto">
          <a:xfrm rot="0" flipH="0" flipV="0">
            <a:off x="13284948" y="6056079"/>
            <a:ext cx="3347845" cy="937372"/>
          </a:xfrm>
          <a:custGeom>
            <a:avLst/>
            <a:gdLst/>
            <a:ahLst/>
            <a:cxnLst/>
            <a:rect l="l" t="t" r="r" b="b"/>
            <a:pathLst>
              <a:path w="3347845" h="937372" fill="norm" stroke="1" extrusionOk="0">
                <a:moveTo>
                  <a:pt x="0" y="0"/>
                </a:moveTo>
                <a:lnTo>
                  <a:pt x="3347845" y="0"/>
                </a:lnTo>
                <a:lnTo>
                  <a:pt x="3347845" y="937373"/>
                </a:lnTo>
                <a:lnTo>
                  <a:pt x="0" y="93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grpSp>
        <p:nvGrpSpPr>
          <p:cNvPr id="307646163" name="Group 7"/>
          <p:cNvGrpSpPr/>
          <p:nvPr/>
        </p:nvGrpSpPr>
        <p:grpSpPr bwMode="auto">
          <a:xfrm rot="0">
            <a:off x="6520815" y="3044288"/>
            <a:ext cx="5246370" cy="524637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4"/>
              <a:srcRect l="16727" t="0" r="16727" b="0"/>
              <a:stretch/>
            </a:blip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84769388" name="TextBox 9"/>
          <p:cNvSpPr txBox="1"/>
          <p:nvPr/>
        </p:nvSpPr>
        <p:spPr bwMode="auto">
          <a:xfrm rot="0">
            <a:off x="702375" y="433437"/>
            <a:ext cx="7274703" cy="6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defRPr/>
            </a:pPr>
            <a:r>
              <a:rPr lang="en-US" sz="42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增长与竞争优势</a:t>
            </a:r>
            <a:endParaRPr>
              <a:latin typeface="黑体"/>
              <a:cs typeface="黑体"/>
            </a:endParaRPr>
          </a:p>
        </p:txBody>
      </p:sp>
      <p:sp>
        <p:nvSpPr>
          <p:cNvPr id="39306064" name="TextBox 10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  <p:sp>
        <p:nvSpPr>
          <p:cNvPr id="226789165" name="TextBox 11"/>
          <p:cNvSpPr txBox="1"/>
          <p:nvPr/>
        </p:nvSpPr>
        <p:spPr bwMode="auto">
          <a:xfrm rot="0">
            <a:off x="2516978" y="3339172"/>
            <a:ext cx="2510787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客注册用户</a:t>
            </a:r>
            <a:endParaRPr>
              <a:latin typeface="黑体"/>
              <a:cs typeface="黑体"/>
            </a:endParaRPr>
          </a:p>
        </p:txBody>
      </p:sp>
      <p:sp>
        <p:nvSpPr>
          <p:cNvPr id="579312627" name="TextBox 12"/>
          <p:cNvSpPr txBox="1"/>
          <p:nvPr/>
        </p:nvSpPr>
        <p:spPr bwMode="auto">
          <a:xfrm rot="0">
            <a:off x="2328849" y="4299921"/>
            <a:ext cx="3440080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300,000</a:t>
            </a:r>
            <a:endParaRPr sz="2400">
              <a:latin typeface="黑体"/>
              <a:cs typeface="黑体"/>
            </a:endParaRPr>
          </a:p>
        </p:txBody>
      </p:sp>
      <p:sp>
        <p:nvSpPr>
          <p:cNvPr id="696615526" name="TextBox 13"/>
          <p:cNvSpPr txBox="1"/>
          <p:nvPr/>
        </p:nvSpPr>
        <p:spPr bwMode="auto">
          <a:xfrm rot="0">
            <a:off x="2516978" y="6260877"/>
            <a:ext cx="2510787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月收入</a:t>
            </a:r>
            <a:endParaRPr>
              <a:latin typeface="黑体"/>
              <a:cs typeface="黑体"/>
            </a:endParaRPr>
          </a:p>
        </p:txBody>
      </p:sp>
      <p:sp>
        <p:nvSpPr>
          <p:cNvPr id="1011067893" name="TextBox 14"/>
          <p:cNvSpPr txBox="1"/>
          <p:nvPr/>
        </p:nvSpPr>
        <p:spPr bwMode="auto">
          <a:xfrm rot="0">
            <a:off x="2328849" y="7221623"/>
            <a:ext cx="3440080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¥3,200,000</a:t>
            </a:r>
            <a:endParaRPr sz="2400">
              <a:latin typeface="黑体"/>
              <a:cs typeface="黑体"/>
            </a:endParaRPr>
          </a:p>
        </p:txBody>
      </p:sp>
      <p:sp>
        <p:nvSpPr>
          <p:cNvPr id="2092351378" name="TextBox 15"/>
          <p:cNvSpPr txBox="1"/>
          <p:nvPr/>
        </p:nvSpPr>
        <p:spPr bwMode="auto">
          <a:xfrm rot="0">
            <a:off x="13537261" y="3339172"/>
            <a:ext cx="2510787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月活</a:t>
            </a:r>
            <a:endParaRPr>
              <a:latin typeface="黑体"/>
              <a:cs typeface="黑体"/>
            </a:endParaRPr>
          </a:p>
        </p:txBody>
      </p:sp>
      <p:sp>
        <p:nvSpPr>
          <p:cNvPr id="234478324" name="TextBox 16"/>
          <p:cNvSpPr txBox="1"/>
          <p:nvPr/>
        </p:nvSpPr>
        <p:spPr bwMode="auto">
          <a:xfrm rot="0">
            <a:off x="13349129" y="4299921"/>
            <a:ext cx="3440080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120,000</a:t>
            </a:r>
            <a:endParaRPr sz="2400">
              <a:latin typeface="黑体"/>
              <a:cs typeface="黑体"/>
            </a:endParaRPr>
          </a:p>
        </p:txBody>
      </p:sp>
      <p:sp>
        <p:nvSpPr>
          <p:cNvPr id="1077524678" name="TextBox 17"/>
          <p:cNvSpPr txBox="1"/>
          <p:nvPr/>
        </p:nvSpPr>
        <p:spPr bwMode="auto">
          <a:xfrm rot="0">
            <a:off x="13537261" y="6260877"/>
            <a:ext cx="3095892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月增长率</a:t>
            </a:r>
            <a:endParaRPr>
              <a:latin typeface="黑体"/>
              <a:cs typeface="黑体"/>
            </a:endParaRPr>
          </a:p>
        </p:txBody>
      </p:sp>
      <p:sp>
        <p:nvSpPr>
          <p:cNvPr id="396249170" name="TextBox 18"/>
          <p:cNvSpPr txBox="1"/>
          <p:nvPr/>
        </p:nvSpPr>
        <p:spPr bwMode="auto">
          <a:xfrm rot="0">
            <a:off x="13349129" y="7221623"/>
            <a:ext cx="3440080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20%</a:t>
            </a:r>
            <a:endParaRPr sz="2400">
              <a:latin typeface="黑体"/>
              <a:cs typeface="黑体"/>
            </a:endParaRPr>
          </a:p>
        </p:txBody>
      </p:sp>
      <p:sp>
        <p:nvSpPr>
          <p:cNvPr id="1680976781" name="TextBox 19"/>
          <p:cNvSpPr txBox="1"/>
          <p:nvPr/>
        </p:nvSpPr>
        <p:spPr bwMode="auto">
          <a:xfrm rot="0">
            <a:off x="7981005" y="5429340"/>
            <a:ext cx="2326347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单位经济模型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10725317" name="Group 2"/>
          <p:cNvGrpSpPr/>
          <p:nvPr/>
        </p:nvGrpSpPr>
        <p:grpSpPr bwMode="auto">
          <a:xfrm rot="0">
            <a:off x="13759076" y="3971925"/>
            <a:ext cx="3367882" cy="3785235"/>
            <a:chOff x="0" y="0"/>
            <a:chExt cx="4490510" cy="5046980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4490466" cy="5046980"/>
            </a:xfrm>
            <a:custGeom>
              <a:avLst/>
              <a:gdLst/>
              <a:ahLst/>
              <a:cxnLst/>
              <a:rect l="l" t="t" r="r" b="b"/>
              <a:pathLst>
                <a:path w="4490466" h="5046980" fill="norm" stroke="1" extrusionOk="0">
                  <a:moveTo>
                    <a:pt x="12700" y="0"/>
                  </a:moveTo>
                  <a:lnTo>
                    <a:pt x="4477766" y="0"/>
                  </a:lnTo>
                  <a:cubicBezTo>
                    <a:pt x="4484751" y="0"/>
                    <a:pt x="4490466" y="5715"/>
                    <a:pt x="4490466" y="12700"/>
                  </a:cubicBezTo>
                  <a:lnTo>
                    <a:pt x="4490466" y="5034280"/>
                  </a:lnTo>
                  <a:cubicBezTo>
                    <a:pt x="4490466" y="5041265"/>
                    <a:pt x="4484751" y="5046980"/>
                    <a:pt x="4477766" y="5046980"/>
                  </a:cubicBezTo>
                  <a:lnTo>
                    <a:pt x="12700" y="5046980"/>
                  </a:lnTo>
                  <a:cubicBezTo>
                    <a:pt x="5715" y="5046980"/>
                    <a:pt x="0" y="5041265"/>
                    <a:pt x="0" y="50342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034280"/>
                  </a:lnTo>
                  <a:lnTo>
                    <a:pt x="12700" y="5034280"/>
                  </a:lnTo>
                  <a:lnTo>
                    <a:pt x="12700" y="5021580"/>
                  </a:lnTo>
                  <a:lnTo>
                    <a:pt x="4477766" y="5021580"/>
                  </a:lnTo>
                  <a:lnTo>
                    <a:pt x="4477766" y="5034280"/>
                  </a:lnTo>
                  <a:lnTo>
                    <a:pt x="4465066" y="5034280"/>
                  </a:lnTo>
                  <a:lnTo>
                    <a:pt x="4465066" y="12700"/>
                  </a:lnTo>
                  <a:lnTo>
                    <a:pt x="4477766" y="12700"/>
                  </a:lnTo>
                  <a:lnTo>
                    <a:pt x="447776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830710737" name="Freeform 4"/>
          <p:cNvSpPr/>
          <p:nvPr/>
        </p:nvSpPr>
        <p:spPr bwMode="auto">
          <a:xfrm rot="0" flipH="0" flipV="0">
            <a:off x="14417546" y="4440024"/>
            <a:ext cx="2127141" cy="2127141"/>
          </a:xfrm>
          <a:custGeom>
            <a:avLst/>
            <a:gdLst/>
            <a:ahLst/>
            <a:cxnLst/>
            <a:rect l="l" t="t" r="r" b="b"/>
            <a:pathLst>
              <a:path w="2127141" h="2127141" fill="norm" stroke="1" extrusionOk="0">
                <a:moveTo>
                  <a:pt x="0" y="0"/>
                </a:moveTo>
                <a:lnTo>
                  <a:pt x="2127140" y="0"/>
                </a:lnTo>
                <a:lnTo>
                  <a:pt x="2127140" y="2127141"/>
                </a:lnTo>
                <a:lnTo>
                  <a:pt x="0" y="2127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16727" t="0" r="16727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grpSp>
        <p:nvGrpSpPr>
          <p:cNvPr id="622933950" name="Group 5"/>
          <p:cNvGrpSpPr/>
          <p:nvPr/>
        </p:nvGrpSpPr>
        <p:grpSpPr bwMode="auto">
          <a:xfrm rot="0">
            <a:off x="1309688" y="3971925"/>
            <a:ext cx="3367882" cy="3785235"/>
            <a:chOff x="0" y="0"/>
            <a:chExt cx="4490510" cy="5046980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4490466" cy="5046980"/>
            </a:xfrm>
            <a:custGeom>
              <a:avLst/>
              <a:gdLst/>
              <a:ahLst/>
              <a:cxnLst/>
              <a:rect l="l" t="t" r="r" b="b"/>
              <a:pathLst>
                <a:path w="4490466" h="5046980" fill="norm" stroke="1" extrusionOk="0">
                  <a:moveTo>
                    <a:pt x="12700" y="0"/>
                  </a:moveTo>
                  <a:lnTo>
                    <a:pt x="4477766" y="0"/>
                  </a:lnTo>
                  <a:cubicBezTo>
                    <a:pt x="4484751" y="0"/>
                    <a:pt x="4490466" y="5715"/>
                    <a:pt x="4490466" y="12700"/>
                  </a:cubicBezTo>
                  <a:lnTo>
                    <a:pt x="4490466" y="5034280"/>
                  </a:lnTo>
                  <a:cubicBezTo>
                    <a:pt x="4490466" y="5041265"/>
                    <a:pt x="4484751" y="5046980"/>
                    <a:pt x="4477766" y="5046980"/>
                  </a:cubicBezTo>
                  <a:lnTo>
                    <a:pt x="12700" y="5046980"/>
                  </a:lnTo>
                  <a:cubicBezTo>
                    <a:pt x="5715" y="5046980"/>
                    <a:pt x="0" y="5041265"/>
                    <a:pt x="0" y="50342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034280"/>
                  </a:lnTo>
                  <a:lnTo>
                    <a:pt x="12700" y="5034280"/>
                  </a:lnTo>
                  <a:lnTo>
                    <a:pt x="12700" y="5021580"/>
                  </a:lnTo>
                  <a:lnTo>
                    <a:pt x="4477766" y="5021580"/>
                  </a:lnTo>
                  <a:lnTo>
                    <a:pt x="4477766" y="5034280"/>
                  </a:lnTo>
                  <a:lnTo>
                    <a:pt x="4465066" y="5034280"/>
                  </a:lnTo>
                  <a:lnTo>
                    <a:pt x="4465066" y="12700"/>
                  </a:lnTo>
                  <a:lnTo>
                    <a:pt x="4477766" y="12700"/>
                  </a:lnTo>
                  <a:lnTo>
                    <a:pt x="447776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838458725" name="Freeform 7"/>
          <p:cNvSpPr/>
          <p:nvPr/>
        </p:nvSpPr>
        <p:spPr bwMode="auto">
          <a:xfrm rot="0" flipH="0" flipV="0">
            <a:off x="1972746" y="4419600"/>
            <a:ext cx="2127141" cy="2127141"/>
          </a:xfrm>
          <a:custGeom>
            <a:avLst/>
            <a:gdLst/>
            <a:ahLst/>
            <a:cxnLst/>
            <a:rect l="l" t="t" r="r" b="b"/>
            <a:pathLst>
              <a:path w="2127141" h="2127141" fill="norm" stroke="1" extrusionOk="0">
                <a:moveTo>
                  <a:pt x="0" y="0"/>
                </a:moveTo>
                <a:lnTo>
                  <a:pt x="2127141" y="0"/>
                </a:lnTo>
                <a:lnTo>
                  <a:pt x="2127141" y="2127141"/>
                </a:lnTo>
                <a:lnTo>
                  <a:pt x="0" y="2127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33454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827853602" name="Freeform 8"/>
          <p:cNvSpPr/>
          <p:nvPr/>
        </p:nvSpPr>
        <p:spPr bwMode="auto">
          <a:xfrm rot="0" flipH="0" flipV="0">
            <a:off x="9775762" y="3981451"/>
            <a:ext cx="3348833" cy="3766185"/>
          </a:xfrm>
          <a:custGeom>
            <a:avLst/>
            <a:gdLst/>
            <a:ahLst/>
            <a:cxnLst/>
            <a:rect l="l" t="t" r="r" b="b"/>
            <a:pathLst>
              <a:path w="3348833" h="3766185" fill="norm" stroke="1" extrusionOk="0">
                <a:moveTo>
                  <a:pt x="0" y="0"/>
                </a:moveTo>
                <a:lnTo>
                  <a:pt x="3348833" y="0"/>
                </a:lnTo>
                <a:lnTo>
                  <a:pt x="3348833" y="3766185"/>
                </a:lnTo>
                <a:lnTo>
                  <a:pt x="0" y="3766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218754278" name="Freeform 9"/>
          <p:cNvSpPr/>
          <p:nvPr/>
        </p:nvSpPr>
        <p:spPr bwMode="auto">
          <a:xfrm rot="0" flipH="0" flipV="0">
            <a:off x="10442766" y="4429724"/>
            <a:ext cx="2127141" cy="2127141"/>
          </a:xfrm>
          <a:custGeom>
            <a:avLst/>
            <a:gdLst/>
            <a:ahLst/>
            <a:cxnLst/>
            <a:rect l="l" t="t" r="r" b="b"/>
            <a:pathLst>
              <a:path w="2127141" h="2127141" fill="norm" stroke="1" extrusionOk="0">
                <a:moveTo>
                  <a:pt x="0" y="0"/>
                </a:moveTo>
                <a:lnTo>
                  <a:pt x="2127141" y="0"/>
                </a:lnTo>
                <a:lnTo>
                  <a:pt x="2127141" y="2127141"/>
                </a:lnTo>
                <a:lnTo>
                  <a:pt x="0" y="2127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rcRect l="16727" t="0" r="16727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grpSp>
        <p:nvGrpSpPr>
          <p:cNvPr id="198724671" name="Group 10"/>
          <p:cNvGrpSpPr/>
          <p:nvPr/>
        </p:nvGrpSpPr>
        <p:grpSpPr bwMode="auto">
          <a:xfrm rot="0">
            <a:off x="1309688" y="7738112"/>
            <a:ext cx="3367882" cy="1520188"/>
            <a:chOff x="0" y="0"/>
            <a:chExt cx="4490510" cy="2026918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4490466" cy="2026920"/>
            </a:xfrm>
            <a:custGeom>
              <a:avLst/>
              <a:gdLst/>
              <a:ahLst/>
              <a:cxnLst/>
              <a:rect l="l" t="t" r="r" b="b"/>
              <a:pathLst>
                <a:path w="4490466" h="2026920" fill="norm" stroke="1" extrusionOk="0">
                  <a:moveTo>
                    <a:pt x="12700" y="0"/>
                  </a:moveTo>
                  <a:lnTo>
                    <a:pt x="4477766" y="0"/>
                  </a:lnTo>
                  <a:cubicBezTo>
                    <a:pt x="4484751" y="0"/>
                    <a:pt x="4490466" y="5715"/>
                    <a:pt x="4490466" y="12700"/>
                  </a:cubicBezTo>
                  <a:lnTo>
                    <a:pt x="4490466" y="2014220"/>
                  </a:lnTo>
                  <a:cubicBezTo>
                    <a:pt x="4490466" y="2021205"/>
                    <a:pt x="4484751" y="2026920"/>
                    <a:pt x="4477766" y="2026920"/>
                  </a:cubicBezTo>
                  <a:lnTo>
                    <a:pt x="12700" y="2026920"/>
                  </a:lnTo>
                  <a:cubicBezTo>
                    <a:pt x="5715" y="2026920"/>
                    <a:pt x="0" y="2021205"/>
                    <a:pt x="0" y="20142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014220"/>
                  </a:lnTo>
                  <a:lnTo>
                    <a:pt x="12700" y="2014220"/>
                  </a:lnTo>
                  <a:lnTo>
                    <a:pt x="12700" y="2001520"/>
                  </a:lnTo>
                  <a:lnTo>
                    <a:pt x="4477766" y="2001520"/>
                  </a:lnTo>
                  <a:lnTo>
                    <a:pt x="4477766" y="2014220"/>
                  </a:lnTo>
                  <a:lnTo>
                    <a:pt x="4465066" y="2014220"/>
                  </a:lnTo>
                  <a:lnTo>
                    <a:pt x="4465066" y="12700"/>
                  </a:lnTo>
                  <a:lnTo>
                    <a:pt x="4477766" y="12700"/>
                  </a:lnTo>
                  <a:lnTo>
                    <a:pt x="447776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360866918" name="TextBox 12"/>
          <p:cNvSpPr txBox="1"/>
          <p:nvPr/>
        </p:nvSpPr>
        <p:spPr bwMode="auto">
          <a:xfrm rot="0">
            <a:off x="1665231" y="8176530"/>
            <a:ext cx="2849978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投资人更看重“人”。</a:t>
            </a:r>
            <a:endParaRPr>
              <a:latin typeface="黑体"/>
              <a:cs typeface="黑体"/>
            </a:endParaRPr>
          </a:p>
        </p:txBody>
      </p:sp>
      <p:grpSp>
        <p:nvGrpSpPr>
          <p:cNvPr id="215846490" name="Group 13"/>
          <p:cNvGrpSpPr/>
          <p:nvPr/>
        </p:nvGrpSpPr>
        <p:grpSpPr bwMode="auto">
          <a:xfrm rot="0">
            <a:off x="5382076" y="7738112"/>
            <a:ext cx="3671888" cy="1535458"/>
            <a:chOff x="0" y="0"/>
            <a:chExt cx="4895850" cy="2047278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4895850" cy="2047240"/>
            </a:xfrm>
            <a:custGeom>
              <a:avLst/>
              <a:gdLst/>
              <a:ahLst/>
              <a:cxnLst/>
              <a:rect l="l" t="t" r="r" b="b"/>
              <a:pathLst>
                <a:path w="4895850" h="2047240" fill="norm" stroke="1" extrusionOk="0">
                  <a:moveTo>
                    <a:pt x="12700" y="0"/>
                  </a:moveTo>
                  <a:lnTo>
                    <a:pt x="4883150" y="0"/>
                  </a:lnTo>
                  <a:cubicBezTo>
                    <a:pt x="4890135" y="0"/>
                    <a:pt x="4895850" y="5715"/>
                    <a:pt x="4895850" y="12700"/>
                  </a:cubicBezTo>
                  <a:lnTo>
                    <a:pt x="4895850" y="2034540"/>
                  </a:lnTo>
                  <a:cubicBezTo>
                    <a:pt x="4895850" y="2041525"/>
                    <a:pt x="4890135" y="2047240"/>
                    <a:pt x="4883150" y="2047240"/>
                  </a:cubicBezTo>
                  <a:lnTo>
                    <a:pt x="12700" y="2047240"/>
                  </a:lnTo>
                  <a:cubicBezTo>
                    <a:pt x="5715" y="2047240"/>
                    <a:pt x="0" y="2041525"/>
                    <a:pt x="0" y="20345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034540"/>
                  </a:lnTo>
                  <a:lnTo>
                    <a:pt x="12700" y="2034540"/>
                  </a:lnTo>
                  <a:lnTo>
                    <a:pt x="12700" y="2021840"/>
                  </a:lnTo>
                  <a:lnTo>
                    <a:pt x="4883150" y="2021840"/>
                  </a:lnTo>
                  <a:lnTo>
                    <a:pt x="4883150" y="2034540"/>
                  </a:lnTo>
                  <a:lnTo>
                    <a:pt x="4870450" y="2034540"/>
                  </a:lnTo>
                  <a:lnTo>
                    <a:pt x="4870450" y="12700"/>
                  </a:lnTo>
                  <a:lnTo>
                    <a:pt x="4883150" y="12700"/>
                  </a:lnTo>
                  <a:lnTo>
                    <a:pt x="488315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1300027286" name="Group 15"/>
          <p:cNvGrpSpPr/>
          <p:nvPr/>
        </p:nvGrpSpPr>
        <p:grpSpPr bwMode="auto">
          <a:xfrm rot="0">
            <a:off x="5382076" y="3981451"/>
            <a:ext cx="3671888" cy="3775712"/>
            <a:chOff x="0" y="0"/>
            <a:chExt cx="4895850" cy="5034282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4895850" cy="5034249"/>
            </a:xfrm>
            <a:custGeom>
              <a:avLst/>
              <a:gdLst/>
              <a:ahLst/>
              <a:cxnLst/>
              <a:rect l="l" t="t" r="r" b="b"/>
              <a:pathLst>
                <a:path w="4895850" h="5034249" fill="norm" stroke="1" extrusionOk="0">
                  <a:moveTo>
                    <a:pt x="12700" y="0"/>
                  </a:moveTo>
                  <a:lnTo>
                    <a:pt x="4883150" y="0"/>
                  </a:lnTo>
                  <a:cubicBezTo>
                    <a:pt x="4890135" y="0"/>
                    <a:pt x="4895850" y="5057"/>
                    <a:pt x="4895850" y="11237"/>
                  </a:cubicBezTo>
                  <a:lnTo>
                    <a:pt x="4895850" y="5023012"/>
                  </a:lnTo>
                  <a:cubicBezTo>
                    <a:pt x="4895850" y="5029192"/>
                    <a:pt x="4890135" y="5034249"/>
                    <a:pt x="4883150" y="5034249"/>
                  </a:cubicBezTo>
                  <a:lnTo>
                    <a:pt x="12700" y="5034249"/>
                  </a:lnTo>
                  <a:cubicBezTo>
                    <a:pt x="5715" y="5034249"/>
                    <a:pt x="0" y="5029192"/>
                    <a:pt x="0" y="5023012"/>
                  </a:cubicBezTo>
                  <a:lnTo>
                    <a:pt x="0" y="11237"/>
                  </a:lnTo>
                  <a:cubicBezTo>
                    <a:pt x="0" y="5057"/>
                    <a:pt x="5715" y="0"/>
                    <a:pt x="12700" y="0"/>
                  </a:cubicBezTo>
                  <a:moveTo>
                    <a:pt x="12700" y="22475"/>
                  </a:moveTo>
                  <a:lnTo>
                    <a:pt x="12700" y="11237"/>
                  </a:lnTo>
                  <a:lnTo>
                    <a:pt x="25400" y="11237"/>
                  </a:lnTo>
                  <a:lnTo>
                    <a:pt x="25400" y="5023012"/>
                  </a:lnTo>
                  <a:lnTo>
                    <a:pt x="12700" y="5023012"/>
                  </a:lnTo>
                  <a:lnTo>
                    <a:pt x="12700" y="5011774"/>
                  </a:lnTo>
                  <a:lnTo>
                    <a:pt x="4883150" y="5011774"/>
                  </a:lnTo>
                  <a:lnTo>
                    <a:pt x="4883150" y="5023012"/>
                  </a:lnTo>
                  <a:lnTo>
                    <a:pt x="4870450" y="5023012"/>
                  </a:lnTo>
                  <a:lnTo>
                    <a:pt x="4870450" y="11237"/>
                  </a:lnTo>
                  <a:lnTo>
                    <a:pt x="4883150" y="11237"/>
                  </a:lnTo>
                  <a:lnTo>
                    <a:pt x="4883150" y="22475"/>
                  </a:lnTo>
                  <a:lnTo>
                    <a:pt x="12700" y="22475"/>
                  </a:ln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000712005" name="TextBox 17"/>
          <p:cNvSpPr txBox="1"/>
          <p:nvPr/>
        </p:nvSpPr>
        <p:spPr bwMode="auto">
          <a:xfrm rot="0">
            <a:off x="5725451" y="8170884"/>
            <a:ext cx="2958390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投资人更看重“人”。</a:t>
            </a:r>
            <a:endParaRPr>
              <a:latin typeface="黑体"/>
              <a:cs typeface="黑体"/>
            </a:endParaRPr>
          </a:p>
        </p:txBody>
      </p:sp>
      <p:sp>
        <p:nvSpPr>
          <p:cNvPr id="1042190470" name="TextBox 18"/>
          <p:cNvSpPr txBox="1"/>
          <p:nvPr/>
        </p:nvSpPr>
        <p:spPr bwMode="auto">
          <a:xfrm rot="0">
            <a:off x="6182493" y="1910448"/>
            <a:ext cx="5923370" cy="54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团队优势</a:t>
            </a:r>
            <a:endParaRPr>
              <a:latin typeface="黑体"/>
              <a:cs typeface="黑体"/>
            </a:endParaRPr>
          </a:p>
        </p:txBody>
      </p:sp>
      <p:sp>
        <p:nvSpPr>
          <p:cNvPr id="1713292128" name="TextBox 19"/>
          <p:cNvSpPr txBox="1"/>
          <p:nvPr/>
        </p:nvSpPr>
        <p:spPr bwMode="auto">
          <a:xfrm rot="0">
            <a:off x="4504861" y="2663737"/>
            <a:ext cx="9278636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投资人更看重“人”。</a:t>
            </a:r>
            <a:endParaRPr>
              <a:latin typeface="黑体"/>
              <a:cs typeface="黑体"/>
            </a:endParaRPr>
          </a:p>
        </p:txBody>
      </p:sp>
      <p:sp>
        <p:nvSpPr>
          <p:cNvPr id="1191663332" name="Freeform 20"/>
          <p:cNvSpPr/>
          <p:nvPr/>
        </p:nvSpPr>
        <p:spPr bwMode="auto">
          <a:xfrm rot="0" flipH="0" flipV="0">
            <a:off x="1319212" y="6858000"/>
            <a:ext cx="2945607" cy="889636"/>
          </a:xfrm>
          <a:custGeom>
            <a:avLst/>
            <a:gdLst/>
            <a:ahLst/>
            <a:cxnLst/>
            <a:rect l="l" t="t" r="r" b="b"/>
            <a:pathLst>
              <a:path w="2945607" h="889636" fill="norm" stroke="1" extrusionOk="0">
                <a:moveTo>
                  <a:pt x="0" y="0"/>
                </a:moveTo>
                <a:lnTo>
                  <a:pt x="2945608" y="0"/>
                </a:lnTo>
                <a:lnTo>
                  <a:pt x="2945608" y="889636"/>
                </a:lnTo>
                <a:lnTo>
                  <a:pt x="0" y="889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102698181" name="TextBox 21"/>
          <p:cNvSpPr txBox="1"/>
          <p:nvPr/>
        </p:nvSpPr>
        <p:spPr bwMode="auto">
          <a:xfrm rot="0">
            <a:off x="1598779" y="7029405"/>
            <a:ext cx="2510787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创始人背景</a:t>
            </a:r>
            <a:endParaRPr>
              <a:latin typeface="黑体"/>
              <a:cs typeface="黑体"/>
            </a:endParaRPr>
          </a:p>
        </p:txBody>
      </p:sp>
      <p:sp>
        <p:nvSpPr>
          <p:cNvPr id="682699085" name="Freeform 22"/>
          <p:cNvSpPr/>
          <p:nvPr/>
        </p:nvSpPr>
        <p:spPr bwMode="auto">
          <a:xfrm rot="0" flipH="0" flipV="0">
            <a:off x="5391602" y="6858000"/>
            <a:ext cx="2945607" cy="889636"/>
          </a:xfrm>
          <a:custGeom>
            <a:avLst/>
            <a:gdLst/>
            <a:ahLst/>
            <a:cxnLst/>
            <a:rect l="l" t="t" r="r" b="b"/>
            <a:pathLst>
              <a:path w="2945607" h="889636" fill="norm" stroke="1" extrusionOk="0">
                <a:moveTo>
                  <a:pt x="0" y="0"/>
                </a:moveTo>
                <a:lnTo>
                  <a:pt x="2945606" y="0"/>
                </a:lnTo>
                <a:lnTo>
                  <a:pt x="2945606" y="889636"/>
                </a:lnTo>
                <a:lnTo>
                  <a:pt x="0" y="889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2060342811" name="TextBox 23"/>
          <p:cNvSpPr txBox="1"/>
          <p:nvPr/>
        </p:nvSpPr>
        <p:spPr bwMode="auto">
          <a:xfrm rot="0">
            <a:off x="5671167" y="7029405"/>
            <a:ext cx="2510788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核心成员履历</a:t>
            </a:r>
            <a:endParaRPr>
              <a:latin typeface="黑体"/>
              <a:cs typeface="黑体"/>
            </a:endParaRPr>
          </a:p>
        </p:txBody>
      </p:sp>
      <p:sp>
        <p:nvSpPr>
          <p:cNvPr id="520821184" name="AutoShape 24"/>
          <p:cNvSpPr/>
          <p:nvPr/>
        </p:nvSpPr>
        <p:spPr bwMode="auto">
          <a:xfrm rot="7722">
            <a:off x="735190" y="1263114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73623790" name="Freeform 25"/>
          <p:cNvSpPr/>
          <p:nvPr/>
        </p:nvSpPr>
        <p:spPr bwMode="auto">
          <a:xfrm rot="0" flipH="0" flipV="0">
            <a:off x="9775762" y="7738112"/>
            <a:ext cx="3348833" cy="1501138"/>
          </a:xfrm>
          <a:custGeom>
            <a:avLst/>
            <a:gdLst/>
            <a:ahLst/>
            <a:cxnLst/>
            <a:rect l="l" t="t" r="r" b="b"/>
            <a:pathLst>
              <a:path w="3348833" h="1501138" fill="norm" stroke="1" extrusionOk="0">
                <a:moveTo>
                  <a:pt x="0" y="0"/>
                </a:moveTo>
                <a:lnTo>
                  <a:pt x="3348833" y="0"/>
                </a:lnTo>
                <a:lnTo>
                  <a:pt x="3348833" y="1501138"/>
                </a:lnTo>
                <a:lnTo>
                  <a:pt x="0" y="1501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2057042803" name="TextBox 26"/>
          <p:cNvSpPr txBox="1"/>
          <p:nvPr/>
        </p:nvSpPr>
        <p:spPr bwMode="auto">
          <a:xfrm rot="0">
            <a:off x="10121780" y="8176530"/>
            <a:ext cx="2849978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投资人更看重“人”。</a:t>
            </a:r>
            <a:endParaRPr>
              <a:latin typeface="黑体"/>
              <a:cs typeface="黑体"/>
            </a:endParaRPr>
          </a:p>
        </p:txBody>
      </p:sp>
      <p:sp>
        <p:nvSpPr>
          <p:cNvPr id="259193220" name="Freeform 27"/>
          <p:cNvSpPr/>
          <p:nvPr/>
        </p:nvSpPr>
        <p:spPr bwMode="auto">
          <a:xfrm rot="0" flipH="0" flipV="0">
            <a:off x="9775762" y="6858000"/>
            <a:ext cx="2945607" cy="889636"/>
          </a:xfrm>
          <a:custGeom>
            <a:avLst/>
            <a:gdLst/>
            <a:ahLst/>
            <a:cxnLst/>
            <a:rect l="l" t="t" r="r" b="b"/>
            <a:pathLst>
              <a:path w="2945607" h="889636" fill="norm" stroke="1" extrusionOk="0">
                <a:moveTo>
                  <a:pt x="0" y="0"/>
                </a:moveTo>
                <a:lnTo>
                  <a:pt x="2945608" y="0"/>
                </a:lnTo>
                <a:lnTo>
                  <a:pt x="2945608" y="889636"/>
                </a:lnTo>
                <a:lnTo>
                  <a:pt x="0" y="889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795719746" name="TextBox 28"/>
          <p:cNvSpPr txBox="1"/>
          <p:nvPr/>
        </p:nvSpPr>
        <p:spPr bwMode="auto">
          <a:xfrm rot="0">
            <a:off x="10055329" y="7029405"/>
            <a:ext cx="2510787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行业资源</a:t>
            </a:r>
            <a:endParaRPr>
              <a:latin typeface="黑体"/>
              <a:cs typeface="黑体"/>
            </a:endParaRPr>
          </a:p>
        </p:txBody>
      </p:sp>
      <p:grpSp>
        <p:nvGrpSpPr>
          <p:cNvPr id="1550783231" name="Group 29"/>
          <p:cNvGrpSpPr/>
          <p:nvPr/>
        </p:nvGrpSpPr>
        <p:grpSpPr bwMode="auto">
          <a:xfrm rot="0">
            <a:off x="13759076" y="7738112"/>
            <a:ext cx="3367882" cy="1520188"/>
            <a:chOff x="0" y="0"/>
            <a:chExt cx="4490510" cy="2026918"/>
          </a:xfrm>
        </p:grpSpPr>
        <p:sp>
          <p:nvSpPr>
            <p:cNvPr id="30" name="Freeform 30"/>
            <p:cNvSpPr/>
            <p:nvPr/>
          </p:nvSpPr>
          <p:spPr bwMode="auto">
            <a:xfrm rot="0" flipH="0" flipV="0">
              <a:off x="0" y="0"/>
              <a:ext cx="4490466" cy="2026920"/>
            </a:xfrm>
            <a:custGeom>
              <a:avLst/>
              <a:gdLst/>
              <a:ahLst/>
              <a:cxnLst/>
              <a:rect l="l" t="t" r="r" b="b"/>
              <a:pathLst>
                <a:path w="4490466" h="2026920" fill="norm" stroke="1" extrusionOk="0">
                  <a:moveTo>
                    <a:pt x="12700" y="0"/>
                  </a:moveTo>
                  <a:lnTo>
                    <a:pt x="4477766" y="0"/>
                  </a:lnTo>
                  <a:cubicBezTo>
                    <a:pt x="4484751" y="0"/>
                    <a:pt x="4490466" y="5715"/>
                    <a:pt x="4490466" y="12700"/>
                  </a:cubicBezTo>
                  <a:lnTo>
                    <a:pt x="4490466" y="2014220"/>
                  </a:lnTo>
                  <a:cubicBezTo>
                    <a:pt x="4490466" y="2021205"/>
                    <a:pt x="4484751" y="2026920"/>
                    <a:pt x="4477766" y="2026920"/>
                  </a:cubicBezTo>
                  <a:lnTo>
                    <a:pt x="12700" y="2026920"/>
                  </a:lnTo>
                  <a:cubicBezTo>
                    <a:pt x="5715" y="2026920"/>
                    <a:pt x="0" y="2021205"/>
                    <a:pt x="0" y="20142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014220"/>
                  </a:lnTo>
                  <a:lnTo>
                    <a:pt x="12700" y="2014220"/>
                  </a:lnTo>
                  <a:lnTo>
                    <a:pt x="12700" y="2001520"/>
                  </a:lnTo>
                  <a:lnTo>
                    <a:pt x="4477766" y="2001520"/>
                  </a:lnTo>
                  <a:lnTo>
                    <a:pt x="4477766" y="2014220"/>
                  </a:lnTo>
                  <a:lnTo>
                    <a:pt x="4465066" y="2014220"/>
                  </a:lnTo>
                  <a:lnTo>
                    <a:pt x="4465066" y="12700"/>
                  </a:lnTo>
                  <a:lnTo>
                    <a:pt x="4477766" y="12700"/>
                  </a:lnTo>
                  <a:lnTo>
                    <a:pt x="447776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779825070" name="TextBox 31"/>
          <p:cNvSpPr txBox="1"/>
          <p:nvPr/>
        </p:nvSpPr>
        <p:spPr bwMode="auto">
          <a:xfrm rot="0">
            <a:off x="14114619" y="8176530"/>
            <a:ext cx="2849978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投资人更看重“人”。</a:t>
            </a:r>
            <a:endParaRPr>
              <a:latin typeface="黑体"/>
              <a:cs typeface="黑体"/>
            </a:endParaRPr>
          </a:p>
        </p:txBody>
      </p:sp>
      <p:sp>
        <p:nvSpPr>
          <p:cNvPr id="1560676074" name="Freeform 32"/>
          <p:cNvSpPr/>
          <p:nvPr/>
        </p:nvSpPr>
        <p:spPr bwMode="auto">
          <a:xfrm rot="0" flipH="0" flipV="0">
            <a:off x="13768601" y="6858000"/>
            <a:ext cx="2945607" cy="889636"/>
          </a:xfrm>
          <a:custGeom>
            <a:avLst/>
            <a:gdLst/>
            <a:ahLst/>
            <a:cxnLst/>
            <a:rect l="l" t="t" r="r" b="b"/>
            <a:pathLst>
              <a:path w="2945607" h="889636" fill="norm" stroke="1" extrusionOk="0">
                <a:moveTo>
                  <a:pt x="0" y="0"/>
                </a:moveTo>
                <a:lnTo>
                  <a:pt x="2945607" y="0"/>
                </a:lnTo>
                <a:lnTo>
                  <a:pt x="2945607" y="889636"/>
                </a:lnTo>
                <a:lnTo>
                  <a:pt x="0" y="889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797591572" name="TextBox 33"/>
          <p:cNvSpPr txBox="1"/>
          <p:nvPr/>
        </p:nvSpPr>
        <p:spPr bwMode="auto">
          <a:xfrm rot="0">
            <a:off x="14048167" y="7029405"/>
            <a:ext cx="2510787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过往成功案例</a:t>
            </a:r>
            <a:endParaRPr>
              <a:latin typeface="黑体"/>
              <a:cs typeface="黑体"/>
            </a:endParaRPr>
          </a:p>
        </p:txBody>
      </p:sp>
      <p:sp>
        <p:nvSpPr>
          <p:cNvPr id="1821622076" name="Freeform 34"/>
          <p:cNvSpPr/>
          <p:nvPr/>
        </p:nvSpPr>
        <p:spPr bwMode="auto">
          <a:xfrm rot="0" flipH="0" flipV="0">
            <a:off x="6058478" y="4440024"/>
            <a:ext cx="2336378" cy="2127141"/>
          </a:xfrm>
          <a:custGeom>
            <a:avLst/>
            <a:gdLst/>
            <a:ahLst/>
            <a:cxnLst/>
            <a:rect l="l" t="t" r="r" b="b"/>
            <a:pathLst>
              <a:path w="2336378" h="2127141" fill="norm" stroke="1" extrusionOk="0">
                <a:moveTo>
                  <a:pt x="0" y="0"/>
                </a:moveTo>
                <a:lnTo>
                  <a:pt x="2336377" y="0"/>
                </a:lnTo>
                <a:lnTo>
                  <a:pt x="2336377" y="2127141"/>
                </a:lnTo>
                <a:lnTo>
                  <a:pt x="0" y="2127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/>
            <a:srcRect l="13454" t="0" r="13454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395777728" name="TextBox 35"/>
          <p:cNvSpPr txBox="1"/>
          <p:nvPr/>
        </p:nvSpPr>
        <p:spPr bwMode="auto">
          <a:xfrm rot="0">
            <a:off x="702375" y="433437"/>
            <a:ext cx="7274703" cy="6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defRPr/>
            </a:pPr>
            <a:r>
              <a:rPr lang="en-US" sz="42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团队优势</a:t>
            </a:r>
            <a:endParaRPr>
              <a:latin typeface="黑体"/>
              <a:cs typeface="黑体"/>
            </a:endParaRPr>
          </a:p>
        </p:txBody>
      </p:sp>
      <p:sp>
        <p:nvSpPr>
          <p:cNvPr id="2004320375" name="TextBox 36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7756119" name="Freeform 2"/>
          <p:cNvSpPr/>
          <p:nvPr/>
        </p:nvSpPr>
        <p:spPr bwMode="auto">
          <a:xfrm rot="0" flipH="0" flipV="0">
            <a:off x="1312069" y="4811484"/>
            <a:ext cx="15771018" cy="4431023"/>
          </a:xfrm>
          <a:custGeom>
            <a:avLst/>
            <a:gdLst/>
            <a:ahLst/>
            <a:cxnLst/>
            <a:rect l="l" t="t" r="r" b="b"/>
            <a:pathLst>
              <a:path w="15771018" h="4431023" fill="norm" stroke="1" extrusionOk="0">
                <a:moveTo>
                  <a:pt x="0" y="0"/>
                </a:moveTo>
                <a:lnTo>
                  <a:pt x="15771019" y="0"/>
                </a:lnTo>
                <a:lnTo>
                  <a:pt x="15771019" y="4431023"/>
                </a:lnTo>
                <a:lnTo>
                  <a:pt x="0" y="4431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</p:sp>
      <p:sp>
        <p:nvSpPr>
          <p:cNvPr id="492904398" name="Freeform 3"/>
          <p:cNvSpPr/>
          <p:nvPr/>
        </p:nvSpPr>
        <p:spPr bwMode="auto">
          <a:xfrm rot="0" flipH="0" flipV="0">
            <a:off x="1704162" y="2094147"/>
            <a:ext cx="14879680" cy="3649430"/>
          </a:xfrm>
          <a:custGeom>
            <a:avLst/>
            <a:gdLst/>
            <a:ahLst/>
            <a:cxnLst/>
            <a:rect l="l" t="t" r="r" b="b"/>
            <a:pathLst>
              <a:path w="14879680" h="3649430" fill="norm" stroke="1" extrusionOk="0">
                <a:moveTo>
                  <a:pt x="0" y="0"/>
                </a:moveTo>
                <a:lnTo>
                  <a:pt x="14879680" y="0"/>
                </a:lnTo>
                <a:lnTo>
                  <a:pt x="14879680" y="3649430"/>
                </a:lnTo>
                <a:lnTo>
                  <a:pt x="0" y="3649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0" t="0" r="0" b="63143"/>
            <a:stretch/>
          </a:blipFill>
        </p:spPr>
      </p:sp>
      <p:sp>
        <p:nvSpPr>
          <p:cNvPr id="2007214670" name="TextBox 4"/>
          <p:cNvSpPr txBox="1"/>
          <p:nvPr/>
        </p:nvSpPr>
        <p:spPr bwMode="auto">
          <a:xfrm rot="0">
            <a:off x="702374" y="433437"/>
            <a:ext cx="13560550" cy="7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竞争分析</a:t>
            </a:r>
            <a:endParaRPr>
              <a:latin typeface="黑体"/>
              <a:cs typeface="黑体"/>
            </a:endParaRPr>
          </a:p>
        </p:txBody>
      </p:sp>
      <p:sp>
        <p:nvSpPr>
          <p:cNvPr id="1598347355" name="AutoShape 5"/>
          <p:cNvSpPr/>
          <p:nvPr/>
        </p:nvSpPr>
        <p:spPr bwMode="auto">
          <a:xfrm rot="7722">
            <a:off x="735190" y="1320264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0769711" name="TextBox 6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  <p:graphicFrame>
        <p:nvGraphicFramePr>
          <p:cNvPr id="1843408267" name=""/>
          <p:cNvGraphicFramePr>
            <a:graphicFrameLocks xmlns:a="http://schemas.openxmlformats.org/drawingml/2006/main"/>
          </p:cNvGraphicFramePr>
          <p:nvPr/>
        </p:nvGraphicFramePr>
        <p:xfrm rot="0">
          <a:off x="3095226" y="6534149"/>
          <a:ext cx="12204699" cy="184149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{5940675A-B579-460E-94D1-54222C63F5DA}</a:tableStyleId>
              </a:tblPr>
              <a:tblGrid>
                <a:gridCol w="3047999"/>
                <a:gridCol w="3047999"/>
                <a:gridCol w="3047999"/>
                <a:gridCol w="3047999"/>
              </a:tblGrid>
              <a:tr h="47857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维度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我们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竞品A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竞品B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价格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中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高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低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技术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强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中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弱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用户体验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优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中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中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tx2">
                              <a:lumMod val="50000"/>
                            </a:schemeClr>
                          </a:solidFill>
                          <a:latin typeface="黑体"/>
                          <a:ea typeface="黑体"/>
                          <a:cs typeface="黑体"/>
                        </a:rPr>
                        <a:t>数据能力</a:t>
                      </a:r>
                      <a:endParaRPr>
                        <a:solidFill>
                          <a:schemeClr val="tx2">
                            <a:lumMod val="50000"/>
                          </a:schemeClr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强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弱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中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9013754" name="TextBox 2"/>
          <p:cNvSpPr txBox="1"/>
          <p:nvPr/>
        </p:nvSpPr>
        <p:spPr bwMode="auto">
          <a:xfrm rot="0">
            <a:off x="14197771" y="778728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PRESENTATION</a:t>
            </a:r>
            <a:endParaRPr/>
          </a:p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//SLIDE</a:t>
            </a:r>
            <a:endParaRPr/>
          </a:p>
        </p:txBody>
      </p:sp>
      <p:sp>
        <p:nvSpPr>
          <p:cNvPr id="1564654960" name="Freeform 3"/>
          <p:cNvSpPr/>
          <p:nvPr/>
        </p:nvSpPr>
        <p:spPr bwMode="auto">
          <a:xfrm rot="0" flipH="0" flipV="0">
            <a:off x="0" y="2411966"/>
            <a:ext cx="18288000" cy="6613813"/>
          </a:xfrm>
          <a:custGeom>
            <a:avLst/>
            <a:gdLst/>
            <a:ahLst/>
            <a:cxnLst/>
            <a:rect l="l" t="t" r="r" b="b"/>
            <a:pathLst>
              <a:path w="18288000" h="6613813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6613813"/>
                </a:lnTo>
                <a:lnTo>
                  <a:pt x="0" y="6613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95" t="0" r="16006" b="54405"/>
            <a:stretch/>
          </a:blipFill>
        </p:spPr>
      </p:sp>
      <p:sp>
        <p:nvSpPr>
          <p:cNvPr id="1847437947" name="AutoShape 4"/>
          <p:cNvSpPr/>
          <p:nvPr/>
        </p:nvSpPr>
        <p:spPr bwMode="auto">
          <a:xfrm flipH="1">
            <a:off x="17070498" y="2607807"/>
            <a:ext cx="9525" cy="6367706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1192521" name="TextBox 5"/>
          <p:cNvSpPr txBox="1"/>
          <p:nvPr/>
        </p:nvSpPr>
        <p:spPr bwMode="auto">
          <a:xfrm rot="0">
            <a:off x="1518136" y="3160265"/>
            <a:ext cx="13288243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80"/>
              </a:lnSpc>
              <a:defRPr/>
            </a:pPr>
            <a:r>
              <a:rPr lang="en-US" sz="99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未来规划</a:t>
            </a:r>
            <a:endParaRPr b="1">
              <a:latin typeface="黑体"/>
              <a:cs typeface="黑体"/>
            </a:endParaRPr>
          </a:p>
        </p:txBody>
      </p:sp>
      <p:sp>
        <p:nvSpPr>
          <p:cNvPr id="191561643" name="TextBox 6"/>
          <p:cNvSpPr txBox="1"/>
          <p:nvPr/>
        </p:nvSpPr>
        <p:spPr bwMode="auto">
          <a:xfrm rot="0">
            <a:off x="1572186" y="4787664"/>
            <a:ext cx="5866396" cy="35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Why Invest Now</a:t>
            </a:r>
            <a:endParaRPr/>
          </a:p>
        </p:txBody>
      </p:sp>
      <p:sp>
        <p:nvSpPr>
          <p:cNvPr id="1137110435" name="TextBox 7"/>
          <p:cNvSpPr txBox="1"/>
          <p:nvPr/>
        </p:nvSpPr>
        <p:spPr bwMode="auto">
          <a:xfrm rot="0">
            <a:off x="13769603" y="3962411"/>
            <a:ext cx="3901424" cy="322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9"/>
              </a:lnSpc>
              <a:defRPr/>
            </a:pPr>
            <a:r>
              <a:rPr lang="en-US" sz="20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04</a:t>
            </a:r>
            <a:endParaRPr/>
          </a:p>
        </p:txBody>
      </p:sp>
      <p:grpSp>
        <p:nvGrpSpPr>
          <p:cNvPr id="998425149" name="Group 8"/>
          <p:cNvGrpSpPr/>
          <p:nvPr/>
        </p:nvGrpSpPr>
        <p:grpSpPr bwMode="auto">
          <a:xfrm rot="0">
            <a:off x="1572186" y="8280588"/>
            <a:ext cx="15143628" cy="745191"/>
            <a:chOff x="0" y="0"/>
            <a:chExt cx="20191504" cy="993588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0191476" cy="993648"/>
            </a:xfrm>
            <a:custGeom>
              <a:avLst/>
              <a:gdLst/>
              <a:ahLst/>
              <a:cxnLst/>
              <a:rect l="l" t="t" r="r" b="b"/>
              <a:pathLst>
                <a:path w="20191476" h="993648" fill="norm" stroke="1" extrusionOk="0">
                  <a:moveTo>
                    <a:pt x="12700" y="0"/>
                  </a:moveTo>
                  <a:lnTo>
                    <a:pt x="20178776" y="0"/>
                  </a:lnTo>
                  <a:cubicBezTo>
                    <a:pt x="20185762" y="0"/>
                    <a:pt x="20191476" y="5715"/>
                    <a:pt x="20191476" y="12700"/>
                  </a:cubicBezTo>
                  <a:lnTo>
                    <a:pt x="20191476" y="980948"/>
                  </a:lnTo>
                  <a:cubicBezTo>
                    <a:pt x="20191476" y="987933"/>
                    <a:pt x="20185762" y="993648"/>
                    <a:pt x="20178776" y="993648"/>
                  </a:cubicBezTo>
                  <a:lnTo>
                    <a:pt x="12700" y="993648"/>
                  </a:lnTo>
                  <a:cubicBezTo>
                    <a:pt x="5715" y="993648"/>
                    <a:pt x="0" y="987933"/>
                    <a:pt x="0" y="98094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80948"/>
                  </a:lnTo>
                  <a:lnTo>
                    <a:pt x="12700" y="980948"/>
                  </a:lnTo>
                  <a:lnTo>
                    <a:pt x="12700" y="968248"/>
                  </a:lnTo>
                  <a:lnTo>
                    <a:pt x="20178776" y="968248"/>
                  </a:lnTo>
                  <a:lnTo>
                    <a:pt x="20178776" y="980948"/>
                  </a:lnTo>
                  <a:lnTo>
                    <a:pt x="20166076" y="980948"/>
                  </a:lnTo>
                  <a:lnTo>
                    <a:pt x="20166076" y="12700"/>
                  </a:lnTo>
                  <a:lnTo>
                    <a:pt x="20178776" y="12700"/>
                  </a:lnTo>
                  <a:lnTo>
                    <a:pt x="2017877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</p:sp>
      </p:grpSp>
      <p:sp>
        <p:nvSpPr>
          <p:cNvPr id="1453273191" name="TextBox 10"/>
          <p:cNvSpPr txBox="1"/>
          <p:nvPr/>
        </p:nvSpPr>
        <p:spPr bwMode="auto">
          <a:xfrm rot="0">
            <a:off x="14301446" y="8434589"/>
            <a:ext cx="2158229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财务预测</a:t>
            </a:r>
            <a:endParaRPr b="1">
              <a:latin typeface="黑体"/>
              <a:cs typeface="黑体"/>
            </a:endParaRPr>
          </a:p>
        </p:txBody>
      </p:sp>
      <p:sp>
        <p:nvSpPr>
          <p:cNvPr id="527993683" name="TextBox 11"/>
          <p:cNvSpPr txBox="1"/>
          <p:nvPr/>
        </p:nvSpPr>
        <p:spPr bwMode="auto">
          <a:xfrm rot="0">
            <a:off x="1835758" y="8367990"/>
            <a:ext cx="2318786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Four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9623034" name="Freeform 2"/>
          <p:cNvSpPr/>
          <p:nvPr/>
        </p:nvSpPr>
        <p:spPr bwMode="auto">
          <a:xfrm rot="0" flipH="0" flipV="0">
            <a:off x="1204911" y="2064546"/>
            <a:ext cx="16478496" cy="7236617"/>
          </a:xfrm>
          <a:custGeom>
            <a:avLst/>
            <a:gdLst/>
            <a:ahLst/>
            <a:cxnLst/>
            <a:rect l="l" t="t" r="r" b="b"/>
            <a:pathLst>
              <a:path w="13381944" h="7236618" fill="norm" stroke="1" extrusionOk="0">
                <a:moveTo>
                  <a:pt x="0" y="0"/>
                </a:moveTo>
                <a:lnTo>
                  <a:pt x="13381944" y="0"/>
                </a:lnTo>
                <a:lnTo>
                  <a:pt x="13381944" y="7236618"/>
                </a:lnTo>
                <a:lnTo>
                  <a:pt x="0" y="7236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</p:sp>
      <p:sp>
        <p:nvSpPr>
          <p:cNvPr id="1896124648" name="Freeform 3"/>
          <p:cNvSpPr/>
          <p:nvPr/>
        </p:nvSpPr>
        <p:spPr bwMode="auto">
          <a:xfrm rot="0" flipH="0" flipV="0">
            <a:off x="2093994" y="2920680"/>
            <a:ext cx="5986863" cy="5944246"/>
          </a:xfrm>
          <a:custGeom>
            <a:avLst/>
            <a:gdLst/>
            <a:ahLst/>
            <a:cxnLst/>
            <a:rect l="l" t="t" r="r" b="b"/>
            <a:pathLst>
              <a:path w="5986863" h="5944246" fill="norm" stroke="1" extrusionOk="0">
                <a:moveTo>
                  <a:pt x="0" y="0"/>
                </a:moveTo>
                <a:lnTo>
                  <a:pt x="5986863" y="0"/>
                </a:lnTo>
                <a:lnTo>
                  <a:pt x="5986863" y="5944246"/>
                </a:lnTo>
                <a:lnTo>
                  <a:pt x="0" y="5944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0" t="0" r="32977" b="0"/>
            <a:stretch/>
          </a:blipFill>
        </p:spPr>
      </p:sp>
      <p:sp>
        <p:nvSpPr>
          <p:cNvPr id="764369188" name="AutoShape 4"/>
          <p:cNvSpPr/>
          <p:nvPr/>
        </p:nvSpPr>
        <p:spPr bwMode="auto">
          <a:xfrm rot="7722">
            <a:off x="735190" y="1328427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88415802" name="TextBox 5"/>
          <p:cNvSpPr txBox="1"/>
          <p:nvPr/>
        </p:nvSpPr>
        <p:spPr bwMode="auto">
          <a:xfrm rot="0">
            <a:off x="702374" y="433437"/>
            <a:ext cx="13560550" cy="7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财务预测</a:t>
            </a:r>
            <a:endParaRPr>
              <a:latin typeface="黑体"/>
              <a:cs typeface="黑体"/>
            </a:endParaRPr>
          </a:p>
        </p:txBody>
      </p:sp>
      <p:sp>
        <p:nvSpPr>
          <p:cNvPr id="583825512" name="TextBox 6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  <p:graphicFrame>
        <p:nvGraphicFramePr>
          <p:cNvPr id="616134937" name=""/>
          <p:cNvGraphicFramePr>
            <a:graphicFrameLocks xmlns:a="http://schemas.openxmlformats.org/drawingml/2006/main"/>
          </p:cNvGraphicFramePr>
          <p:nvPr/>
        </p:nvGraphicFramePr>
        <p:xfrm rot="0">
          <a:off x="8429624" y="2907979"/>
          <a:ext cx="12204699" cy="14757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{2D5ABB26-0587-4C30-8999-92F81FD0307C}</a:tableStyleId>
              </a:tblPr>
              <a:tblGrid>
                <a:gridCol w="2227493"/>
                <a:gridCol w="2227493"/>
                <a:gridCol w="2227493"/>
                <a:gridCol w="2227493"/>
              </a:tblGrid>
              <a:tr h="14546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年份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收入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毛利润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净利润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</a:tr>
              <a:tr h="1593122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2025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5000万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50%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-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</a:tr>
              <a:tr h="14546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2026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2亿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55%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盈利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lnB w="19049" algn="ctr">
                      <a:solidFill>
                        <a:schemeClr val="accent1">
                          <a:lumMod val="75000"/>
                        </a:schemeClr>
                      </a:solidFill>
                    </a:lnB>
                    <a:noFill/>
                  </a:tcPr>
                </a:tc>
              </a:tr>
              <a:tr h="145460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2027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5亿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60%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 sz="240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高增长</a:t>
                      </a:r>
                      <a:endParaRPr sz="2400"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T w="19049" algn="ctr">
                      <a:solidFill>
                        <a:schemeClr val="accent1">
                          <a:lumMod val="75000"/>
                        </a:schemeClr>
                      </a:solidFill>
                    </a:lnT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2506300" name="Freeform 2"/>
          <p:cNvSpPr/>
          <p:nvPr/>
        </p:nvSpPr>
        <p:spPr bwMode="auto">
          <a:xfrm rot="0" flipH="0" flipV="0">
            <a:off x="6800630" y="4004491"/>
            <a:ext cx="11489806" cy="6282507"/>
          </a:xfrm>
          <a:custGeom>
            <a:avLst/>
            <a:gdLst/>
            <a:ahLst/>
            <a:cxnLst/>
            <a:rect l="l" t="t" r="r" b="b"/>
            <a:pathLst>
              <a:path w="21748130" h="6598645" fill="norm" stroke="1" extrusionOk="0">
                <a:moveTo>
                  <a:pt x="0" y="0"/>
                </a:moveTo>
                <a:lnTo>
                  <a:pt x="21748130" y="0"/>
                </a:lnTo>
                <a:lnTo>
                  <a:pt x="21748130" y="6598644"/>
                </a:lnTo>
                <a:lnTo>
                  <a:pt x="0" y="6598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47168" b="56589"/>
            <a:stretch/>
          </a:blipFill>
        </p:spPr>
      </p:sp>
      <p:sp>
        <p:nvSpPr>
          <p:cNvPr id="128278688" name="Freeform 3"/>
          <p:cNvSpPr/>
          <p:nvPr/>
        </p:nvSpPr>
        <p:spPr bwMode="auto">
          <a:xfrm rot="0" flipH="0" flipV="0">
            <a:off x="10648899" y="2214562"/>
            <a:ext cx="5816904" cy="8072437"/>
          </a:xfrm>
          <a:custGeom>
            <a:avLst/>
            <a:gdLst/>
            <a:ahLst/>
            <a:cxnLst/>
            <a:rect l="l" t="t" r="r" b="b"/>
            <a:pathLst>
              <a:path w="5816905" h="10001352" fill="norm" stroke="1" extrusionOk="0">
                <a:moveTo>
                  <a:pt x="0" y="0"/>
                </a:moveTo>
                <a:lnTo>
                  <a:pt x="5816905" y="0"/>
                </a:lnTo>
                <a:lnTo>
                  <a:pt x="5816905" y="10001352"/>
                </a:lnTo>
                <a:lnTo>
                  <a:pt x="0" y="10001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11178" t="9132" r="11176" b="10153"/>
            <a:stretch/>
          </a:blipFill>
        </p:spPr>
      </p:sp>
      <p:sp>
        <p:nvSpPr>
          <p:cNvPr id="107458928" name="Freeform 4"/>
          <p:cNvSpPr/>
          <p:nvPr/>
        </p:nvSpPr>
        <p:spPr bwMode="auto">
          <a:xfrm rot="0" flipH="0" flipV="0">
            <a:off x="1204912" y="7532913"/>
            <a:ext cx="15878174" cy="1743486"/>
          </a:xfrm>
          <a:custGeom>
            <a:avLst/>
            <a:gdLst/>
            <a:ahLst/>
            <a:cxnLst/>
            <a:rect l="l" t="t" r="r" b="b"/>
            <a:pathLst>
              <a:path w="15878175" h="1743486" fill="norm" stroke="1" extrusionOk="0">
                <a:moveTo>
                  <a:pt x="0" y="0"/>
                </a:moveTo>
                <a:lnTo>
                  <a:pt x="15878176" y="0"/>
                </a:lnTo>
                <a:lnTo>
                  <a:pt x="15878176" y="1743486"/>
                </a:lnTo>
                <a:lnTo>
                  <a:pt x="0" y="1743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rcRect l="0" t="0" r="0" b="0"/>
            <a:stretch/>
          </a:blipFill>
        </p:spPr>
        <p:txBody>
          <a:bodyPr/>
          <a:p>
            <a:pPr>
              <a:defRPr/>
            </a:pPr>
            <a:endParaRPr b="1">
              <a:latin typeface="黑体"/>
              <a:cs typeface="黑体"/>
            </a:endParaRPr>
          </a:p>
        </p:txBody>
      </p:sp>
      <p:grpSp>
        <p:nvGrpSpPr>
          <p:cNvPr id="715220737" name="Group 5"/>
          <p:cNvGrpSpPr/>
          <p:nvPr/>
        </p:nvGrpSpPr>
        <p:grpSpPr bwMode="auto">
          <a:xfrm rot="0">
            <a:off x="1646578" y="7762875"/>
            <a:ext cx="1283568" cy="1283565"/>
            <a:chOff x="0" y="0"/>
            <a:chExt cx="1711424" cy="1711420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12700" y="12700"/>
              <a:ext cx="1686052" cy="1686052"/>
            </a:xfrm>
            <a:custGeom>
              <a:avLst/>
              <a:gdLst/>
              <a:ahLst/>
              <a:cxnLst/>
              <a:rect l="l" t="t" r="r" b="b"/>
              <a:pathLst>
                <a:path w="1686052" h="1686052" fill="norm" stroke="1" extrusionOk="0">
                  <a:moveTo>
                    <a:pt x="0" y="843026"/>
                  </a:moveTo>
                  <a:cubicBezTo>
                    <a:pt x="0" y="377444"/>
                    <a:pt x="377444" y="0"/>
                    <a:pt x="843026" y="0"/>
                  </a:cubicBezTo>
                  <a:cubicBezTo>
                    <a:pt x="1308608" y="0"/>
                    <a:pt x="1686052" y="377444"/>
                    <a:pt x="1686052" y="843026"/>
                  </a:cubicBezTo>
                  <a:cubicBezTo>
                    <a:pt x="1686052" y="1308608"/>
                    <a:pt x="1308608" y="1686052"/>
                    <a:pt x="843026" y="1686052"/>
                  </a:cubicBezTo>
                  <a:cubicBezTo>
                    <a:pt x="377444" y="1686052"/>
                    <a:pt x="0" y="1308608"/>
                    <a:pt x="0" y="843026"/>
                  </a:cubicBezTo>
                  <a:close/>
                </a:path>
              </a:pathLst>
            </a:custGeom>
            <a:solidFill>
              <a:srgbClr val="070001"/>
            </a:solidFill>
          </p:spPr>
          <p:txBody>
            <a:bodyPr/>
            <a:p>
              <a:pPr>
                <a:defRPr/>
              </a:pPr>
              <a:endParaRPr b="1">
                <a:latin typeface="黑体"/>
                <a:cs typeface="黑体"/>
              </a:endParaRPr>
            </a:p>
          </p:txBody>
        </p:sp>
      </p:grpSp>
      <p:grpSp>
        <p:nvGrpSpPr>
          <p:cNvPr id="457268595" name="Group 7"/>
          <p:cNvGrpSpPr/>
          <p:nvPr/>
        </p:nvGrpSpPr>
        <p:grpSpPr bwMode="auto">
          <a:xfrm rot="0">
            <a:off x="5417057" y="7762875"/>
            <a:ext cx="1283568" cy="1283565"/>
            <a:chOff x="0" y="0"/>
            <a:chExt cx="1711424" cy="171142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12700" y="12700"/>
              <a:ext cx="1686052" cy="1686052"/>
            </a:xfrm>
            <a:custGeom>
              <a:avLst/>
              <a:gdLst/>
              <a:ahLst/>
              <a:cxnLst/>
              <a:rect l="l" t="t" r="r" b="b"/>
              <a:pathLst>
                <a:path w="1686052" h="1686052" fill="norm" stroke="1" extrusionOk="0">
                  <a:moveTo>
                    <a:pt x="0" y="843026"/>
                  </a:moveTo>
                  <a:cubicBezTo>
                    <a:pt x="0" y="377444"/>
                    <a:pt x="377444" y="0"/>
                    <a:pt x="843026" y="0"/>
                  </a:cubicBezTo>
                  <a:cubicBezTo>
                    <a:pt x="1308608" y="0"/>
                    <a:pt x="1686052" y="377444"/>
                    <a:pt x="1686052" y="843026"/>
                  </a:cubicBezTo>
                  <a:cubicBezTo>
                    <a:pt x="1686052" y="1308608"/>
                    <a:pt x="1308608" y="1686052"/>
                    <a:pt x="843026" y="1686052"/>
                  </a:cubicBezTo>
                  <a:cubicBezTo>
                    <a:pt x="377444" y="1686052"/>
                    <a:pt x="0" y="1308608"/>
                    <a:pt x="0" y="843026"/>
                  </a:cubicBezTo>
                  <a:close/>
                </a:path>
              </a:pathLst>
            </a:custGeom>
            <a:solidFill>
              <a:srgbClr val="070001"/>
            </a:solidFill>
          </p:spPr>
          <p:txBody>
            <a:bodyPr/>
            <a:p>
              <a:pPr>
                <a:defRPr/>
              </a:pPr>
              <a:endParaRPr b="1">
                <a:latin typeface="黑体"/>
                <a:cs typeface="黑体"/>
              </a:endParaRPr>
            </a:p>
          </p:txBody>
        </p:sp>
      </p:grpSp>
      <p:grpSp>
        <p:nvGrpSpPr>
          <p:cNvPr id="762541610" name="Group 9"/>
          <p:cNvGrpSpPr/>
          <p:nvPr/>
        </p:nvGrpSpPr>
        <p:grpSpPr bwMode="auto">
          <a:xfrm rot="0">
            <a:off x="9144000" y="7762875"/>
            <a:ext cx="1283568" cy="1283565"/>
            <a:chOff x="0" y="0"/>
            <a:chExt cx="1711424" cy="171142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12700" y="12700"/>
              <a:ext cx="1686052" cy="1686052"/>
            </a:xfrm>
            <a:custGeom>
              <a:avLst/>
              <a:gdLst/>
              <a:ahLst/>
              <a:cxnLst/>
              <a:rect l="l" t="t" r="r" b="b"/>
              <a:pathLst>
                <a:path w="1686052" h="1686052" fill="norm" stroke="1" extrusionOk="0">
                  <a:moveTo>
                    <a:pt x="0" y="843026"/>
                  </a:moveTo>
                  <a:cubicBezTo>
                    <a:pt x="0" y="377444"/>
                    <a:pt x="377444" y="0"/>
                    <a:pt x="843026" y="0"/>
                  </a:cubicBezTo>
                  <a:cubicBezTo>
                    <a:pt x="1308608" y="0"/>
                    <a:pt x="1686052" y="377444"/>
                    <a:pt x="1686052" y="843026"/>
                  </a:cubicBezTo>
                  <a:cubicBezTo>
                    <a:pt x="1686052" y="1308608"/>
                    <a:pt x="1308608" y="1686052"/>
                    <a:pt x="843026" y="1686052"/>
                  </a:cubicBezTo>
                  <a:cubicBezTo>
                    <a:pt x="377444" y="1686052"/>
                    <a:pt x="0" y="1308608"/>
                    <a:pt x="0" y="843026"/>
                  </a:cubicBezTo>
                  <a:close/>
                </a:path>
              </a:pathLst>
            </a:custGeom>
            <a:solidFill>
              <a:srgbClr val="070001"/>
            </a:solidFill>
          </p:spPr>
          <p:txBody>
            <a:bodyPr/>
            <a:p>
              <a:pPr>
                <a:defRPr/>
              </a:pPr>
              <a:endParaRPr b="1">
                <a:latin typeface="黑体"/>
                <a:cs typeface="黑体"/>
              </a:endParaRPr>
            </a:p>
          </p:txBody>
        </p:sp>
      </p:grpSp>
      <p:sp>
        <p:nvSpPr>
          <p:cNvPr id="394980538" name="AutoShape 11"/>
          <p:cNvSpPr/>
          <p:nvPr/>
        </p:nvSpPr>
        <p:spPr bwMode="auto">
          <a:xfrm>
            <a:off x="1200150" y="4348552"/>
            <a:ext cx="4766637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79296566" name="AutoShape 12"/>
          <p:cNvSpPr/>
          <p:nvPr/>
        </p:nvSpPr>
        <p:spPr bwMode="auto">
          <a:xfrm rot="7722">
            <a:off x="735190" y="1320264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8221092" name="Freeform 13"/>
          <p:cNvSpPr/>
          <p:nvPr/>
        </p:nvSpPr>
        <p:spPr bwMode="auto">
          <a:xfrm rot="0" flipH="0" flipV="0">
            <a:off x="5776799" y="8123743"/>
            <a:ext cx="564084" cy="509790"/>
          </a:xfrm>
          <a:custGeom>
            <a:avLst/>
            <a:gdLst/>
            <a:ahLst/>
            <a:cxnLst/>
            <a:rect l="l" t="t" r="r" b="b"/>
            <a:pathLst>
              <a:path w="564084" h="509791" fill="norm" stroke="1" extrusionOk="0">
                <a:moveTo>
                  <a:pt x="0" y="0"/>
                </a:moveTo>
                <a:lnTo>
                  <a:pt x="564084" y="0"/>
                </a:lnTo>
                <a:lnTo>
                  <a:pt x="564084" y="509790"/>
                </a:lnTo>
                <a:lnTo>
                  <a:pt x="0" y="509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rcRect l="0" t="0" r="0" b="0"/>
            <a:stretch/>
          </a:blipFill>
        </p:spPr>
        <p:txBody>
          <a:bodyPr/>
          <a:p>
            <a:pPr>
              <a:defRPr/>
            </a:pPr>
            <a:endParaRPr b="1">
              <a:latin typeface="黑体"/>
              <a:cs typeface="黑体"/>
            </a:endParaRPr>
          </a:p>
        </p:txBody>
      </p:sp>
      <p:sp>
        <p:nvSpPr>
          <p:cNvPr id="1245993003" name="Freeform 14"/>
          <p:cNvSpPr/>
          <p:nvPr/>
        </p:nvSpPr>
        <p:spPr bwMode="auto">
          <a:xfrm rot="0" flipH="0" flipV="0">
            <a:off x="2008142" y="8144684"/>
            <a:ext cx="560440" cy="560440"/>
          </a:xfrm>
          <a:custGeom>
            <a:avLst/>
            <a:gdLst/>
            <a:ahLst/>
            <a:cxnLst/>
            <a:rect l="l" t="t" r="r" b="b"/>
            <a:pathLst>
              <a:path w="560440" h="560440" fill="norm" stroke="1" extrusionOk="0">
                <a:moveTo>
                  <a:pt x="0" y="0"/>
                </a:moveTo>
                <a:lnTo>
                  <a:pt x="560441" y="0"/>
                </a:lnTo>
                <a:lnTo>
                  <a:pt x="560441" y="560440"/>
                </a:lnTo>
                <a:lnTo>
                  <a:pt x="0" y="560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rcRect l="0" t="0" r="0" b="0"/>
            <a:stretch/>
          </a:blipFill>
        </p:spPr>
        <p:txBody>
          <a:bodyPr/>
          <a:p>
            <a:pPr>
              <a:defRPr/>
            </a:pPr>
            <a:endParaRPr b="1">
              <a:latin typeface="黑体"/>
              <a:cs typeface="黑体"/>
            </a:endParaRPr>
          </a:p>
        </p:txBody>
      </p:sp>
      <p:sp>
        <p:nvSpPr>
          <p:cNvPr id="2125859965" name="Freeform 15"/>
          <p:cNvSpPr/>
          <p:nvPr/>
        </p:nvSpPr>
        <p:spPr bwMode="auto">
          <a:xfrm rot="0" flipH="0" flipV="0">
            <a:off x="9486154" y="8144684"/>
            <a:ext cx="599261" cy="519722"/>
          </a:xfrm>
          <a:custGeom>
            <a:avLst/>
            <a:gdLst/>
            <a:ahLst/>
            <a:cxnLst/>
            <a:rect l="l" t="t" r="r" b="b"/>
            <a:pathLst>
              <a:path w="599261" h="519722" fill="norm" stroke="1" extrusionOk="0">
                <a:moveTo>
                  <a:pt x="0" y="0"/>
                </a:moveTo>
                <a:lnTo>
                  <a:pt x="599260" y="0"/>
                </a:lnTo>
                <a:lnTo>
                  <a:pt x="599260" y="519722"/>
                </a:lnTo>
                <a:lnTo>
                  <a:pt x="0" y="519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rcRect l="0" t="0" r="0" b="0"/>
            <a:stretch/>
          </a:blipFill>
        </p:spPr>
        <p:txBody>
          <a:bodyPr/>
          <a:p>
            <a:pPr>
              <a:defRPr/>
            </a:pPr>
            <a:endParaRPr b="1">
              <a:latin typeface="黑体"/>
              <a:cs typeface="黑体"/>
            </a:endParaRPr>
          </a:p>
        </p:txBody>
      </p:sp>
      <p:sp>
        <p:nvSpPr>
          <p:cNvPr id="1889050159" name="TextBox 16"/>
          <p:cNvSpPr txBox="1"/>
          <p:nvPr/>
        </p:nvSpPr>
        <p:spPr bwMode="auto">
          <a:xfrm rot="0">
            <a:off x="10746667" y="7871693"/>
            <a:ext cx="2511146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0%</a:t>
            </a:r>
            <a:endParaRPr b="1">
              <a:latin typeface="黑体"/>
              <a:cs typeface="黑体"/>
            </a:endParaRPr>
          </a:p>
        </p:txBody>
      </p:sp>
      <p:sp>
        <p:nvSpPr>
          <p:cNvPr id="805594232" name="TextBox 17"/>
          <p:cNvSpPr txBox="1"/>
          <p:nvPr/>
        </p:nvSpPr>
        <p:spPr bwMode="auto">
          <a:xfrm rot="0">
            <a:off x="10746667" y="8439640"/>
            <a:ext cx="2180514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团队扩张</a:t>
            </a:r>
            <a:endParaRPr b="1">
              <a:latin typeface="黑体"/>
              <a:cs typeface="黑体"/>
            </a:endParaRPr>
          </a:p>
        </p:txBody>
      </p:sp>
      <p:grpSp>
        <p:nvGrpSpPr>
          <p:cNvPr id="374412075" name="Group 18"/>
          <p:cNvGrpSpPr/>
          <p:nvPr/>
        </p:nvGrpSpPr>
        <p:grpSpPr bwMode="auto">
          <a:xfrm rot="0">
            <a:off x="12857271" y="7783122"/>
            <a:ext cx="1283568" cy="1283565"/>
            <a:chOff x="0" y="0"/>
            <a:chExt cx="1711424" cy="1711420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12700" y="12700"/>
              <a:ext cx="1686052" cy="1686052"/>
            </a:xfrm>
            <a:custGeom>
              <a:avLst/>
              <a:gdLst/>
              <a:ahLst/>
              <a:cxnLst/>
              <a:rect l="l" t="t" r="r" b="b"/>
              <a:pathLst>
                <a:path w="1686052" h="1686052" fill="norm" stroke="1" extrusionOk="0">
                  <a:moveTo>
                    <a:pt x="0" y="843026"/>
                  </a:moveTo>
                  <a:cubicBezTo>
                    <a:pt x="0" y="377444"/>
                    <a:pt x="377444" y="0"/>
                    <a:pt x="843026" y="0"/>
                  </a:cubicBezTo>
                  <a:cubicBezTo>
                    <a:pt x="1308608" y="0"/>
                    <a:pt x="1686052" y="377444"/>
                    <a:pt x="1686052" y="843026"/>
                  </a:cubicBezTo>
                  <a:cubicBezTo>
                    <a:pt x="1686052" y="1308608"/>
                    <a:pt x="1308608" y="1686052"/>
                    <a:pt x="843026" y="1686052"/>
                  </a:cubicBezTo>
                  <a:cubicBezTo>
                    <a:pt x="377444" y="1686052"/>
                    <a:pt x="0" y="1308608"/>
                    <a:pt x="0" y="843026"/>
                  </a:cubicBezTo>
                  <a:close/>
                </a:path>
              </a:pathLst>
            </a:custGeom>
            <a:solidFill>
              <a:srgbClr val="070001"/>
            </a:solidFill>
          </p:spPr>
          <p:txBody>
            <a:bodyPr/>
            <a:p>
              <a:pPr>
                <a:defRPr/>
              </a:pPr>
              <a:endParaRPr b="1">
                <a:latin typeface="黑体"/>
                <a:cs typeface="黑体"/>
              </a:endParaRPr>
            </a:p>
          </p:txBody>
        </p:sp>
      </p:grpSp>
      <p:sp>
        <p:nvSpPr>
          <p:cNvPr id="1093906242" name="Freeform 20"/>
          <p:cNvSpPr/>
          <p:nvPr/>
        </p:nvSpPr>
        <p:spPr bwMode="auto">
          <a:xfrm rot="0" flipH="0" flipV="0">
            <a:off x="13198727" y="8132864"/>
            <a:ext cx="600656" cy="572261"/>
          </a:xfrm>
          <a:custGeom>
            <a:avLst/>
            <a:gdLst/>
            <a:ahLst/>
            <a:cxnLst/>
            <a:rect l="l" t="t" r="r" b="b"/>
            <a:pathLst>
              <a:path w="600656" h="572261" fill="norm" stroke="1" extrusionOk="0">
                <a:moveTo>
                  <a:pt x="0" y="0"/>
                </a:moveTo>
                <a:lnTo>
                  <a:pt x="600656" y="0"/>
                </a:lnTo>
                <a:lnTo>
                  <a:pt x="600656" y="572260"/>
                </a:lnTo>
                <a:lnTo>
                  <a:pt x="0" y="572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rcRect l="0" t="0" r="0" b="0"/>
            <a:stretch/>
          </a:blipFill>
        </p:spPr>
        <p:txBody>
          <a:bodyPr/>
          <a:p>
            <a:pPr>
              <a:defRPr/>
            </a:pPr>
            <a:endParaRPr b="1">
              <a:latin typeface="黑体"/>
              <a:cs typeface="黑体"/>
            </a:endParaRPr>
          </a:p>
        </p:txBody>
      </p:sp>
      <p:sp>
        <p:nvSpPr>
          <p:cNvPr id="1174552402" name="TextBox 21"/>
          <p:cNvSpPr txBox="1"/>
          <p:nvPr/>
        </p:nvSpPr>
        <p:spPr bwMode="auto">
          <a:xfrm rot="0">
            <a:off x="3284704" y="7894728"/>
            <a:ext cx="2511146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4</a:t>
            </a: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0%</a:t>
            </a:r>
            <a:endParaRPr b="1">
              <a:latin typeface="黑体"/>
              <a:cs typeface="黑体"/>
            </a:endParaRPr>
          </a:p>
        </p:txBody>
      </p:sp>
      <p:sp>
        <p:nvSpPr>
          <p:cNvPr id="1942146458" name="TextBox 22"/>
          <p:cNvSpPr txBox="1"/>
          <p:nvPr/>
        </p:nvSpPr>
        <p:spPr bwMode="auto">
          <a:xfrm rot="0">
            <a:off x="3284704" y="8462675"/>
            <a:ext cx="2180515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市场推广</a:t>
            </a:r>
            <a:endParaRPr b="1">
              <a:latin typeface="黑体"/>
              <a:cs typeface="黑体"/>
            </a:endParaRPr>
          </a:p>
        </p:txBody>
      </p:sp>
      <p:sp>
        <p:nvSpPr>
          <p:cNvPr id="906740201" name="TextBox 23"/>
          <p:cNvSpPr txBox="1"/>
          <p:nvPr/>
        </p:nvSpPr>
        <p:spPr bwMode="auto">
          <a:xfrm rot="0">
            <a:off x="7037454" y="7894728"/>
            <a:ext cx="2511146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3</a:t>
            </a: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0%</a:t>
            </a:r>
            <a:endParaRPr b="1">
              <a:latin typeface="黑体"/>
              <a:cs typeface="黑体"/>
            </a:endParaRPr>
          </a:p>
        </p:txBody>
      </p:sp>
      <p:sp>
        <p:nvSpPr>
          <p:cNvPr id="1928312045" name="TextBox 24"/>
          <p:cNvSpPr txBox="1"/>
          <p:nvPr/>
        </p:nvSpPr>
        <p:spPr bwMode="auto">
          <a:xfrm rot="0">
            <a:off x="7037454" y="8462675"/>
            <a:ext cx="2180514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产品研发</a:t>
            </a:r>
            <a:endParaRPr b="1">
              <a:latin typeface="黑体"/>
              <a:cs typeface="黑体"/>
            </a:endParaRPr>
          </a:p>
        </p:txBody>
      </p:sp>
      <p:sp>
        <p:nvSpPr>
          <p:cNvPr id="877121360" name="TextBox 25"/>
          <p:cNvSpPr txBox="1"/>
          <p:nvPr/>
        </p:nvSpPr>
        <p:spPr bwMode="auto">
          <a:xfrm rot="0">
            <a:off x="1225166" y="2722221"/>
            <a:ext cx="6167743" cy="54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融资金额</a:t>
            </a:r>
            <a:endParaRPr b="1">
              <a:latin typeface="黑体"/>
              <a:cs typeface="黑体"/>
            </a:endParaRPr>
          </a:p>
        </p:txBody>
      </p:sp>
      <p:sp>
        <p:nvSpPr>
          <p:cNvPr id="1946873595" name="TextBox 26"/>
          <p:cNvSpPr txBox="1"/>
          <p:nvPr/>
        </p:nvSpPr>
        <p:spPr bwMode="auto">
          <a:xfrm rot="0">
            <a:off x="1225166" y="3496255"/>
            <a:ext cx="7394976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¥3000万</a:t>
            </a:r>
            <a:endParaRPr b="1">
              <a:latin typeface="黑体"/>
              <a:cs typeface="黑体"/>
            </a:endParaRPr>
          </a:p>
        </p:txBody>
      </p:sp>
      <p:sp>
        <p:nvSpPr>
          <p:cNvPr id="102607438" name="TextBox 27"/>
          <p:cNvSpPr txBox="1"/>
          <p:nvPr/>
        </p:nvSpPr>
        <p:spPr bwMode="auto">
          <a:xfrm rot="0">
            <a:off x="1296351" y="4819988"/>
            <a:ext cx="2604714" cy="7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defRPr/>
            </a:pPr>
            <a:r>
              <a:rPr lang="en-US" sz="48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10</a:t>
            </a:r>
            <a:r>
              <a:rPr lang="en-US" sz="48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%</a:t>
            </a:r>
            <a:endParaRPr b="1">
              <a:latin typeface="黑体"/>
              <a:cs typeface="黑体"/>
            </a:endParaRPr>
          </a:p>
        </p:txBody>
      </p:sp>
      <p:sp>
        <p:nvSpPr>
          <p:cNvPr id="545569323" name="TextBox 28"/>
          <p:cNvSpPr txBox="1"/>
          <p:nvPr/>
        </p:nvSpPr>
        <p:spPr bwMode="auto">
          <a:xfrm rot="0">
            <a:off x="2965784" y="4980226"/>
            <a:ext cx="5439794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出让股份</a:t>
            </a:r>
            <a:endParaRPr b="1">
              <a:latin typeface="黑体"/>
              <a:cs typeface="黑体"/>
            </a:endParaRPr>
          </a:p>
        </p:txBody>
      </p:sp>
      <p:sp>
        <p:nvSpPr>
          <p:cNvPr id="1028056417" name="TextBox 29"/>
          <p:cNvSpPr txBox="1"/>
          <p:nvPr/>
        </p:nvSpPr>
        <p:spPr bwMode="auto">
          <a:xfrm rot="0">
            <a:off x="702374" y="433437"/>
            <a:ext cx="13560910" cy="7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融资计划</a:t>
            </a:r>
            <a:endParaRPr b="1">
              <a:latin typeface="黑体"/>
              <a:cs typeface="黑体"/>
            </a:endParaRPr>
          </a:p>
        </p:txBody>
      </p:sp>
      <p:sp>
        <p:nvSpPr>
          <p:cNvPr id="2066878672" name="TextBox 30"/>
          <p:cNvSpPr txBox="1"/>
          <p:nvPr/>
        </p:nvSpPr>
        <p:spPr bwMode="auto">
          <a:xfrm rot="0">
            <a:off x="14913818" y="559049"/>
            <a:ext cx="355016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 b="1">
              <a:latin typeface="黑体"/>
              <a:cs typeface="黑体"/>
            </a:endParaRPr>
          </a:p>
        </p:txBody>
      </p:sp>
      <p:sp>
        <p:nvSpPr>
          <p:cNvPr id="1411617504" name="TextBox 31"/>
          <p:cNvSpPr txBox="1"/>
          <p:nvPr/>
        </p:nvSpPr>
        <p:spPr bwMode="auto">
          <a:xfrm rot="0">
            <a:off x="14459937" y="7891940"/>
            <a:ext cx="2511146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</a:t>
            </a: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0%</a:t>
            </a:r>
            <a:endParaRPr b="1">
              <a:latin typeface="黑体"/>
              <a:cs typeface="黑体"/>
            </a:endParaRPr>
          </a:p>
        </p:txBody>
      </p:sp>
      <p:sp>
        <p:nvSpPr>
          <p:cNvPr id="1388841070" name="TextBox 32"/>
          <p:cNvSpPr txBox="1"/>
          <p:nvPr/>
        </p:nvSpPr>
        <p:spPr bwMode="auto">
          <a:xfrm rot="0">
            <a:off x="14459937" y="8459886"/>
            <a:ext cx="2180514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运营资金</a:t>
            </a:r>
            <a:endParaRPr b="1"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 rotWithShape="1">
          <a:blip r:embed="rId3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7047246" name="TextBox 2"/>
          <p:cNvSpPr txBox="1"/>
          <p:nvPr/>
        </p:nvSpPr>
        <p:spPr bwMode="auto">
          <a:xfrm rot="0">
            <a:off x="14197771" y="778728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PRESENTATION</a:t>
            </a:r>
            <a:endParaRPr/>
          </a:p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//SLIDE</a:t>
            </a:r>
            <a:endParaRPr/>
          </a:p>
        </p:txBody>
      </p:sp>
      <p:grpSp>
        <p:nvGrpSpPr>
          <p:cNvPr id="1629593020" name="Group 4"/>
          <p:cNvGrpSpPr/>
          <p:nvPr/>
        </p:nvGrpSpPr>
        <p:grpSpPr bwMode="auto">
          <a:xfrm rot="0">
            <a:off x="1664633" y="8280588"/>
            <a:ext cx="15143628" cy="745191"/>
            <a:chOff x="0" y="0"/>
            <a:chExt cx="20191504" cy="993588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20191476" cy="993648"/>
            </a:xfrm>
            <a:custGeom>
              <a:avLst/>
              <a:gdLst/>
              <a:ahLst/>
              <a:cxnLst/>
              <a:rect l="l" t="t" r="r" b="b"/>
              <a:pathLst>
                <a:path w="20191476" h="993648" fill="norm" stroke="1" extrusionOk="0">
                  <a:moveTo>
                    <a:pt x="12700" y="0"/>
                  </a:moveTo>
                  <a:lnTo>
                    <a:pt x="20178776" y="0"/>
                  </a:lnTo>
                  <a:cubicBezTo>
                    <a:pt x="20185762" y="0"/>
                    <a:pt x="20191476" y="5715"/>
                    <a:pt x="20191476" y="12700"/>
                  </a:cubicBezTo>
                  <a:lnTo>
                    <a:pt x="20191476" y="980948"/>
                  </a:lnTo>
                  <a:cubicBezTo>
                    <a:pt x="20191476" y="987933"/>
                    <a:pt x="20185762" y="993648"/>
                    <a:pt x="20178776" y="993648"/>
                  </a:cubicBezTo>
                  <a:lnTo>
                    <a:pt x="12700" y="993648"/>
                  </a:lnTo>
                  <a:cubicBezTo>
                    <a:pt x="5715" y="993648"/>
                    <a:pt x="0" y="987933"/>
                    <a:pt x="0" y="98094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80948"/>
                  </a:lnTo>
                  <a:lnTo>
                    <a:pt x="12700" y="980948"/>
                  </a:lnTo>
                  <a:lnTo>
                    <a:pt x="12700" y="968248"/>
                  </a:lnTo>
                  <a:lnTo>
                    <a:pt x="20178776" y="968248"/>
                  </a:lnTo>
                  <a:lnTo>
                    <a:pt x="20178776" y="980948"/>
                  </a:lnTo>
                  <a:lnTo>
                    <a:pt x="20166076" y="980948"/>
                  </a:lnTo>
                  <a:lnTo>
                    <a:pt x="20166076" y="12700"/>
                  </a:lnTo>
                  <a:lnTo>
                    <a:pt x="20178776" y="12700"/>
                  </a:lnTo>
                  <a:lnTo>
                    <a:pt x="2017877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</p:sp>
      </p:grpSp>
      <p:sp>
        <p:nvSpPr>
          <p:cNvPr id="1684101752" name="AutoShape 6"/>
          <p:cNvSpPr/>
          <p:nvPr/>
        </p:nvSpPr>
        <p:spPr bwMode="auto">
          <a:xfrm rot="5405142">
            <a:off x="13891404" y="5736310"/>
            <a:ext cx="6367713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80202541" name="Group 7"/>
          <p:cNvGrpSpPr/>
          <p:nvPr/>
        </p:nvGrpSpPr>
        <p:grpSpPr bwMode="auto">
          <a:xfrm rot="0">
            <a:off x="16712261" y="1810638"/>
            <a:ext cx="755737" cy="755737"/>
            <a:chOff x="0" y="0"/>
            <a:chExt cx="1007649" cy="1007649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1008634" cy="1008634"/>
            </a:xfrm>
            <a:custGeom>
              <a:avLst/>
              <a:gdLst/>
              <a:ahLst/>
              <a:cxnLst/>
              <a:rect l="l" t="t" r="r" b="b"/>
              <a:pathLst>
                <a:path w="1008634" h="1008634" fill="norm" stroke="1" extrusionOk="0">
                  <a:moveTo>
                    <a:pt x="0" y="504317"/>
                  </a:moveTo>
                  <a:cubicBezTo>
                    <a:pt x="0" y="225806"/>
                    <a:pt x="225806" y="0"/>
                    <a:pt x="504317" y="0"/>
                  </a:cubicBezTo>
                  <a:lnTo>
                    <a:pt x="504317" y="12700"/>
                  </a:lnTo>
                  <a:lnTo>
                    <a:pt x="504317" y="0"/>
                  </a:lnTo>
                  <a:cubicBezTo>
                    <a:pt x="782828" y="0"/>
                    <a:pt x="1008634" y="225806"/>
                    <a:pt x="1008634" y="504317"/>
                  </a:cubicBezTo>
                  <a:lnTo>
                    <a:pt x="995934" y="504317"/>
                  </a:lnTo>
                  <a:lnTo>
                    <a:pt x="1008634" y="504317"/>
                  </a:lnTo>
                  <a:cubicBezTo>
                    <a:pt x="1008634" y="782828"/>
                    <a:pt x="782828" y="1008634"/>
                    <a:pt x="504317" y="1008634"/>
                  </a:cubicBezTo>
                  <a:lnTo>
                    <a:pt x="504317" y="995934"/>
                  </a:lnTo>
                  <a:lnTo>
                    <a:pt x="504317" y="1008634"/>
                  </a:lnTo>
                  <a:cubicBezTo>
                    <a:pt x="225806" y="1008634"/>
                    <a:pt x="0" y="782828"/>
                    <a:pt x="0" y="504317"/>
                  </a:cubicBezTo>
                  <a:lnTo>
                    <a:pt x="12700" y="504317"/>
                  </a:lnTo>
                  <a:lnTo>
                    <a:pt x="25400" y="504317"/>
                  </a:lnTo>
                  <a:lnTo>
                    <a:pt x="12700" y="504317"/>
                  </a:lnTo>
                  <a:lnTo>
                    <a:pt x="0" y="504317"/>
                  </a:lnTo>
                  <a:moveTo>
                    <a:pt x="25400" y="504317"/>
                  </a:moveTo>
                  <a:cubicBezTo>
                    <a:pt x="25400" y="511302"/>
                    <a:pt x="19685" y="517017"/>
                    <a:pt x="12700" y="517017"/>
                  </a:cubicBezTo>
                  <a:cubicBezTo>
                    <a:pt x="5715" y="517017"/>
                    <a:pt x="0" y="511302"/>
                    <a:pt x="0" y="504317"/>
                  </a:cubicBezTo>
                  <a:cubicBezTo>
                    <a:pt x="0" y="497332"/>
                    <a:pt x="5715" y="491617"/>
                    <a:pt x="12700" y="491617"/>
                  </a:cubicBezTo>
                  <a:cubicBezTo>
                    <a:pt x="19685" y="491617"/>
                    <a:pt x="25400" y="497332"/>
                    <a:pt x="25400" y="504317"/>
                  </a:cubicBezTo>
                  <a:cubicBezTo>
                    <a:pt x="25400" y="768858"/>
                    <a:pt x="239776" y="983234"/>
                    <a:pt x="504317" y="983234"/>
                  </a:cubicBezTo>
                  <a:cubicBezTo>
                    <a:pt x="768858" y="983234"/>
                    <a:pt x="983234" y="768858"/>
                    <a:pt x="983234" y="504317"/>
                  </a:cubicBezTo>
                  <a:cubicBezTo>
                    <a:pt x="983234" y="239776"/>
                    <a:pt x="768858" y="25400"/>
                    <a:pt x="504317" y="25400"/>
                  </a:cubicBezTo>
                  <a:lnTo>
                    <a:pt x="504317" y="12700"/>
                  </a:lnTo>
                  <a:lnTo>
                    <a:pt x="504317" y="25400"/>
                  </a:lnTo>
                  <a:cubicBezTo>
                    <a:pt x="239776" y="25400"/>
                    <a:pt x="25400" y="239776"/>
                    <a:pt x="25400" y="504317"/>
                  </a:cubicBezTo>
                  <a:close/>
                </a:path>
              </a:pathLst>
            </a:custGeom>
            <a:solidFill>
              <a:srgbClr val="5DC0E8"/>
            </a:solidFill>
          </p:spPr>
        </p:sp>
      </p:grpSp>
      <p:sp>
        <p:nvSpPr>
          <p:cNvPr id="528070762" name="AutoShape 9"/>
          <p:cNvSpPr/>
          <p:nvPr/>
        </p:nvSpPr>
        <p:spPr bwMode="auto">
          <a:xfrm rot="49579">
            <a:off x="16895122" y="2090510"/>
            <a:ext cx="390015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1418983" name="AutoShape 10"/>
          <p:cNvSpPr/>
          <p:nvPr/>
        </p:nvSpPr>
        <p:spPr bwMode="auto">
          <a:xfrm rot="49579">
            <a:off x="16895122" y="2184317"/>
            <a:ext cx="390015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52629834" name="AutoShape 11"/>
          <p:cNvSpPr/>
          <p:nvPr/>
        </p:nvSpPr>
        <p:spPr bwMode="auto">
          <a:xfrm rot="73845">
            <a:off x="16959202" y="2278123"/>
            <a:ext cx="261854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17566639" name="TextBox 12"/>
          <p:cNvSpPr txBox="1"/>
          <p:nvPr/>
        </p:nvSpPr>
        <p:spPr bwMode="auto">
          <a:xfrm rot="0">
            <a:off x="1593000" y="3602795"/>
            <a:ext cx="9517317" cy="161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20"/>
              </a:lnSpc>
              <a:defRPr/>
            </a:pPr>
            <a:r>
              <a:rPr lang="en-US" sz="106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感谢您的观看</a:t>
            </a:r>
            <a:endParaRPr>
              <a:latin typeface="黑体"/>
              <a:cs typeface="黑体"/>
            </a:endParaRPr>
          </a:p>
        </p:txBody>
      </p:sp>
      <p:sp>
        <p:nvSpPr>
          <p:cNvPr id="2071584145" name="AutoShape 13"/>
          <p:cNvSpPr/>
          <p:nvPr/>
        </p:nvSpPr>
        <p:spPr bwMode="auto">
          <a:xfrm>
            <a:off x="5819455" y="2859638"/>
            <a:ext cx="2259342" cy="9525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06714340" name="TextBox 14"/>
          <p:cNvSpPr txBox="1"/>
          <p:nvPr/>
        </p:nvSpPr>
        <p:spPr bwMode="auto">
          <a:xfrm rot="0">
            <a:off x="1664633" y="6667539"/>
            <a:ext cx="7572173" cy="65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3"/>
              </a:lnSpc>
              <a:defRPr/>
            </a:pPr>
            <a:r>
              <a:rPr lang="en-US" sz="16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我们正在一个高速增长的赛道中，拥有健康的单位经济模型和可规模化增长路径，</a:t>
            </a:r>
            <a:r>
              <a:rPr lang="en-US" sz="165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现在正是最佳投资窗口期</a:t>
            </a:r>
            <a:endParaRPr>
              <a:latin typeface="黑体"/>
              <a:cs typeface="黑体"/>
            </a:endParaRPr>
          </a:p>
        </p:txBody>
      </p:sp>
      <p:sp>
        <p:nvSpPr>
          <p:cNvPr id="1633112628" name="AutoShape 15"/>
          <p:cNvSpPr/>
          <p:nvPr/>
        </p:nvSpPr>
        <p:spPr bwMode="auto">
          <a:xfrm>
            <a:off x="14452899" y="6164882"/>
            <a:ext cx="2259342" cy="9525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21506215" name="TextBox 16"/>
          <p:cNvSpPr txBox="1"/>
          <p:nvPr/>
        </p:nvSpPr>
        <p:spPr bwMode="auto">
          <a:xfrm rot="0">
            <a:off x="14372217" y="5698869"/>
            <a:ext cx="2335439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defRPr/>
            </a:pPr>
            <a:r>
              <a:rPr lang="en-US" sz="24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商务演示模板</a:t>
            </a:r>
            <a:endParaRPr>
              <a:latin typeface="黑体"/>
              <a:cs typeface="黑体"/>
            </a:endParaRPr>
          </a:p>
        </p:txBody>
      </p:sp>
      <p:sp>
        <p:nvSpPr>
          <p:cNvPr id="597854801" name="TextBox 17"/>
          <p:cNvSpPr txBox="1"/>
          <p:nvPr/>
        </p:nvSpPr>
        <p:spPr bwMode="auto">
          <a:xfrm rot="0">
            <a:off x="15062199" y="8430770"/>
            <a:ext cx="2390087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defRPr/>
            </a:pPr>
            <a:r>
              <a:rPr lang="en-US" sz="24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</a:t>
            </a:r>
            <a:r>
              <a:rPr lang="en-US" sz="24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竞争</a:t>
            </a:r>
            <a:endParaRPr>
              <a:latin typeface="黑体"/>
              <a:cs typeface="黑体"/>
            </a:endParaRPr>
          </a:p>
        </p:txBody>
      </p:sp>
      <p:sp>
        <p:nvSpPr>
          <p:cNvPr id="1691349120" name="TextBox 18"/>
          <p:cNvSpPr txBox="1"/>
          <p:nvPr/>
        </p:nvSpPr>
        <p:spPr bwMode="auto">
          <a:xfrm rot="0">
            <a:off x="1925975" y="8434341"/>
            <a:ext cx="2634734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主讲人：XXX</a:t>
            </a:r>
            <a:endParaRPr>
              <a:latin typeface="黑体"/>
              <a:cs typeface="黑体"/>
            </a:endParaRPr>
          </a:p>
        </p:txBody>
      </p:sp>
      <p:sp>
        <p:nvSpPr>
          <p:cNvPr id="736011156" name="TextBox 19"/>
          <p:cNvSpPr txBox="1"/>
          <p:nvPr/>
        </p:nvSpPr>
        <p:spPr bwMode="auto">
          <a:xfrm rot="0">
            <a:off x="1638751" y="2321550"/>
            <a:ext cx="5537079" cy="10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  <a:defRPr/>
            </a:pPr>
            <a:r>
              <a:rPr lang="en-US" sz="65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Thank you</a:t>
            </a:r>
            <a:endParaRPr/>
          </a:p>
        </p:txBody>
      </p:sp>
      <p:pic>
        <p:nvPicPr>
          <p:cNvPr id="486784057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593000" y="664462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 rotWithShape="1">
          <a:blip r:embed="rId3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3333032" name="AutoShape 3"/>
          <p:cNvSpPr/>
          <p:nvPr/>
        </p:nvSpPr>
        <p:spPr bwMode="auto">
          <a:xfrm>
            <a:off x="1466869" y="3664630"/>
            <a:ext cx="15985941" cy="0"/>
          </a:xfrm>
          <a:prstGeom prst="line">
            <a:avLst/>
          </a:prstGeom>
          <a:ln w="6667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55525179" name="Group 4"/>
          <p:cNvGrpSpPr/>
          <p:nvPr/>
        </p:nvGrpSpPr>
        <p:grpSpPr bwMode="auto">
          <a:xfrm rot="0">
            <a:off x="1466869" y="4123609"/>
            <a:ext cx="1003875" cy="10038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38100" cap="sq">
              <a:solidFill>
                <a:srgbClr val="5DC0E8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 bwMode="auto"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8"/>
                </a:lnSpc>
                <a:defRPr/>
              </a:pPr>
              <a:endParaRPr/>
            </a:p>
          </p:txBody>
        </p:sp>
      </p:grpSp>
      <p:sp>
        <p:nvSpPr>
          <p:cNvPr id="2094295871" name="TextBox 7"/>
          <p:cNvSpPr txBox="1"/>
          <p:nvPr/>
        </p:nvSpPr>
        <p:spPr bwMode="auto">
          <a:xfrm rot="0">
            <a:off x="14197771" y="759678"/>
            <a:ext cx="3367144" cy="55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PRESENTATION</a:t>
            </a:r>
            <a:endParaRPr/>
          </a:p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//SLIDE</a:t>
            </a:r>
            <a:endParaRPr/>
          </a:p>
        </p:txBody>
      </p:sp>
      <p:sp>
        <p:nvSpPr>
          <p:cNvPr id="479816192" name="TextBox 8"/>
          <p:cNvSpPr txBox="1"/>
          <p:nvPr/>
        </p:nvSpPr>
        <p:spPr bwMode="auto">
          <a:xfrm rot="0">
            <a:off x="1290443" y="1936323"/>
            <a:ext cx="2406348" cy="138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00"/>
              </a:lnSpc>
              <a:defRPr/>
            </a:pPr>
            <a:r>
              <a:rPr lang="en-US" sz="9000" b="1" spc="-225">
                <a:solidFill>
                  <a:srgbClr val="FFFFFF"/>
                </a:solidFill>
                <a:latin typeface="思源黑体 2 Bold"/>
                <a:ea typeface="思源黑体 2 Bold"/>
                <a:cs typeface="思源黑体 2 Bold"/>
              </a:rPr>
              <a:t>目录</a:t>
            </a:r>
            <a:endParaRPr/>
          </a:p>
        </p:txBody>
      </p:sp>
      <p:sp>
        <p:nvSpPr>
          <p:cNvPr id="1182334038" name="TextBox 9"/>
          <p:cNvSpPr txBox="1"/>
          <p:nvPr/>
        </p:nvSpPr>
        <p:spPr bwMode="auto">
          <a:xfrm rot="0">
            <a:off x="13238134" y="2541416"/>
            <a:ext cx="4214676" cy="65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defRPr/>
            </a:pPr>
            <a:r>
              <a:rPr lang="en-US" sz="42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CONTENT</a:t>
            </a:r>
            <a:endParaRPr/>
          </a:p>
        </p:txBody>
      </p:sp>
      <p:sp>
        <p:nvSpPr>
          <p:cNvPr id="1847578767" name="TextBox 10"/>
          <p:cNvSpPr txBox="1"/>
          <p:nvPr/>
        </p:nvSpPr>
        <p:spPr bwMode="auto">
          <a:xfrm rot="0">
            <a:off x="2146611" y="6584760"/>
            <a:ext cx="3273502" cy="3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思源黑体 2"/>
                <a:ea typeface="思源黑体 2"/>
                <a:cs typeface="思源黑体 2"/>
              </a:rPr>
              <a:t>Why This Market</a:t>
            </a:r>
            <a:endParaRPr/>
          </a:p>
        </p:txBody>
      </p:sp>
      <p:sp>
        <p:nvSpPr>
          <p:cNvPr id="1338705476" name="TextBox 11"/>
          <p:cNvSpPr txBox="1"/>
          <p:nvPr/>
        </p:nvSpPr>
        <p:spPr bwMode="auto">
          <a:xfrm rot="0">
            <a:off x="1554585" y="4406163"/>
            <a:ext cx="955980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5DC0E8"/>
                </a:solidFill>
                <a:latin typeface="Arial Bold"/>
                <a:ea typeface="Arial Bold"/>
                <a:cs typeface="Arial Bold"/>
              </a:rPr>
              <a:t>01.</a:t>
            </a:r>
            <a:endParaRPr/>
          </a:p>
        </p:txBody>
      </p:sp>
      <p:sp>
        <p:nvSpPr>
          <p:cNvPr id="1500673799" name="TextBox 12"/>
          <p:cNvSpPr txBox="1"/>
          <p:nvPr/>
        </p:nvSpPr>
        <p:spPr bwMode="auto">
          <a:xfrm rot="0">
            <a:off x="2146611" y="5454868"/>
            <a:ext cx="3794418" cy="54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思源黑体 2 Bold"/>
                <a:ea typeface="思源黑体 2 Bold"/>
                <a:cs typeface="思源黑体 2 Bold"/>
              </a:rPr>
              <a:t>市场机会</a:t>
            </a:r>
            <a:endParaRPr/>
          </a:p>
        </p:txBody>
      </p:sp>
      <p:sp>
        <p:nvSpPr>
          <p:cNvPr id="1026207437" name="TextBox 13"/>
          <p:cNvSpPr txBox="1"/>
          <p:nvPr/>
        </p:nvSpPr>
        <p:spPr bwMode="auto">
          <a:xfrm rot="0">
            <a:off x="6064854" y="7468345"/>
            <a:ext cx="3273502" cy="3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思源黑体 2"/>
                <a:ea typeface="思源黑体 2"/>
                <a:cs typeface="思源黑体 2"/>
              </a:rPr>
              <a:t>How It Works</a:t>
            </a:r>
            <a:endParaRPr/>
          </a:p>
        </p:txBody>
      </p:sp>
      <p:sp>
        <p:nvSpPr>
          <p:cNvPr id="777701971" name="TextBox 14"/>
          <p:cNvSpPr txBox="1"/>
          <p:nvPr/>
        </p:nvSpPr>
        <p:spPr bwMode="auto">
          <a:xfrm rot="0">
            <a:off x="5384720" y="5421417"/>
            <a:ext cx="955980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5DC0E8"/>
                </a:solidFill>
                <a:latin typeface="Arial Bold"/>
                <a:ea typeface="Arial Bold"/>
                <a:cs typeface="Arial Bold"/>
              </a:rPr>
              <a:t>02.</a:t>
            </a:r>
            <a:endParaRPr/>
          </a:p>
        </p:txBody>
      </p:sp>
      <p:sp>
        <p:nvSpPr>
          <p:cNvPr id="685000741" name="TextBox 15"/>
          <p:cNvSpPr txBox="1"/>
          <p:nvPr/>
        </p:nvSpPr>
        <p:spPr bwMode="auto">
          <a:xfrm rot="0">
            <a:off x="6131529" y="6308934"/>
            <a:ext cx="3794418" cy="54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思源黑体 2 Bold"/>
                <a:ea typeface="思源黑体 2 Bold"/>
                <a:cs typeface="思源黑体 2 Bold"/>
              </a:rPr>
              <a:t>产品与商业模式</a:t>
            </a:r>
            <a:endParaRPr/>
          </a:p>
        </p:txBody>
      </p:sp>
      <p:sp>
        <p:nvSpPr>
          <p:cNvPr id="1519552378" name="TextBox 16"/>
          <p:cNvSpPr txBox="1"/>
          <p:nvPr/>
        </p:nvSpPr>
        <p:spPr bwMode="auto">
          <a:xfrm rot="0">
            <a:off x="10577048" y="5553124"/>
            <a:ext cx="3209737" cy="54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思源黑体 2 Bold"/>
                <a:ea typeface="思源黑体 2 Bold"/>
                <a:cs typeface="思源黑体 2 Bold"/>
              </a:rPr>
              <a:t>增长与竞争优势</a:t>
            </a:r>
            <a:endParaRPr/>
          </a:p>
        </p:txBody>
      </p:sp>
      <p:sp>
        <p:nvSpPr>
          <p:cNvPr id="1037044104" name="TextBox 17"/>
          <p:cNvSpPr txBox="1"/>
          <p:nvPr/>
        </p:nvSpPr>
        <p:spPr bwMode="auto">
          <a:xfrm rot="0">
            <a:off x="10496433" y="6641910"/>
            <a:ext cx="3273502" cy="3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思源黑体 2"/>
                <a:ea typeface="思源黑体 2"/>
                <a:cs typeface="思源黑体 2"/>
              </a:rPr>
              <a:t>Why Us</a:t>
            </a:r>
            <a:endParaRPr/>
          </a:p>
        </p:txBody>
      </p:sp>
      <p:sp>
        <p:nvSpPr>
          <p:cNvPr id="1035293335" name="TextBox 18"/>
          <p:cNvSpPr txBox="1"/>
          <p:nvPr/>
        </p:nvSpPr>
        <p:spPr bwMode="auto">
          <a:xfrm rot="0">
            <a:off x="9876123" y="4406163"/>
            <a:ext cx="955980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5DC0E8"/>
                </a:solidFill>
                <a:latin typeface="Arial Bold"/>
                <a:ea typeface="Arial Bold"/>
                <a:cs typeface="Arial Bold"/>
              </a:rPr>
              <a:t>03.</a:t>
            </a:r>
            <a:endParaRPr/>
          </a:p>
        </p:txBody>
      </p:sp>
      <p:sp>
        <p:nvSpPr>
          <p:cNvPr id="1437160657" name="TextBox 19"/>
          <p:cNvSpPr txBox="1"/>
          <p:nvPr/>
        </p:nvSpPr>
        <p:spPr bwMode="auto">
          <a:xfrm rot="0">
            <a:off x="15143031" y="6324949"/>
            <a:ext cx="3137016" cy="54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思源黑体 2 Bold"/>
                <a:ea typeface="思源黑体 2 Bold"/>
                <a:cs typeface="思源黑体 2 Bold"/>
              </a:rPr>
              <a:t>未来规划</a:t>
            </a:r>
            <a:endParaRPr/>
          </a:p>
        </p:txBody>
      </p:sp>
      <p:sp>
        <p:nvSpPr>
          <p:cNvPr id="576854711" name="TextBox 20"/>
          <p:cNvSpPr txBox="1"/>
          <p:nvPr/>
        </p:nvSpPr>
        <p:spPr bwMode="auto">
          <a:xfrm rot="0">
            <a:off x="15143031" y="7277378"/>
            <a:ext cx="3273502" cy="3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思源黑体 2"/>
                <a:ea typeface="思源黑体 2"/>
                <a:cs typeface="思源黑体 2"/>
              </a:rPr>
              <a:t>Why Invest Now</a:t>
            </a:r>
            <a:endParaRPr/>
          </a:p>
        </p:txBody>
      </p:sp>
      <p:sp>
        <p:nvSpPr>
          <p:cNvPr id="886265476" name="TextBox 21"/>
          <p:cNvSpPr txBox="1"/>
          <p:nvPr/>
        </p:nvSpPr>
        <p:spPr bwMode="auto">
          <a:xfrm rot="0">
            <a:off x="14482380" y="5437433"/>
            <a:ext cx="955980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5DC0E8"/>
                </a:solidFill>
                <a:latin typeface="Arial Bold"/>
                <a:ea typeface="Arial Bold"/>
                <a:cs typeface="Arial Bold"/>
              </a:rPr>
              <a:t>04.</a:t>
            </a:r>
            <a:endParaRPr/>
          </a:p>
        </p:txBody>
      </p:sp>
      <p:grpSp>
        <p:nvGrpSpPr>
          <p:cNvPr id="468005972" name="Group 22"/>
          <p:cNvGrpSpPr/>
          <p:nvPr/>
        </p:nvGrpSpPr>
        <p:grpSpPr bwMode="auto">
          <a:xfrm rot="0">
            <a:off x="5360772" y="5143500"/>
            <a:ext cx="1003875" cy="100387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38100" cap="sq">
              <a:solidFill>
                <a:srgbClr val="5DC0E8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8"/>
                </a:lnSpc>
                <a:defRPr/>
              </a:pPr>
              <a:endParaRPr/>
            </a:p>
          </p:txBody>
        </p:sp>
      </p:grpSp>
      <p:grpSp>
        <p:nvGrpSpPr>
          <p:cNvPr id="1802934909" name="Group 25"/>
          <p:cNvGrpSpPr/>
          <p:nvPr/>
        </p:nvGrpSpPr>
        <p:grpSpPr bwMode="auto">
          <a:xfrm rot="0">
            <a:off x="9828228" y="4123609"/>
            <a:ext cx="1003875" cy="100387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38100" cap="sq">
              <a:solidFill>
                <a:srgbClr val="5DC0E8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8"/>
                </a:lnSpc>
                <a:defRPr/>
              </a:pPr>
              <a:endParaRPr/>
            </a:p>
          </p:txBody>
        </p:sp>
      </p:grpSp>
      <p:grpSp>
        <p:nvGrpSpPr>
          <p:cNvPr id="1891840055" name="Group 28"/>
          <p:cNvGrpSpPr/>
          <p:nvPr/>
        </p:nvGrpSpPr>
        <p:grpSpPr bwMode="auto">
          <a:xfrm rot="0">
            <a:off x="14434485" y="5143500"/>
            <a:ext cx="1003875" cy="100387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38100" cap="sq">
              <a:solidFill>
                <a:srgbClr val="5DC0E8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 bwMode="auto"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8"/>
                </a:lnSpc>
                <a:defRPr/>
              </a:pPr>
              <a:endParaRPr/>
            </a:p>
          </p:txBody>
        </p:sp>
      </p:grpSp>
      <p:sp>
        <p:nvSpPr>
          <p:cNvPr id="308541818" name="AutoShape 31"/>
          <p:cNvSpPr/>
          <p:nvPr/>
        </p:nvSpPr>
        <p:spPr bwMode="auto">
          <a:xfrm>
            <a:off x="1968807" y="5127484"/>
            <a:ext cx="0" cy="2329787"/>
          </a:xfrm>
          <a:prstGeom prst="line">
            <a:avLst/>
          </a:prstGeom>
          <a:ln w="3810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9330832" name="AutoShape 32"/>
          <p:cNvSpPr/>
          <p:nvPr/>
        </p:nvSpPr>
        <p:spPr bwMode="auto">
          <a:xfrm>
            <a:off x="5893404" y="6163143"/>
            <a:ext cx="0" cy="2329787"/>
          </a:xfrm>
          <a:prstGeom prst="line">
            <a:avLst/>
          </a:prstGeom>
          <a:ln w="3810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57050587" name="AutoShape 33"/>
          <p:cNvSpPr/>
          <p:nvPr/>
        </p:nvSpPr>
        <p:spPr bwMode="auto">
          <a:xfrm>
            <a:off x="10354113" y="5133975"/>
            <a:ext cx="0" cy="2329787"/>
          </a:xfrm>
          <a:prstGeom prst="line">
            <a:avLst/>
          </a:prstGeom>
          <a:ln w="3810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49024146" name="AutoShape 34"/>
          <p:cNvSpPr/>
          <p:nvPr/>
        </p:nvSpPr>
        <p:spPr bwMode="auto">
          <a:xfrm>
            <a:off x="14960370" y="6163391"/>
            <a:ext cx="0" cy="2329787"/>
          </a:xfrm>
          <a:prstGeom prst="line">
            <a:avLst/>
          </a:prstGeom>
          <a:ln w="3810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09406965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593000" y="664462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5574085" name="TextBox 2"/>
          <p:cNvSpPr txBox="1"/>
          <p:nvPr/>
        </p:nvSpPr>
        <p:spPr bwMode="auto">
          <a:xfrm rot="0">
            <a:off x="14197771" y="778728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PRESENTATION</a:t>
            </a:r>
            <a:endParaRPr/>
          </a:p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//SLIDE</a:t>
            </a:r>
            <a:endParaRPr/>
          </a:p>
        </p:txBody>
      </p:sp>
      <p:sp>
        <p:nvSpPr>
          <p:cNvPr id="2097619202" name="Freeform 3"/>
          <p:cNvSpPr/>
          <p:nvPr/>
        </p:nvSpPr>
        <p:spPr bwMode="auto">
          <a:xfrm rot="0" flipH="0" flipV="0">
            <a:off x="0" y="2411966"/>
            <a:ext cx="18288000" cy="6613813"/>
          </a:xfrm>
          <a:custGeom>
            <a:avLst/>
            <a:gdLst/>
            <a:ahLst/>
            <a:cxnLst/>
            <a:rect l="l" t="t" r="r" b="b"/>
            <a:pathLst>
              <a:path w="18288000" h="6613813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6613813"/>
                </a:lnTo>
                <a:lnTo>
                  <a:pt x="0" y="6613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95" t="0" r="16006" b="54405"/>
            <a:stretch/>
          </a:blipFill>
        </p:spPr>
      </p:sp>
      <p:sp>
        <p:nvSpPr>
          <p:cNvPr id="1417610065" name="AutoShape 4"/>
          <p:cNvSpPr/>
          <p:nvPr/>
        </p:nvSpPr>
        <p:spPr bwMode="auto">
          <a:xfrm flipH="1">
            <a:off x="17070498" y="2607807"/>
            <a:ext cx="9525" cy="6367706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45535814" name="TextBox 5"/>
          <p:cNvSpPr txBox="1"/>
          <p:nvPr/>
        </p:nvSpPr>
        <p:spPr bwMode="auto">
          <a:xfrm rot="0">
            <a:off x="1518136" y="3160265"/>
            <a:ext cx="13287883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80"/>
              </a:lnSpc>
              <a:defRPr/>
            </a:pPr>
            <a:r>
              <a:rPr lang="en-US" sz="99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市场机会</a:t>
            </a:r>
            <a:endParaRPr>
              <a:latin typeface="黑体"/>
              <a:cs typeface="黑体"/>
            </a:endParaRPr>
          </a:p>
        </p:txBody>
      </p:sp>
      <p:sp>
        <p:nvSpPr>
          <p:cNvPr id="126757124" name="TextBox 6"/>
          <p:cNvSpPr txBox="1"/>
          <p:nvPr/>
        </p:nvSpPr>
        <p:spPr bwMode="auto">
          <a:xfrm rot="0">
            <a:off x="1572186" y="4787664"/>
            <a:ext cx="5866396" cy="35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Why This Market</a:t>
            </a:r>
            <a:endParaRPr/>
          </a:p>
        </p:txBody>
      </p:sp>
      <p:sp>
        <p:nvSpPr>
          <p:cNvPr id="925353412" name="TextBox 7"/>
          <p:cNvSpPr txBox="1"/>
          <p:nvPr/>
        </p:nvSpPr>
        <p:spPr bwMode="auto">
          <a:xfrm rot="0">
            <a:off x="13769603" y="3962411"/>
            <a:ext cx="3901424" cy="322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9"/>
              </a:lnSpc>
              <a:defRPr/>
            </a:pPr>
            <a:r>
              <a:rPr lang="en-US" sz="20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01</a:t>
            </a:r>
            <a:endParaRPr/>
          </a:p>
        </p:txBody>
      </p:sp>
      <p:grpSp>
        <p:nvGrpSpPr>
          <p:cNvPr id="177180512" name="Group 8"/>
          <p:cNvGrpSpPr/>
          <p:nvPr/>
        </p:nvGrpSpPr>
        <p:grpSpPr bwMode="auto">
          <a:xfrm rot="0">
            <a:off x="1572186" y="8280588"/>
            <a:ext cx="15143628" cy="745191"/>
            <a:chOff x="0" y="0"/>
            <a:chExt cx="20191504" cy="993588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0191476" cy="993648"/>
            </a:xfrm>
            <a:custGeom>
              <a:avLst/>
              <a:gdLst/>
              <a:ahLst/>
              <a:cxnLst/>
              <a:rect l="l" t="t" r="r" b="b"/>
              <a:pathLst>
                <a:path w="20191476" h="993648" fill="norm" stroke="1" extrusionOk="0">
                  <a:moveTo>
                    <a:pt x="12700" y="0"/>
                  </a:moveTo>
                  <a:lnTo>
                    <a:pt x="20178776" y="0"/>
                  </a:lnTo>
                  <a:cubicBezTo>
                    <a:pt x="20185762" y="0"/>
                    <a:pt x="20191476" y="5715"/>
                    <a:pt x="20191476" y="12700"/>
                  </a:cubicBezTo>
                  <a:lnTo>
                    <a:pt x="20191476" y="980948"/>
                  </a:lnTo>
                  <a:cubicBezTo>
                    <a:pt x="20191476" y="987933"/>
                    <a:pt x="20185762" y="993648"/>
                    <a:pt x="20178776" y="993648"/>
                  </a:cubicBezTo>
                  <a:lnTo>
                    <a:pt x="12700" y="993648"/>
                  </a:lnTo>
                  <a:cubicBezTo>
                    <a:pt x="5715" y="993648"/>
                    <a:pt x="0" y="987933"/>
                    <a:pt x="0" y="98094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80948"/>
                  </a:lnTo>
                  <a:lnTo>
                    <a:pt x="12700" y="980948"/>
                  </a:lnTo>
                  <a:lnTo>
                    <a:pt x="12700" y="968248"/>
                  </a:lnTo>
                  <a:lnTo>
                    <a:pt x="20178776" y="968248"/>
                  </a:lnTo>
                  <a:lnTo>
                    <a:pt x="20178776" y="980948"/>
                  </a:lnTo>
                  <a:lnTo>
                    <a:pt x="20166076" y="980948"/>
                  </a:lnTo>
                  <a:lnTo>
                    <a:pt x="20166076" y="12700"/>
                  </a:lnTo>
                  <a:lnTo>
                    <a:pt x="20178776" y="12700"/>
                  </a:lnTo>
                  <a:lnTo>
                    <a:pt x="2017877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</p:sp>
      </p:grpSp>
      <p:sp>
        <p:nvSpPr>
          <p:cNvPr id="35509496" name="TextBox 10"/>
          <p:cNvSpPr txBox="1"/>
          <p:nvPr/>
        </p:nvSpPr>
        <p:spPr bwMode="auto">
          <a:xfrm rot="0">
            <a:off x="14301446" y="8434589"/>
            <a:ext cx="2157869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行业背景与痛点</a:t>
            </a:r>
            <a:endParaRPr>
              <a:latin typeface="黑体"/>
              <a:cs typeface="黑体"/>
            </a:endParaRPr>
          </a:p>
        </p:txBody>
      </p:sp>
      <p:sp>
        <p:nvSpPr>
          <p:cNvPr id="620358604" name="TextBox 11"/>
          <p:cNvSpPr txBox="1"/>
          <p:nvPr/>
        </p:nvSpPr>
        <p:spPr bwMode="auto">
          <a:xfrm rot="0">
            <a:off x="1835758" y="8367990"/>
            <a:ext cx="2318786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One</a:t>
            </a:r>
            <a:endParaRPr/>
          </a:p>
        </p:txBody>
      </p:sp>
      <p:pic>
        <p:nvPicPr>
          <p:cNvPr id="1281093896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593000" y="664462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4033890" name="Freeform 2"/>
          <p:cNvSpPr/>
          <p:nvPr/>
        </p:nvSpPr>
        <p:spPr bwMode="auto">
          <a:xfrm rot="0" flipH="0" flipV="0">
            <a:off x="0" y="7933348"/>
            <a:ext cx="18289586" cy="2330369"/>
          </a:xfrm>
          <a:custGeom>
            <a:avLst/>
            <a:gdLst/>
            <a:ahLst/>
            <a:cxnLst/>
            <a:rect l="l" t="t" r="r" b="b"/>
            <a:pathLst>
              <a:path w="18289586" h="2330369" fill="norm" stroke="1" extrusionOk="0">
                <a:moveTo>
                  <a:pt x="0" y="0"/>
                </a:moveTo>
                <a:lnTo>
                  <a:pt x="18289586" y="0"/>
                </a:lnTo>
                <a:lnTo>
                  <a:pt x="18289586" y="2330369"/>
                </a:lnTo>
                <a:lnTo>
                  <a:pt x="0" y="2330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51139" r="0" b="29712"/>
            <a:stretch/>
          </a:blipFill>
        </p:spPr>
      </p:sp>
      <p:sp>
        <p:nvSpPr>
          <p:cNvPr id="403873427" name="Freeform 3"/>
          <p:cNvSpPr/>
          <p:nvPr/>
        </p:nvSpPr>
        <p:spPr bwMode="auto">
          <a:xfrm rot="0" flipH="0" flipV="0">
            <a:off x="1853217" y="4707537"/>
            <a:ext cx="6992672" cy="3855428"/>
          </a:xfrm>
          <a:custGeom>
            <a:avLst/>
            <a:gdLst/>
            <a:ahLst/>
            <a:cxnLst/>
            <a:rect l="l" t="t" r="r" b="b"/>
            <a:pathLst>
              <a:path w="6992672" h="3855429" fill="norm" stroke="1" extrusionOk="0">
                <a:moveTo>
                  <a:pt x="0" y="0"/>
                </a:moveTo>
                <a:lnTo>
                  <a:pt x="6992671" y="0"/>
                </a:lnTo>
                <a:lnTo>
                  <a:pt x="6992671" y="3855429"/>
                </a:lnTo>
                <a:lnTo>
                  <a:pt x="0" y="3855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0" t="8459" r="0" b="8459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550847593" name="TextBox 4"/>
          <p:cNvSpPr txBox="1"/>
          <p:nvPr/>
        </p:nvSpPr>
        <p:spPr bwMode="auto">
          <a:xfrm rot="0">
            <a:off x="11015154" y="4707536"/>
            <a:ext cx="3984703" cy="6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defRPr/>
            </a:pPr>
            <a:r>
              <a:rPr lang="en-US" sz="42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当前痛点</a:t>
            </a:r>
            <a:endParaRPr>
              <a:latin typeface="黑体"/>
              <a:cs typeface="黑体"/>
            </a:endParaRPr>
          </a:p>
        </p:txBody>
      </p:sp>
      <p:sp>
        <p:nvSpPr>
          <p:cNvPr id="567358250" name="TextBox 5"/>
          <p:cNvSpPr txBox="1"/>
          <p:nvPr/>
        </p:nvSpPr>
        <p:spPr bwMode="auto">
          <a:xfrm rot="0">
            <a:off x="11015154" y="5782078"/>
            <a:ext cx="5976852" cy="142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用户需求未被满足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传统模式</a:t>
            </a: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效率低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成本高 / 体验差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数字化程度不足</a:t>
            </a:r>
            <a:endParaRPr>
              <a:latin typeface="黑体"/>
              <a:cs typeface="黑体"/>
            </a:endParaRPr>
          </a:p>
        </p:txBody>
      </p:sp>
      <p:sp>
        <p:nvSpPr>
          <p:cNvPr id="1112824558" name="TextBox 6"/>
          <p:cNvSpPr txBox="1"/>
          <p:nvPr/>
        </p:nvSpPr>
        <p:spPr bwMode="auto">
          <a:xfrm rot="0">
            <a:off x="1145972" y="2265190"/>
            <a:ext cx="6167383" cy="54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行业现状</a:t>
            </a:r>
            <a:endParaRPr>
              <a:latin typeface="黑体"/>
              <a:cs typeface="黑体"/>
            </a:endParaRPr>
          </a:p>
        </p:txBody>
      </p:sp>
      <p:sp>
        <p:nvSpPr>
          <p:cNvPr id="1677562619" name="TextBox 7"/>
          <p:cNvSpPr txBox="1"/>
          <p:nvPr/>
        </p:nvSpPr>
        <p:spPr bwMode="auto">
          <a:xfrm rot="0">
            <a:off x="1164252" y="2988529"/>
            <a:ext cx="7394616" cy="107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行业规模：XX亿元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年增长率：XX%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市场渗透率：XX%</a:t>
            </a:r>
            <a:endParaRPr>
              <a:latin typeface="黑体"/>
              <a:cs typeface="黑体"/>
            </a:endParaRPr>
          </a:p>
        </p:txBody>
      </p:sp>
      <p:sp>
        <p:nvSpPr>
          <p:cNvPr id="519689953" name="AutoShape 8"/>
          <p:cNvSpPr/>
          <p:nvPr/>
        </p:nvSpPr>
        <p:spPr bwMode="auto">
          <a:xfrm rot="5405142">
            <a:off x="13903016" y="5835271"/>
            <a:ext cx="6367713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20902391" name="Group 9"/>
          <p:cNvGrpSpPr/>
          <p:nvPr/>
        </p:nvGrpSpPr>
        <p:grpSpPr bwMode="auto">
          <a:xfrm rot="0">
            <a:off x="16723872" y="1909598"/>
            <a:ext cx="755737" cy="755737"/>
            <a:chOff x="0" y="0"/>
            <a:chExt cx="1007649" cy="1007649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1008634" cy="1008634"/>
            </a:xfrm>
            <a:custGeom>
              <a:avLst/>
              <a:gdLst/>
              <a:ahLst/>
              <a:cxnLst/>
              <a:rect l="l" t="t" r="r" b="b"/>
              <a:pathLst>
                <a:path w="1008634" h="1008634" fill="norm" stroke="1" extrusionOk="0">
                  <a:moveTo>
                    <a:pt x="0" y="504317"/>
                  </a:moveTo>
                  <a:cubicBezTo>
                    <a:pt x="0" y="225806"/>
                    <a:pt x="225806" y="0"/>
                    <a:pt x="504317" y="0"/>
                  </a:cubicBezTo>
                  <a:lnTo>
                    <a:pt x="504317" y="12700"/>
                  </a:lnTo>
                  <a:lnTo>
                    <a:pt x="504317" y="0"/>
                  </a:lnTo>
                  <a:cubicBezTo>
                    <a:pt x="782828" y="0"/>
                    <a:pt x="1008634" y="225806"/>
                    <a:pt x="1008634" y="504317"/>
                  </a:cubicBezTo>
                  <a:lnTo>
                    <a:pt x="995934" y="504317"/>
                  </a:lnTo>
                  <a:lnTo>
                    <a:pt x="1008634" y="504317"/>
                  </a:lnTo>
                  <a:cubicBezTo>
                    <a:pt x="1008634" y="782828"/>
                    <a:pt x="782828" y="1008634"/>
                    <a:pt x="504317" y="1008634"/>
                  </a:cubicBezTo>
                  <a:lnTo>
                    <a:pt x="504317" y="995934"/>
                  </a:lnTo>
                  <a:lnTo>
                    <a:pt x="504317" y="1008634"/>
                  </a:lnTo>
                  <a:cubicBezTo>
                    <a:pt x="225806" y="1008634"/>
                    <a:pt x="0" y="782828"/>
                    <a:pt x="0" y="504317"/>
                  </a:cubicBezTo>
                  <a:lnTo>
                    <a:pt x="12700" y="504317"/>
                  </a:lnTo>
                  <a:lnTo>
                    <a:pt x="25400" y="504317"/>
                  </a:lnTo>
                  <a:lnTo>
                    <a:pt x="12700" y="504317"/>
                  </a:lnTo>
                  <a:lnTo>
                    <a:pt x="0" y="504317"/>
                  </a:lnTo>
                  <a:moveTo>
                    <a:pt x="25400" y="504317"/>
                  </a:moveTo>
                  <a:cubicBezTo>
                    <a:pt x="25400" y="511302"/>
                    <a:pt x="19685" y="517017"/>
                    <a:pt x="12700" y="517017"/>
                  </a:cubicBezTo>
                  <a:cubicBezTo>
                    <a:pt x="5715" y="517017"/>
                    <a:pt x="0" y="511302"/>
                    <a:pt x="0" y="504317"/>
                  </a:cubicBezTo>
                  <a:cubicBezTo>
                    <a:pt x="0" y="497332"/>
                    <a:pt x="5715" y="491617"/>
                    <a:pt x="12700" y="491617"/>
                  </a:cubicBezTo>
                  <a:cubicBezTo>
                    <a:pt x="19685" y="491617"/>
                    <a:pt x="25400" y="497332"/>
                    <a:pt x="25400" y="504317"/>
                  </a:cubicBezTo>
                  <a:cubicBezTo>
                    <a:pt x="25400" y="768858"/>
                    <a:pt x="239776" y="983234"/>
                    <a:pt x="504317" y="983234"/>
                  </a:cubicBezTo>
                  <a:cubicBezTo>
                    <a:pt x="768858" y="983234"/>
                    <a:pt x="983234" y="768858"/>
                    <a:pt x="983234" y="504317"/>
                  </a:cubicBezTo>
                  <a:cubicBezTo>
                    <a:pt x="983234" y="239776"/>
                    <a:pt x="768858" y="25400"/>
                    <a:pt x="504317" y="25400"/>
                  </a:cubicBezTo>
                  <a:lnTo>
                    <a:pt x="504317" y="12700"/>
                  </a:lnTo>
                  <a:lnTo>
                    <a:pt x="504317" y="25400"/>
                  </a:lnTo>
                  <a:cubicBezTo>
                    <a:pt x="239776" y="25400"/>
                    <a:pt x="25400" y="239776"/>
                    <a:pt x="25400" y="504317"/>
                  </a:cubicBezTo>
                  <a:close/>
                </a:path>
              </a:pathLst>
            </a:custGeom>
            <a:solidFill>
              <a:srgbClr val="5DC0E8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sp>
        <p:nvSpPr>
          <p:cNvPr id="1263420130" name="AutoShape 11"/>
          <p:cNvSpPr/>
          <p:nvPr/>
        </p:nvSpPr>
        <p:spPr bwMode="auto">
          <a:xfrm rot="49579">
            <a:off x="16906733" y="2189471"/>
            <a:ext cx="390015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1258333" name="AutoShape 12"/>
          <p:cNvSpPr/>
          <p:nvPr/>
        </p:nvSpPr>
        <p:spPr bwMode="auto">
          <a:xfrm rot="49579">
            <a:off x="16906733" y="2283278"/>
            <a:ext cx="390015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96359044" name="AutoShape 13"/>
          <p:cNvSpPr/>
          <p:nvPr/>
        </p:nvSpPr>
        <p:spPr bwMode="auto">
          <a:xfrm rot="73845">
            <a:off x="16970813" y="2377084"/>
            <a:ext cx="261854" cy="0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67324938" name="TextBox 14"/>
          <p:cNvSpPr txBox="1"/>
          <p:nvPr/>
        </p:nvSpPr>
        <p:spPr bwMode="auto">
          <a:xfrm rot="0">
            <a:off x="702374" y="433437"/>
            <a:ext cx="13560550" cy="7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行业背景与痛点</a:t>
            </a:r>
            <a:endParaRPr>
              <a:latin typeface="黑体"/>
              <a:cs typeface="黑体"/>
            </a:endParaRPr>
          </a:p>
        </p:txBody>
      </p:sp>
      <p:sp>
        <p:nvSpPr>
          <p:cNvPr id="623324799" name="AutoShape 15"/>
          <p:cNvSpPr/>
          <p:nvPr/>
        </p:nvSpPr>
        <p:spPr bwMode="auto">
          <a:xfrm rot="7722">
            <a:off x="735190" y="1320264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06844393" name="TextBox 16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1289669" name="Freeform 2"/>
          <p:cNvSpPr/>
          <p:nvPr/>
        </p:nvSpPr>
        <p:spPr bwMode="auto">
          <a:xfrm rot="0" flipH="0" flipV="0">
            <a:off x="1278770" y="5633061"/>
            <a:ext cx="3411297" cy="3411297"/>
          </a:xfrm>
          <a:custGeom>
            <a:avLst/>
            <a:gdLst/>
            <a:ahLst/>
            <a:cxnLst/>
            <a:rect l="l" t="t" r="r" b="b"/>
            <a:pathLst>
              <a:path w="3411297" h="3411297" fill="norm" stroke="1" extrusionOk="0">
                <a:moveTo>
                  <a:pt x="0" y="0"/>
                </a:moveTo>
                <a:lnTo>
                  <a:pt x="3411296" y="0"/>
                </a:lnTo>
                <a:lnTo>
                  <a:pt x="3411296" y="3411297"/>
                </a:lnTo>
                <a:lnTo>
                  <a:pt x="0" y="3411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2007581910" name="Freeform 3"/>
          <p:cNvSpPr/>
          <p:nvPr/>
        </p:nvSpPr>
        <p:spPr bwMode="auto">
          <a:xfrm rot="0" flipH="0" flipV="0">
            <a:off x="2743743" y="3121224"/>
            <a:ext cx="3411297" cy="3411297"/>
          </a:xfrm>
          <a:custGeom>
            <a:avLst/>
            <a:gdLst/>
            <a:ahLst/>
            <a:cxnLst/>
            <a:rect l="l" t="t" r="r" b="b"/>
            <a:pathLst>
              <a:path w="3411297" h="3411297" fill="norm" stroke="1" extrusionOk="0">
                <a:moveTo>
                  <a:pt x="0" y="0"/>
                </a:moveTo>
                <a:lnTo>
                  <a:pt x="3411297" y="0"/>
                </a:lnTo>
                <a:lnTo>
                  <a:pt x="3411297" y="3411297"/>
                </a:lnTo>
                <a:lnTo>
                  <a:pt x="0" y="3411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728920976" name="AutoShape 4"/>
          <p:cNvSpPr/>
          <p:nvPr/>
        </p:nvSpPr>
        <p:spPr bwMode="auto">
          <a:xfrm>
            <a:off x="3138390" y="4917402"/>
            <a:ext cx="2578311" cy="9525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91827116" name="AutoShape 5"/>
          <p:cNvSpPr/>
          <p:nvPr/>
        </p:nvSpPr>
        <p:spPr bwMode="auto">
          <a:xfrm rot="7722">
            <a:off x="735190" y="1328427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0530323" name="Freeform 6"/>
          <p:cNvSpPr/>
          <p:nvPr/>
        </p:nvSpPr>
        <p:spPr bwMode="auto">
          <a:xfrm rot="0" flipH="0" flipV="0">
            <a:off x="4161400" y="5633061"/>
            <a:ext cx="3411297" cy="3411297"/>
          </a:xfrm>
          <a:custGeom>
            <a:avLst/>
            <a:gdLst/>
            <a:ahLst/>
            <a:cxnLst/>
            <a:rect l="l" t="t" r="r" b="b"/>
            <a:pathLst>
              <a:path w="3411297" h="3411297" fill="norm" stroke="1" extrusionOk="0">
                <a:moveTo>
                  <a:pt x="0" y="0"/>
                </a:moveTo>
                <a:lnTo>
                  <a:pt x="3411297" y="0"/>
                </a:lnTo>
                <a:lnTo>
                  <a:pt x="3411297" y="3411297"/>
                </a:lnTo>
                <a:lnTo>
                  <a:pt x="0" y="3411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854978532" name="AutoShape 7"/>
          <p:cNvSpPr/>
          <p:nvPr/>
        </p:nvSpPr>
        <p:spPr bwMode="auto">
          <a:xfrm>
            <a:off x="1673415" y="7451702"/>
            <a:ext cx="2578311" cy="9525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517280" name="AutoShape 8"/>
          <p:cNvSpPr/>
          <p:nvPr/>
        </p:nvSpPr>
        <p:spPr bwMode="auto">
          <a:xfrm>
            <a:off x="4556047" y="7451702"/>
            <a:ext cx="2578311" cy="9525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99799401" name="TextBox 9"/>
          <p:cNvSpPr txBox="1"/>
          <p:nvPr/>
        </p:nvSpPr>
        <p:spPr bwMode="auto">
          <a:xfrm rot="0">
            <a:off x="1365879" y="2005740"/>
            <a:ext cx="6167383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TAM-SAM-SOM模型</a:t>
            </a:r>
            <a:endParaRPr>
              <a:latin typeface="黑体"/>
              <a:cs typeface="黑体"/>
            </a:endParaRPr>
          </a:p>
        </p:txBody>
      </p:sp>
      <p:sp>
        <p:nvSpPr>
          <p:cNvPr id="224740624" name="TextBox 10"/>
          <p:cNvSpPr txBox="1"/>
          <p:nvPr/>
        </p:nvSpPr>
        <p:spPr bwMode="auto">
          <a:xfrm rot="0">
            <a:off x="3506346" y="4245871"/>
            <a:ext cx="1886448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TAM</a:t>
            </a:r>
            <a:endParaRPr>
              <a:latin typeface="黑体"/>
              <a:cs typeface="黑体"/>
            </a:endParaRPr>
          </a:p>
        </p:txBody>
      </p:sp>
      <p:sp>
        <p:nvSpPr>
          <p:cNvPr id="2075954671" name="TextBox 11"/>
          <p:cNvSpPr txBox="1"/>
          <p:nvPr/>
        </p:nvSpPr>
        <p:spPr bwMode="auto">
          <a:xfrm rot="0">
            <a:off x="3091717" y="5061562"/>
            <a:ext cx="2715706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1000亿</a:t>
            </a:r>
            <a:endParaRPr>
              <a:latin typeface="黑体"/>
              <a:cs typeface="黑体"/>
            </a:endParaRPr>
          </a:p>
        </p:txBody>
      </p:sp>
      <p:sp>
        <p:nvSpPr>
          <p:cNvPr id="1104401521" name="TextBox 12"/>
          <p:cNvSpPr txBox="1"/>
          <p:nvPr/>
        </p:nvSpPr>
        <p:spPr bwMode="auto">
          <a:xfrm rot="0">
            <a:off x="702374" y="433437"/>
            <a:ext cx="13560550" cy="7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市场空间测算</a:t>
            </a:r>
            <a:endParaRPr>
              <a:latin typeface="黑体"/>
              <a:cs typeface="黑体"/>
            </a:endParaRPr>
          </a:p>
        </p:txBody>
      </p:sp>
      <p:sp>
        <p:nvSpPr>
          <p:cNvPr id="1946736952" name="TextBox 13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  <p:sp>
        <p:nvSpPr>
          <p:cNvPr id="888650501" name="TextBox 14"/>
          <p:cNvSpPr txBox="1"/>
          <p:nvPr/>
        </p:nvSpPr>
        <p:spPr bwMode="auto">
          <a:xfrm rot="0">
            <a:off x="2041372" y="6780169"/>
            <a:ext cx="1886448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SAM</a:t>
            </a:r>
            <a:endParaRPr>
              <a:latin typeface="黑体"/>
              <a:cs typeface="黑体"/>
            </a:endParaRPr>
          </a:p>
        </p:txBody>
      </p:sp>
      <p:sp>
        <p:nvSpPr>
          <p:cNvPr id="1971527684" name="TextBox 15"/>
          <p:cNvSpPr txBox="1"/>
          <p:nvPr/>
        </p:nvSpPr>
        <p:spPr bwMode="auto">
          <a:xfrm rot="0">
            <a:off x="1626743" y="7595861"/>
            <a:ext cx="2715706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200亿</a:t>
            </a:r>
            <a:endParaRPr>
              <a:latin typeface="黑体"/>
              <a:cs typeface="黑体"/>
            </a:endParaRPr>
          </a:p>
        </p:txBody>
      </p:sp>
      <p:sp>
        <p:nvSpPr>
          <p:cNvPr id="771655304" name="TextBox 16"/>
          <p:cNvSpPr txBox="1"/>
          <p:nvPr/>
        </p:nvSpPr>
        <p:spPr bwMode="auto">
          <a:xfrm rot="0">
            <a:off x="4924003" y="6780169"/>
            <a:ext cx="1886448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en-US" sz="3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SOM</a:t>
            </a:r>
            <a:endParaRPr>
              <a:latin typeface="黑体"/>
              <a:cs typeface="黑体"/>
            </a:endParaRPr>
          </a:p>
        </p:txBody>
      </p:sp>
      <p:sp>
        <p:nvSpPr>
          <p:cNvPr id="949113301" name="TextBox 17"/>
          <p:cNvSpPr txBox="1"/>
          <p:nvPr/>
        </p:nvSpPr>
        <p:spPr bwMode="auto">
          <a:xfrm rot="0">
            <a:off x="4509374" y="7595861"/>
            <a:ext cx="2715706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10亿</a:t>
            </a:r>
            <a:endParaRPr>
              <a:latin typeface="黑体"/>
              <a:cs typeface="黑体"/>
            </a:endParaRPr>
          </a:p>
        </p:txBody>
      </p:sp>
      <p:sp>
        <p:nvSpPr>
          <p:cNvPr id="423351806" name="Freeform 18"/>
          <p:cNvSpPr/>
          <p:nvPr/>
        </p:nvSpPr>
        <p:spPr bwMode="auto">
          <a:xfrm rot="0" flipH="0" flipV="0">
            <a:off x="9471336" y="2036093"/>
            <a:ext cx="7784667" cy="7222207"/>
          </a:xfrm>
          <a:custGeom>
            <a:avLst/>
            <a:gdLst/>
            <a:ahLst/>
            <a:cxnLst/>
            <a:rect l="l" t="t" r="r" b="b"/>
            <a:pathLst>
              <a:path w="7784667" h="7222207" fill="norm" stroke="1" extrusionOk="0">
                <a:moveTo>
                  <a:pt x="0" y="0"/>
                </a:moveTo>
                <a:lnTo>
                  <a:pt x="7784667" y="0"/>
                </a:lnTo>
                <a:lnTo>
                  <a:pt x="7784667" y="7222207"/>
                </a:lnTo>
                <a:lnTo>
                  <a:pt x="0" y="7222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14135" t="0" r="14135" b="0"/>
            <a:stretch/>
          </a:blipFill>
        </p:spPr>
        <p:txBody>
          <a:bodyPr/>
          <a:p>
            <a:pPr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161473523" name="TextBox 19"/>
          <p:cNvSpPr txBox="1"/>
          <p:nvPr/>
        </p:nvSpPr>
        <p:spPr bwMode="auto">
          <a:xfrm rot="0">
            <a:off x="13325244" y="2927568"/>
            <a:ext cx="3041492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趋势驱动因素</a:t>
            </a:r>
            <a:endParaRPr>
              <a:latin typeface="黑体"/>
              <a:cs typeface="黑体"/>
            </a:endParaRPr>
          </a:p>
        </p:txBody>
      </p:sp>
      <p:sp>
        <p:nvSpPr>
          <p:cNvPr id="581496075" name="TextBox 20"/>
          <p:cNvSpPr txBox="1"/>
          <p:nvPr/>
        </p:nvSpPr>
        <p:spPr bwMode="auto">
          <a:xfrm rot="0">
            <a:off x="13325244" y="3480037"/>
            <a:ext cx="2555493" cy="142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政策支持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技术升级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消费结构变化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渠道变革</a:t>
            </a:r>
            <a:endParaRPr>
              <a:latin typeface="黑体"/>
              <a:cs typeface="黑体"/>
            </a:endParaRPr>
          </a:p>
        </p:txBody>
      </p:sp>
      <p:sp>
        <p:nvSpPr>
          <p:cNvPr id="1376863975" name="AutoShape 21"/>
          <p:cNvSpPr/>
          <p:nvPr/>
        </p:nvSpPr>
        <p:spPr bwMode="auto">
          <a:xfrm>
            <a:off x="13363670" y="5215669"/>
            <a:ext cx="2678812" cy="3810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69565017" name="TextBox 22"/>
          <p:cNvSpPr txBox="1"/>
          <p:nvPr/>
        </p:nvSpPr>
        <p:spPr bwMode="auto">
          <a:xfrm rot="0">
            <a:off x="13325244" y="6069498"/>
            <a:ext cx="3041492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获客策略</a:t>
            </a:r>
            <a:endParaRPr>
              <a:latin typeface="黑体"/>
              <a:cs typeface="黑体"/>
            </a:endParaRPr>
          </a:p>
        </p:txBody>
      </p:sp>
      <p:sp>
        <p:nvSpPr>
          <p:cNvPr id="1004279930" name="TextBox 23"/>
          <p:cNvSpPr txBox="1"/>
          <p:nvPr/>
        </p:nvSpPr>
        <p:spPr bwMode="auto">
          <a:xfrm rot="0">
            <a:off x="13325244" y="6621967"/>
            <a:ext cx="2555493" cy="214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内容营销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精准投放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私域运营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渠道合作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裂变增长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2808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1434311197" name="AutoShape 24"/>
          <p:cNvSpPr/>
          <p:nvPr/>
        </p:nvSpPr>
        <p:spPr bwMode="auto">
          <a:xfrm>
            <a:off x="13363670" y="8673164"/>
            <a:ext cx="2732389" cy="3810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1036084" name="TextBox 2"/>
          <p:cNvSpPr txBox="1"/>
          <p:nvPr/>
        </p:nvSpPr>
        <p:spPr bwMode="auto">
          <a:xfrm rot="0">
            <a:off x="14197771" y="778728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PRESENTATION</a:t>
            </a:r>
            <a:endParaRPr/>
          </a:p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//SLIDE</a:t>
            </a:r>
            <a:endParaRPr/>
          </a:p>
        </p:txBody>
      </p:sp>
      <p:sp>
        <p:nvSpPr>
          <p:cNvPr id="525007448" name="Freeform 3"/>
          <p:cNvSpPr/>
          <p:nvPr/>
        </p:nvSpPr>
        <p:spPr bwMode="auto">
          <a:xfrm rot="0" flipH="0" flipV="0">
            <a:off x="0" y="2411966"/>
            <a:ext cx="18288000" cy="6613813"/>
          </a:xfrm>
          <a:custGeom>
            <a:avLst/>
            <a:gdLst/>
            <a:ahLst/>
            <a:cxnLst/>
            <a:rect l="l" t="t" r="r" b="b"/>
            <a:pathLst>
              <a:path w="18288000" h="6613813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6613813"/>
                </a:lnTo>
                <a:lnTo>
                  <a:pt x="0" y="6613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95" t="0" r="16006" b="54405"/>
            <a:stretch/>
          </a:blipFill>
        </p:spPr>
      </p:sp>
      <p:sp>
        <p:nvSpPr>
          <p:cNvPr id="427728375" name="AutoShape 4"/>
          <p:cNvSpPr/>
          <p:nvPr/>
        </p:nvSpPr>
        <p:spPr bwMode="auto">
          <a:xfrm flipH="1">
            <a:off x="17070498" y="2607807"/>
            <a:ext cx="9525" cy="6367706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3758294" name="TextBox 5"/>
          <p:cNvSpPr txBox="1"/>
          <p:nvPr/>
        </p:nvSpPr>
        <p:spPr bwMode="auto">
          <a:xfrm rot="0">
            <a:off x="1518136" y="3160265"/>
            <a:ext cx="13287883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80"/>
              </a:lnSpc>
              <a:defRPr/>
            </a:pPr>
            <a:r>
              <a:rPr lang="en-US" sz="99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产品与商业模式</a:t>
            </a:r>
            <a:endParaRPr>
              <a:latin typeface="黑体"/>
              <a:cs typeface="黑体"/>
            </a:endParaRPr>
          </a:p>
        </p:txBody>
      </p:sp>
      <p:sp>
        <p:nvSpPr>
          <p:cNvPr id="484507509" name="TextBox 6"/>
          <p:cNvSpPr txBox="1"/>
          <p:nvPr/>
        </p:nvSpPr>
        <p:spPr bwMode="auto">
          <a:xfrm rot="0">
            <a:off x="1572186" y="4787664"/>
            <a:ext cx="5866396" cy="35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How It Works</a:t>
            </a:r>
            <a:endParaRPr/>
          </a:p>
        </p:txBody>
      </p:sp>
      <p:sp>
        <p:nvSpPr>
          <p:cNvPr id="155928647" name="TextBox 7"/>
          <p:cNvSpPr txBox="1"/>
          <p:nvPr/>
        </p:nvSpPr>
        <p:spPr bwMode="auto">
          <a:xfrm rot="0">
            <a:off x="13769603" y="3962411"/>
            <a:ext cx="3901424" cy="322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9"/>
              </a:lnSpc>
              <a:defRPr/>
            </a:pPr>
            <a:r>
              <a:rPr lang="en-US" sz="20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02</a:t>
            </a:r>
            <a:endParaRPr/>
          </a:p>
        </p:txBody>
      </p:sp>
      <p:grpSp>
        <p:nvGrpSpPr>
          <p:cNvPr id="1573905756" name="Group 8"/>
          <p:cNvGrpSpPr/>
          <p:nvPr/>
        </p:nvGrpSpPr>
        <p:grpSpPr bwMode="auto">
          <a:xfrm rot="0">
            <a:off x="1572186" y="8280588"/>
            <a:ext cx="15143628" cy="745191"/>
            <a:chOff x="0" y="0"/>
            <a:chExt cx="20191504" cy="993588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0191476" cy="993648"/>
            </a:xfrm>
            <a:custGeom>
              <a:avLst/>
              <a:gdLst/>
              <a:ahLst/>
              <a:cxnLst/>
              <a:rect l="l" t="t" r="r" b="b"/>
              <a:pathLst>
                <a:path w="20191476" h="993648" fill="norm" stroke="1" extrusionOk="0">
                  <a:moveTo>
                    <a:pt x="12700" y="0"/>
                  </a:moveTo>
                  <a:lnTo>
                    <a:pt x="20178776" y="0"/>
                  </a:lnTo>
                  <a:cubicBezTo>
                    <a:pt x="20185762" y="0"/>
                    <a:pt x="20191476" y="5715"/>
                    <a:pt x="20191476" y="12700"/>
                  </a:cubicBezTo>
                  <a:lnTo>
                    <a:pt x="20191476" y="980948"/>
                  </a:lnTo>
                  <a:cubicBezTo>
                    <a:pt x="20191476" y="987933"/>
                    <a:pt x="20185762" y="993648"/>
                    <a:pt x="20178776" y="993648"/>
                  </a:cubicBezTo>
                  <a:lnTo>
                    <a:pt x="12700" y="993648"/>
                  </a:lnTo>
                  <a:cubicBezTo>
                    <a:pt x="5715" y="993648"/>
                    <a:pt x="0" y="987933"/>
                    <a:pt x="0" y="98094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80948"/>
                  </a:lnTo>
                  <a:lnTo>
                    <a:pt x="12700" y="980948"/>
                  </a:lnTo>
                  <a:lnTo>
                    <a:pt x="12700" y="968248"/>
                  </a:lnTo>
                  <a:lnTo>
                    <a:pt x="20178776" y="968248"/>
                  </a:lnTo>
                  <a:lnTo>
                    <a:pt x="20178776" y="980948"/>
                  </a:lnTo>
                  <a:lnTo>
                    <a:pt x="20166076" y="980948"/>
                  </a:lnTo>
                  <a:lnTo>
                    <a:pt x="20166076" y="12700"/>
                  </a:lnTo>
                  <a:lnTo>
                    <a:pt x="20178776" y="12700"/>
                  </a:lnTo>
                  <a:lnTo>
                    <a:pt x="2017877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</p:sp>
      </p:grpSp>
      <p:sp>
        <p:nvSpPr>
          <p:cNvPr id="873753836" name="TextBox 10"/>
          <p:cNvSpPr txBox="1"/>
          <p:nvPr/>
        </p:nvSpPr>
        <p:spPr bwMode="auto">
          <a:xfrm rot="0">
            <a:off x="14301446" y="8434589"/>
            <a:ext cx="2157869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产品介绍</a:t>
            </a:r>
            <a:endParaRPr>
              <a:latin typeface="黑体"/>
              <a:cs typeface="黑体"/>
            </a:endParaRPr>
          </a:p>
        </p:txBody>
      </p:sp>
      <p:sp>
        <p:nvSpPr>
          <p:cNvPr id="1580507675" name="TextBox 11"/>
          <p:cNvSpPr txBox="1"/>
          <p:nvPr/>
        </p:nvSpPr>
        <p:spPr bwMode="auto">
          <a:xfrm rot="0">
            <a:off x="1835758" y="8367990"/>
            <a:ext cx="2318786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Two</a:t>
            </a:r>
            <a:endParaRPr/>
          </a:p>
        </p:txBody>
      </p:sp>
      <p:pic>
        <p:nvPicPr>
          <p:cNvPr id="20580774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593000" y="664462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0473816" name="Freeform 2"/>
          <p:cNvSpPr/>
          <p:nvPr/>
        </p:nvSpPr>
        <p:spPr bwMode="auto">
          <a:xfrm rot="0" flipH="0" flipV="0">
            <a:off x="7737375" y="2760453"/>
            <a:ext cx="3496322" cy="6488322"/>
          </a:xfrm>
          <a:custGeom>
            <a:avLst/>
            <a:gdLst/>
            <a:ahLst/>
            <a:cxnLst/>
            <a:rect l="l" t="t" r="r" b="b"/>
            <a:pathLst>
              <a:path w="3496323" h="6488322" fill="norm" stroke="1" extrusionOk="0">
                <a:moveTo>
                  <a:pt x="0" y="0"/>
                </a:moveTo>
                <a:lnTo>
                  <a:pt x="3496323" y="0"/>
                </a:lnTo>
                <a:lnTo>
                  <a:pt x="3496323" y="6488322"/>
                </a:lnTo>
                <a:lnTo>
                  <a:pt x="0" y="6488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14031" t="0" r="14031" b="0"/>
            <a:stretch/>
          </a:blipFill>
        </p:spPr>
      </p:sp>
      <p:sp>
        <p:nvSpPr>
          <p:cNvPr id="1822587944" name="AutoShape 3"/>
          <p:cNvSpPr/>
          <p:nvPr/>
        </p:nvSpPr>
        <p:spPr bwMode="auto">
          <a:xfrm rot="20321">
            <a:off x="12051781" y="5109673"/>
            <a:ext cx="644519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4140870" name="TextBox 4"/>
          <p:cNvSpPr txBox="1"/>
          <p:nvPr/>
        </p:nvSpPr>
        <p:spPr bwMode="auto">
          <a:xfrm rot="0">
            <a:off x="11998502" y="2765326"/>
            <a:ext cx="3344339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产品优势</a:t>
            </a:r>
            <a:endParaRPr>
              <a:latin typeface="黑体"/>
              <a:cs typeface="黑体"/>
            </a:endParaRPr>
          </a:p>
        </p:txBody>
      </p:sp>
      <p:sp>
        <p:nvSpPr>
          <p:cNvPr id="1299360410" name="TextBox 5"/>
          <p:cNvSpPr txBox="1"/>
          <p:nvPr/>
        </p:nvSpPr>
        <p:spPr bwMode="auto">
          <a:xfrm rot="0">
            <a:off x="11998503" y="3791782"/>
            <a:ext cx="5149328" cy="214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技术优势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成本结构优势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渠道优势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供应链优势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数据优势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2808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68628952" name="TextBox 6"/>
          <p:cNvSpPr txBox="1"/>
          <p:nvPr/>
        </p:nvSpPr>
        <p:spPr bwMode="auto">
          <a:xfrm rot="0">
            <a:off x="1161717" y="2735530"/>
            <a:ext cx="6167383" cy="45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核心功能</a:t>
            </a:r>
            <a:endParaRPr>
              <a:latin typeface="黑体"/>
              <a:cs typeface="黑体"/>
            </a:endParaRPr>
          </a:p>
        </p:txBody>
      </p:sp>
      <p:sp>
        <p:nvSpPr>
          <p:cNvPr id="2109668186" name="TextBox 7"/>
          <p:cNvSpPr txBox="1"/>
          <p:nvPr/>
        </p:nvSpPr>
        <p:spPr bwMode="auto">
          <a:xfrm rot="0">
            <a:off x="1170032" y="3761985"/>
            <a:ext cx="5870617" cy="107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产品形态（App / 平台 / SaaS / 电商等）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差异化亮</a:t>
            </a: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点</a:t>
            </a:r>
            <a:endParaRPr>
              <a:latin typeface="黑体"/>
              <a:cs typeface="黑体"/>
            </a:endParaRPr>
          </a:p>
          <a:p>
            <a:pPr algn="l">
              <a:lnSpc>
                <a:spcPts val="2808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3071219" name="TextBox 8"/>
          <p:cNvSpPr txBox="1"/>
          <p:nvPr/>
        </p:nvSpPr>
        <p:spPr bwMode="auto">
          <a:xfrm rot="0">
            <a:off x="1170031" y="5075839"/>
            <a:ext cx="5062917" cy="35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我们</a:t>
            </a: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是一家为XX人群提供XX解决方案的公司。</a:t>
            </a:r>
            <a:endParaRPr>
              <a:latin typeface="黑体"/>
              <a:cs typeface="黑体"/>
            </a:endParaRPr>
          </a:p>
        </p:txBody>
      </p:sp>
      <p:sp>
        <p:nvSpPr>
          <p:cNvPr id="392652704" name="AutoShape 9"/>
          <p:cNvSpPr/>
          <p:nvPr/>
        </p:nvSpPr>
        <p:spPr bwMode="auto">
          <a:xfrm rot="7722">
            <a:off x="735190" y="1320264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94039668" name="TextBox 10"/>
          <p:cNvSpPr txBox="1"/>
          <p:nvPr/>
        </p:nvSpPr>
        <p:spPr bwMode="auto">
          <a:xfrm rot="0">
            <a:off x="702374" y="433437"/>
            <a:ext cx="13560550" cy="7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defRPr/>
            </a:pPr>
            <a:r>
              <a:rPr lang="en-US" sz="4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产品介绍</a:t>
            </a:r>
            <a:endParaRPr>
              <a:latin typeface="黑体"/>
              <a:cs typeface="黑体"/>
            </a:endParaRPr>
          </a:p>
        </p:txBody>
      </p:sp>
      <p:sp>
        <p:nvSpPr>
          <p:cNvPr id="1474265985" name="TextBox 11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7000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6100561" name="Freeform 2"/>
          <p:cNvSpPr/>
          <p:nvPr/>
        </p:nvSpPr>
        <p:spPr bwMode="auto">
          <a:xfrm rot="0" flipH="0" flipV="0">
            <a:off x="8733496" y="5488260"/>
            <a:ext cx="8349591" cy="3848195"/>
          </a:xfrm>
          <a:custGeom>
            <a:avLst/>
            <a:gdLst/>
            <a:ahLst/>
            <a:cxnLst/>
            <a:rect l="l" t="t" r="r" b="b"/>
            <a:pathLst>
              <a:path w="8349591" h="3848195" fill="norm" stroke="1" extrusionOk="0">
                <a:moveTo>
                  <a:pt x="0" y="0"/>
                </a:moveTo>
                <a:lnTo>
                  <a:pt x="8349592" y="0"/>
                </a:lnTo>
                <a:lnTo>
                  <a:pt x="8349592" y="3848195"/>
                </a:lnTo>
                <a:lnTo>
                  <a:pt x="0" y="3848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30741"/>
            <a:stretch/>
          </a:blipFill>
        </p:spPr>
      </p:sp>
      <p:sp>
        <p:nvSpPr>
          <p:cNvPr id="1411373106" name="Freeform 3"/>
          <p:cNvSpPr/>
          <p:nvPr/>
        </p:nvSpPr>
        <p:spPr bwMode="auto">
          <a:xfrm rot="0" flipH="0" flipV="0">
            <a:off x="1312069" y="5478735"/>
            <a:ext cx="7903592" cy="3848194"/>
          </a:xfrm>
          <a:custGeom>
            <a:avLst/>
            <a:gdLst/>
            <a:ahLst/>
            <a:cxnLst/>
            <a:rect l="l" t="t" r="r" b="b"/>
            <a:pathLst>
              <a:path w="7903592" h="3848194" fill="norm" stroke="1" extrusionOk="0">
                <a:moveTo>
                  <a:pt x="0" y="0"/>
                </a:moveTo>
                <a:lnTo>
                  <a:pt x="7903592" y="0"/>
                </a:lnTo>
                <a:lnTo>
                  <a:pt x="7903592" y="3848195"/>
                </a:lnTo>
                <a:lnTo>
                  <a:pt x="0" y="3848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26832" r="0" b="0"/>
            <a:stretch/>
          </a:blipFill>
        </p:spPr>
      </p:sp>
      <p:sp>
        <p:nvSpPr>
          <p:cNvPr id="841986750" name="AutoShape 4"/>
          <p:cNvSpPr/>
          <p:nvPr/>
        </p:nvSpPr>
        <p:spPr bwMode="auto">
          <a:xfrm rot="7722">
            <a:off x="735190" y="1263114"/>
            <a:ext cx="16960943" cy="0"/>
          </a:xfrm>
          <a:prstGeom prst="line">
            <a:avLst/>
          </a:prstGeom>
          <a:ln w="19050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41433844" name="TextBox 5"/>
          <p:cNvSpPr txBox="1"/>
          <p:nvPr/>
        </p:nvSpPr>
        <p:spPr bwMode="auto">
          <a:xfrm rot="0">
            <a:off x="1168722" y="2146261"/>
            <a:ext cx="6167382" cy="54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收入来源：</a:t>
            </a:r>
            <a:endParaRPr>
              <a:latin typeface="黑体"/>
              <a:cs typeface="黑体"/>
            </a:endParaRPr>
          </a:p>
        </p:txBody>
      </p:sp>
      <p:sp>
        <p:nvSpPr>
          <p:cNvPr id="415042313" name="TextBox 6"/>
          <p:cNvSpPr txBox="1"/>
          <p:nvPr/>
        </p:nvSpPr>
        <p:spPr bwMode="auto">
          <a:xfrm rot="0">
            <a:off x="1168722" y="3112165"/>
            <a:ext cx="7473693" cy="142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产品销售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订阅服务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广告收</a:t>
            </a: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入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平台佣金</a:t>
            </a:r>
            <a:endParaRPr>
              <a:latin typeface="黑体"/>
              <a:cs typeface="黑体"/>
            </a:endParaRPr>
          </a:p>
        </p:txBody>
      </p:sp>
      <p:sp>
        <p:nvSpPr>
          <p:cNvPr id="1962695309" name="TextBox 7"/>
          <p:cNvSpPr txBox="1"/>
          <p:nvPr/>
        </p:nvSpPr>
        <p:spPr bwMode="auto">
          <a:xfrm rot="0">
            <a:off x="702375" y="433437"/>
            <a:ext cx="7274703" cy="6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defRPr/>
            </a:pPr>
            <a:r>
              <a:rPr lang="en-US" sz="42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商业模式</a:t>
            </a:r>
            <a:endParaRPr>
              <a:latin typeface="黑体"/>
              <a:cs typeface="黑体"/>
            </a:endParaRPr>
          </a:p>
        </p:txBody>
      </p:sp>
      <p:sp>
        <p:nvSpPr>
          <p:cNvPr id="960876841" name="TextBox 8"/>
          <p:cNvSpPr txBox="1"/>
          <p:nvPr/>
        </p:nvSpPr>
        <p:spPr bwMode="auto">
          <a:xfrm rot="0">
            <a:off x="14913818" y="559049"/>
            <a:ext cx="354980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defRPr/>
            </a:pPr>
            <a:r>
              <a:rPr lang="en-US" sz="27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商业计划书模板</a:t>
            </a:r>
            <a:endParaRPr>
              <a:latin typeface="黑体"/>
              <a:cs typeface="黑体"/>
            </a:endParaRPr>
          </a:p>
        </p:txBody>
      </p:sp>
      <p:sp>
        <p:nvSpPr>
          <p:cNvPr id="906054106" name="TextBox 9"/>
          <p:cNvSpPr txBox="1"/>
          <p:nvPr/>
        </p:nvSpPr>
        <p:spPr bwMode="auto">
          <a:xfrm rot="0">
            <a:off x="9144000" y="2146261"/>
            <a:ext cx="6167382" cy="54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defRPr/>
            </a:pPr>
            <a:r>
              <a:rPr lang="en-US" sz="36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收入结构比例：</a:t>
            </a:r>
            <a:endParaRPr>
              <a:latin typeface="黑体"/>
              <a:cs typeface="黑体"/>
            </a:endParaRPr>
          </a:p>
        </p:txBody>
      </p:sp>
      <p:sp>
        <p:nvSpPr>
          <p:cNvPr id="1553217809" name="TextBox 10"/>
          <p:cNvSpPr txBox="1"/>
          <p:nvPr/>
        </p:nvSpPr>
        <p:spPr bwMode="auto">
          <a:xfrm rot="0">
            <a:off x="9144000" y="3112165"/>
            <a:ext cx="7473693" cy="107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产品销售：60%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服务</a:t>
            </a: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订阅：30%</a:t>
            </a:r>
            <a:endParaRPr>
              <a:latin typeface="黑体"/>
              <a:cs typeface="黑体"/>
            </a:endParaRPr>
          </a:p>
          <a:p>
            <a:pPr marL="388620" lvl="1" indent="-194310" algn="l">
              <a:lnSpc>
                <a:spcPts val="2808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增值服务：10%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322719" name="TextBox 2"/>
          <p:cNvSpPr txBox="1"/>
          <p:nvPr/>
        </p:nvSpPr>
        <p:spPr bwMode="auto">
          <a:xfrm rot="0">
            <a:off x="14197771" y="778728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PRESENTATION</a:t>
            </a:r>
            <a:endParaRPr/>
          </a:p>
          <a:p>
            <a:pPr algn="r">
              <a:lnSpc>
                <a:spcPts val="216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</a:rPr>
              <a:t>//SLIDE</a:t>
            </a:r>
            <a:endParaRPr/>
          </a:p>
        </p:txBody>
      </p:sp>
      <p:sp>
        <p:nvSpPr>
          <p:cNvPr id="137278973" name="Freeform 3"/>
          <p:cNvSpPr/>
          <p:nvPr/>
        </p:nvSpPr>
        <p:spPr bwMode="auto">
          <a:xfrm rot="0" flipH="0" flipV="0">
            <a:off x="0" y="2411966"/>
            <a:ext cx="18288000" cy="6613813"/>
          </a:xfrm>
          <a:custGeom>
            <a:avLst/>
            <a:gdLst/>
            <a:ahLst/>
            <a:cxnLst/>
            <a:rect l="l" t="t" r="r" b="b"/>
            <a:pathLst>
              <a:path w="18288000" h="6613813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6613813"/>
                </a:lnTo>
                <a:lnTo>
                  <a:pt x="0" y="6613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95" t="0" r="16006" b="54405"/>
            <a:stretch/>
          </a:blipFill>
        </p:spPr>
      </p:sp>
      <p:sp>
        <p:nvSpPr>
          <p:cNvPr id="520801207" name="AutoShape 4"/>
          <p:cNvSpPr/>
          <p:nvPr/>
        </p:nvSpPr>
        <p:spPr bwMode="auto">
          <a:xfrm flipH="1">
            <a:off x="17070498" y="2607807"/>
            <a:ext cx="9525" cy="6367706"/>
          </a:xfrm>
          <a:prstGeom prst="line">
            <a:avLst/>
          </a:prstGeom>
          <a:ln w="9525" cap="rnd">
            <a:solidFill>
              <a:srgbClr val="5DC0E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97012940" name="TextBox 5"/>
          <p:cNvSpPr txBox="1"/>
          <p:nvPr/>
        </p:nvSpPr>
        <p:spPr bwMode="auto">
          <a:xfrm rot="0">
            <a:off x="1518136" y="3160265"/>
            <a:ext cx="13287883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80"/>
              </a:lnSpc>
              <a:defRPr/>
            </a:pPr>
            <a:r>
              <a:rPr lang="en-US" sz="9900" b="1">
                <a:solidFill>
                  <a:srgbClr val="5DC0E8"/>
                </a:solidFill>
                <a:latin typeface="黑体"/>
                <a:ea typeface="黑体"/>
                <a:cs typeface="黑体"/>
              </a:rPr>
              <a:t>增长与竞争优势</a:t>
            </a:r>
            <a:endParaRPr>
              <a:latin typeface="黑体"/>
              <a:cs typeface="黑体"/>
            </a:endParaRPr>
          </a:p>
        </p:txBody>
      </p:sp>
      <p:sp>
        <p:nvSpPr>
          <p:cNvPr id="288950613" name="TextBox 6"/>
          <p:cNvSpPr txBox="1"/>
          <p:nvPr/>
        </p:nvSpPr>
        <p:spPr bwMode="auto">
          <a:xfrm rot="0">
            <a:off x="1572186" y="4787664"/>
            <a:ext cx="5866396" cy="35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  <a:defRPr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Why Us</a:t>
            </a:r>
            <a:endParaRPr/>
          </a:p>
        </p:txBody>
      </p:sp>
      <p:sp>
        <p:nvSpPr>
          <p:cNvPr id="1274154782" name="TextBox 7"/>
          <p:cNvSpPr txBox="1"/>
          <p:nvPr/>
        </p:nvSpPr>
        <p:spPr bwMode="auto">
          <a:xfrm rot="0">
            <a:off x="13769603" y="3962411"/>
            <a:ext cx="3901424" cy="322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9"/>
              </a:lnSpc>
              <a:defRPr/>
            </a:pPr>
            <a:r>
              <a:rPr lang="en-US" sz="20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03</a:t>
            </a:r>
            <a:endParaRPr/>
          </a:p>
        </p:txBody>
      </p:sp>
      <p:grpSp>
        <p:nvGrpSpPr>
          <p:cNvPr id="1366346852" name="Group 8"/>
          <p:cNvGrpSpPr/>
          <p:nvPr/>
        </p:nvGrpSpPr>
        <p:grpSpPr bwMode="auto">
          <a:xfrm rot="0">
            <a:off x="1572186" y="8280588"/>
            <a:ext cx="15143628" cy="745191"/>
            <a:chOff x="0" y="0"/>
            <a:chExt cx="20191504" cy="993588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0191476" cy="993648"/>
            </a:xfrm>
            <a:custGeom>
              <a:avLst/>
              <a:gdLst/>
              <a:ahLst/>
              <a:cxnLst/>
              <a:rect l="l" t="t" r="r" b="b"/>
              <a:pathLst>
                <a:path w="20191476" h="993648" fill="norm" stroke="1" extrusionOk="0">
                  <a:moveTo>
                    <a:pt x="12700" y="0"/>
                  </a:moveTo>
                  <a:lnTo>
                    <a:pt x="20178776" y="0"/>
                  </a:lnTo>
                  <a:cubicBezTo>
                    <a:pt x="20185762" y="0"/>
                    <a:pt x="20191476" y="5715"/>
                    <a:pt x="20191476" y="12700"/>
                  </a:cubicBezTo>
                  <a:lnTo>
                    <a:pt x="20191476" y="980948"/>
                  </a:lnTo>
                  <a:cubicBezTo>
                    <a:pt x="20191476" y="987933"/>
                    <a:pt x="20185762" y="993648"/>
                    <a:pt x="20178776" y="993648"/>
                  </a:cubicBezTo>
                  <a:lnTo>
                    <a:pt x="12700" y="993648"/>
                  </a:lnTo>
                  <a:cubicBezTo>
                    <a:pt x="5715" y="993648"/>
                    <a:pt x="0" y="987933"/>
                    <a:pt x="0" y="98094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80948"/>
                  </a:lnTo>
                  <a:lnTo>
                    <a:pt x="12700" y="980948"/>
                  </a:lnTo>
                  <a:lnTo>
                    <a:pt x="12700" y="968248"/>
                  </a:lnTo>
                  <a:lnTo>
                    <a:pt x="20178776" y="968248"/>
                  </a:lnTo>
                  <a:lnTo>
                    <a:pt x="20178776" y="980948"/>
                  </a:lnTo>
                  <a:lnTo>
                    <a:pt x="20166076" y="980948"/>
                  </a:lnTo>
                  <a:lnTo>
                    <a:pt x="20166076" y="12700"/>
                  </a:lnTo>
                  <a:lnTo>
                    <a:pt x="20178776" y="12700"/>
                  </a:lnTo>
                  <a:lnTo>
                    <a:pt x="2017877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DC0E8"/>
            </a:solidFill>
          </p:spPr>
        </p:sp>
      </p:grpSp>
      <p:sp>
        <p:nvSpPr>
          <p:cNvPr id="200816995" name="TextBox 10"/>
          <p:cNvSpPr txBox="1"/>
          <p:nvPr/>
        </p:nvSpPr>
        <p:spPr bwMode="auto">
          <a:xfrm rot="0">
            <a:off x="14301446" y="8434589"/>
            <a:ext cx="2157869" cy="36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defRPr/>
            </a:pPr>
            <a:r>
              <a:rPr lang="en-US" sz="24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团队优势</a:t>
            </a:r>
            <a:endParaRPr>
              <a:latin typeface="黑体"/>
              <a:cs typeface="黑体"/>
            </a:endParaRPr>
          </a:p>
        </p:txBody>
      </p:sp>
      <p:sp>
        <p:nvSpPr>
          <p:cNvPr id="750900797" name="TextBox 11"/>
          <p:cNvSpPr txBox="1"/>
          <p:nvPr/>
        </p:nvSpPr>
        <p:spPr bwMode="auto">
          <a:xfrm rot="0">
            <a:off x="1835758" y="8367990"/>
            <a:ext cx="2318786" cy="4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Part Three</a:t>
            </a:r>
            <a:endParaRPr/>
          </a:p>
        </p:txBody>
      </p:sp>
      <p:pic>
        <p:nvPicPr>
          <p:cNvPr id="621193695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593000" y="664462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onlyoffice/9.3.1.8</Application>
  <PresentationFormat>On-screen Show (4:3)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商业计划书演示模板</dc:title>
  <dc:identifier>DAHCl4vFDLc</dc:identifier>
  <cp:lastModifiedBy/>
  <cp:revision>5</cp:revision>
  <dcterms:created xsi:type="dcterms:W3CDTF">2006-08-16T00:00:00Z</dcterms:created>
  <dcterms:modified xsi:type="dcterms:W3CDTF">2026-03-12T12:33:24Z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{"Label":"1","ContentProducer":"001191110105MA01AN806X00000","ProduceID":"DAHCl4vFDLc","ReservedCode1":"","ContentPropagator":"001191110105MA01AN806X00000","PropagateID":"DAHCl4vFDLc","ReservedCode2":""}</vt:lpwstr>
  </property>
</Properties>
</file>