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22514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337831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357668946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952508209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67406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196746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1700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46566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5135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97706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58155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54282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40837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84947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02354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468602-E026-7B55-5346-228062CC926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81710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00516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1304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23098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927574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27621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3861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349042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83549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3415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88915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10731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21887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710273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94050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0653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75628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37913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2501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10553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31430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1552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12313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23573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96748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83047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22599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0091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793137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3842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PPTIST_MA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 rotWithShape="1"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0"/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6040357" name="Text 7"/>
          <p:cNvSpPr/>
          <p:nvPr/>
        </p:nvSpPr>
        <p:spPr bwMode="auto">
          <a:xfrm flipH="0" flipV="0">
            <a:off x="3069771" y="2590798"/>
            <a:ext cx="5833947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7200" b="1" spc="360">
                <a:solidFill>
                  <a:srgbClr val="CD3733"/>
                </a:solidFill>
                <a:latin typeface="SimHei"/>
                <a:ea typeface="SimHei"/>
                <a:cs typeface="SimHei"/>
              </a:rPr>
              <a:t>新春年会盛典</a:t>
            </a:r>
            <a:endParaRPr sz="1600">
              <a:solidFill>
                <a:srgbClr val="CD3733"/>
              </a:solidFill>
              <a:latin typeface="SimHei"/>
              <a:cs typeface="SimHei"/>
            </a:endParaRPr>
          </a:p>
        </p:txBody>
      </p:sp>
      <p:sp>
        <p:nvSpPr>
          <p:cNvPr id="988997716" name="Shape 8"/>
          <p:cNvSpPr/>
          <p:nvPr/>
        </p:nvSpPr>
        <p:spPr bwMode="auto">
          <a:xfrm>
            <a:off x="4267200" y="3733800"/>
            <a:ext cx="3657600" cy="38100"/>
          </a:xfrm>
          <a:custGeom>
            <a:avLst/>
            <a:gdLst/>
            <a:ahLst/>
            <a:cxnLst/>
            <a:rect l="l" t="t" r="r" b="b"/>
            <a:pathLst>
              <a:path w="3657600" h="38100" fill="norm" stroke="1" extrusionOk="0">
                <a:moveTo>
                  <a:pt x="0" y="0"/>
                </a:moveTo>
                <a:lnTo>
                  <a:pt x="3657600" y="0"/>
                </a:lnTo>
                <a:lnTo>
                  <a:pt x="3657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CD3733"/>
              </a:gs>
              <a:gs pos="100000">
                <a:schemeClr val="bg1"/>
              </a:gs>
            </a:gsLst>
            <a:lin ang="0" scaled="1"/>
          </a:gradFill>
          <a:ln/>
        </p:spPr>
      </p:sp>
      <p:sp>
        <p:nvSpPr>
          <p:cNvPr id="1860661000" name="Text 9"/>
          <p:cNvSpPr/>
          <p:nvPr/>
        </p:nvSpPr>
        <p:spPr bwMode="auto">
          <a:xfrm flipH="0" flipV="0">
            <a:off x="3866029" y="4076699"/>
            <a:ext cx="42414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600" b="1" spc="360">
                <a:solidFill>
                  <a:srgbClr val="CD3733"/>
                </a:solidFill>
                <a:latin typeface="飞波正点体"/>
                <a:ea typeface="飞波正点体"/>
                <a:cs typeface="飞波正点体"/>
              </a:rPr>
              <a:t>携手同行 共创辉煌</a:t>
            </a:r>
            <a:endParaRPr lang="en-US" sz="1600"/>
          </a:p>
        </p:txBody>
      </p:sp>
      <p:sp>
        <p:nvSpPr>
          <p:cNvPr id="132125426" name="Shape 10"/>
          <p:cNvSpPr/>
          <p:nvPr/>
        </p:nvSpPr>
        <p:spPr bwMode="auto">
          <a:xfrm>
            <a:off x="4247356" y="5295899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309002510" name="Text 11"/>
          <p:cNvSpPr/>
          <p:nvPr/>
        </p:nvSpPr>
        <p:spPr bwMode="auto">
          <a:xfrm flipH="0" flipV="0">
            <a:off x="4913357" y="5061322"/>
            <a:ext cx="2346166" cy="425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2026年1月 除夕夜</a:t>
            </a:r>
            <a:endParaRPr lang="en-US" sz="1600"/>
          </a:p>
        </p:txBody>
      </p:sp>
      <p:sp>
        <p:nvSpPr>
          <p:cNvPr id="419538195" name="Shape 12"/>
          <p:cNvSpPr/>
          <p:nvPr/>
        </p:nvSpPr>
        <p:spPr bwMode="auto">
          <a:xfrm>
            <a:off x="7335044" y="5295899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pic>
        <p:nvPicPr>
          <p:cNvPr id="1439486831" name=""/>
          <p:cNvPicPr>
            <a:picLocks noChangeAspect="1"/>
          </p:cNvPicPr>
          <p:nvPr/>
        </p:nvPicPr>
        <p:blipFill rotWithShape="1">
          <a:blip r:embed="rId3"/>
          <a:srcRect l="28396" t="20181" r="28095" b="21604"/>
          <a:stretch/>
        </p:blipFill>
        <p:spPr bwMode="auto">
          <a:xfrm flipH="0" flipV="0">
            <a:off x="4552155" y="553172"/>
            <a:ext cx="2707369" cy="20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407835" name="Text 1"/>
          <p:cNvSpPr/>
          <p:nvPr/>
        </p:nvSpPr>
        <p:spPr bwMode="auto">
          <a:xfrm flipH="0" flipV="0">
            <a:off x="4877408" y="607973"/>
            <a:ext cx="2940379" cy="4198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3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2026年战略规划</a:t>
            </a:r>
            <a:endParaRPr lang="en-US" sz="1600"/>
          </a:p>
        </p:txBody>
      </p:sp>
      <p:sp>
        <p:nvSpPr>
          <p:cNvPr id="139967120" name="Shape 4"/>
          <p:cNvSpPr/>
          <p:nvPr/>
        </p:nvSpPr>
        <p:spPr bwMode="auto">
          <a:xfrm flipH="0" flipV="0">
            <a:off x="3314814" y="1132614"/>
            <a:ext cx="69967" cy="1286399"/>
          </a:xfrm>
          <a:custGeom>
            <a:avLst/>
            <a:gdLst/>
            <a:ahLst/>
            <a:cxnLst/>
            <a:rect l="l" t="t" r="r" b="b"/>
            <a:pathLst>
              <a:path w="69968" h="1897894" fill="norm" stroke="1" extrusionOk="0">
                <a:moveTo>
                  <a:pt x="0" y="0"/>
                </a:moveTo>
                <a:lnTo>
                  <a:pt x="69968" y="0"/>
                </a:lnTo>
                <a:lnTo>
                  <a:pt x="69968" y="1897894"/>
                </a:lnTo>
                <a:lnTo>
                  <a:pt x="0" y="1897894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</p:sp>
      <p:sp>
        <p:nvSpPr>
          <p:cNvPr id="1171245954" name="Shape 5"/>
          <p:cNvSpPr/>
          <p:nvPr/>
        </p:nvSpPr>
        <p:spPr bwMode="auto">
          <a:xfrm>
            <a:off x="3499419" y="1132614"/>
            <a:ext cx="559747" cy="559747"/>
          </a:xfrm>
          <a:custGeom>
            <a:avLst/>
            <a:gdLst/>
            <a:ahLst/>
            <a:cxnLst/>
            <a:rect l="l" t="t" r="r" b="b"/>
            <a:pathLst>
              <a:path w="559747" h="559747" fill="norm" stroke="1" extrusionOk="0">
                <a:moveTo>
                  <a:pt x="0" y="0"/>
                </a:moveTo>
                <a:lnTo>
                  <a:pt x="559747" y="0"/>
                </a:lnTo>
                <a:lnTo>
                  <a:pt x="559747" y="559747"/>
                </a:lnTo>
                <a:lnTo>
                  <a:pt x="0" y="559747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45649052" name="Shape 6"/>
          <p:cNvSpPr/>
          <p:nvPr/>
        </p:nvSpPr>
        <p:spPr bwMode="auto">
          <a:xfrm>
            <a:off x="3674340" y="1307533"/>
            <a:ext cx="209905" cy="209905"/>
          </a:xfrm>
          <a:custGeom>
            <a:avLst/>
            <a:gdLst/>
            <a:ahLst/>
            <a:cxnLst/>
            <a:rect l="l" t="t" r="r" b="b"/>
            <a:pathLst>
              <a:path w="209905" h="209905" fill="norm" stroke="1" extrusionOk="0">
                <a:moveTo>
                  <a:pt x="183667" y="104953"/>
                </a:moveTo>
                <a:cubicBezTo>
                  <a:pt x="183667" y="61509"/>
                  <a:pt x="148396" y="26238"/>
                  <a:pt x="104953" y="26238"/>
                </a:cubicBezTo>
                <a:cubicBezTo>
                  <a:pt x="61509" y="26238"/>
                  <a:pt x="26238" y="61509"/>
                  <a:pt x="26238" y="104953"/>
                </a:cubicBezTo>
                <a:cubicBezTo>
                  <a:pt x="26238" y="148396"/>
                  <a:pt x="61509" y="183667"/>
                  <a:pt x="104953" y="183667"/>
                </a:cubicBezTo>
                <a:cubicBezTo>
                  <a:pt x="148396" y="183667"/>
                  <a:pt x="183667" y="148396"/>
                  <a:pt x="183667" y="104953"/>
                </a:cubicBezTo>
                <a:close/>
                <a:moveTo>
                  <a:pt x="0" y="104953"/>
                </a:moveTo>
                <a:cubicBezTo>
                  <a:pt x="0" y="47028"/>
                  <a:pt x="47028" y="0"/>
                  <a:pt x="104953" y="0"/>
                </a:cubicBezTo>
                <a:cubicBezTo>
                  <a:pt x="162878" y="0"/>
                  <a:pt x="209905" y="47028"/>
                  <a:pt x="209905" y="104953"/>
                </a:cubicBezTo>
                <a:cubicBezTo>
                  <a:pt x="209905" y="162878"/>
                  <a:pt x="162878" y="209905"/>
                  <a:pt x="104953" y="209905"/>
                </a:cubicBezTo>
                <a:cubicBezTo>
                  <a:pt x="47028" y="209905"/>
                  <a:pt x="0" y="162878"/>
                  <a:pt x="0" y="104953"/>
                </a:cubicBezTo>
                <a:close/>
                <a:moveTo>
                  <a:pt x="104953" y="137750"/>
                </a:moveTo>
                <a:cubicBezTo>
                  <a:pt x="123054" y="137750"/>
                  <a:pt x="137750" y="123054"/>
                  <a:pt x="137750" y="104953"/>
                </a:cubicBezTo>
                <a:cubicBezTo>
                  <a:pt x="137750" y="86851"/>
                  <a:pt x="123054" y="72155"/>
                  <a:pt x="104953" y="72155"/>
                </a:cubicBezTo>
                <a:cubicBezTo>
                  <a:pt x="86851" y="72155"/>
                  <a:pt x="72155" y="86851"/>
                  <a:pt x="72155" y="104953"/>
                </a:cubicBezTo>
                <a:cubicBezTo>
                  <a:pt x="72155" y="123054"/>
                  <a:pt x="86851" y="137750"/>
                  <a:pt x="104953" y="137750"/>
                </a:cubicBezTo>
                <a:close/>
                <a:moveTo>
                  <a:pt x="104953" y="45917"/>
                </a:moveTo>
                <a:cubicBezTo>
                  <a:pt x="137535" y="45917"/>
                  <a:pt x="163989" y="72370"/>
                  <a:pt x="163989" y="104953"/>
                </a:cubicBezTo>
                <a:cubicBezTo>
                  <a:pt x="163989" y="137535"/>
                  <a:pt x="137535" y="163989"/>
                  <a:pt x="104953" y="163989"/>
                </a:cubicBezTo>
                <a:cubicBezTo>
                  <a:pt x="72370" y="163989"/>
                  <a:pt x="45917" y="137535"/>
                  <a:pt x="45917" y="104953"/>
                </a:cubicBezTo>
                <a:cubicBezTo>
                  <a:pt x="45917" y="72370"/>
                  <a:pt x="72370" y="45917"/>
                  <a:pt x="104953" y="45917"/>
                </a:cubicBezTo>
                <a:close/>
                <a:moveTo>
                  <a:pt x="91834" y="104953"/>
                </a:moveTo>
                <a:cubicBezTo>
                  <a:pt x="91834" y="97712"/>
                  <a:pt x="97712" y="91834"/>
                  <a:pt x="104953" y="91834"/>
                </a:cubicBezTo>
                <a:cubicBezTo>
                  <a:pt x="112193" y="91834"/>
                  <a:pt x="118072" y="97712"/>
                  <a:pt x="118072" y="104953"/>
                </a:cubicBezTo>
                <a:cubicBezTo>
                  <a:pt x="118072" y="112193"/>
                  <a:pt x="112193" y="118072"/>
                  <a:pt x="104953" y="118072"/>
                </a:cubicBezTo>
                <a:cubicBezTo>
                  <a:pt x="97712" y="118072"/>
                  <a:pt x="91834" y="112193"/>
                  <a:pt x="91834" y="104953"/>
                </a:cubicBezTo>
                <a:close/>
              </a:path>
            </a:pathLst>
          </a:custGeom>
          <a:solidFill>
            <a:srgbClr val="F5F0E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53657589" name="Text 7"/>
          <p:cNvSpPr/>
          <p:nvPr/>
        </p:nvSpPr>
        <p:spPr bwMode="auto">
          <a:xfrm>
            <a:off x="4199103" y="1132614"/>
            <a:ext cx="5684935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战略目标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18943473" name="Text 8"/>
          <p:cNvSpPr/>
          <p:nvPr/>
        </p:nvSpPr>
        <p:spPr bwMode="auto">
          <a:xfrm flipH="0" flipV="0">
            <a:off x="4199103" y="1517439"/>
            <a:ext cx="4417755" cy="4547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实现营收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10亿元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目标，用户规模突破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1000万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 完成C轮融资，估值达到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100亿元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，成为行业独角兽企业。</a:t>
            </a:r>
            <a:endParaRPr sz="13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1817028832" name="Shape 9"/>
          <p:cNvSpPr/>
          <p:nvPr/>
        </p:nvSpPr>
        <p:spPr bwMode="auto">
          <a:xfrm>
            <a:off x="4199103" y="2077186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385921663" name="Text 10"/>
          <p:cNvSpPr/>
          <p:nvPr/>
        </p:nvSpPr>
        <p:spPr bwMode="auto">
          <a:xfrm>
            <a:off x="4199103" y="2077186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F5F0E6"/>
                </a:solidFill>
                <a:latin typeface="宋体"/>
                <a:ea typeface="宋体"/>
                <a:cs typeface="宋体"/>
              </a:rPr>
              <a:t>营收翻倍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57041673" name="Shape 11"/>
          <p:cNvSpPr/>
          <p:nvPr/>
        </p:nvSpPr>
        <p:spPr bwMode="auto">
          <a:xfrm>
            <a:off x="5143676" y="2077186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958839099" name="Text 12"/>
          <p:cNvSpPr/>
          <p:nvPr/>
        </p:nvSpPr>
        <p:spPr bwMode="auto">
          <a:xfrm>
            <a:off x="5143676" y="2077186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1A1A1A"/>
                </a:solidFill>
                <a:latin typeface="宋体"/>
                <a:ea typeface="宋体"/>
                <a:cs typeface="宋体"/>
              </a:rPr>
              <a:t>市场领先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65874755" name="Shape 14"/>
          <p:cNvSpPr/>
          <p:nvPr/>
        </p:nvSpPr>
        <p:spPr bwMode="auto">
          <a:xfrm flipH="0" flipV="0">
            <a:off x="3314814" y="2925478"/>
            <a:ext cx="69967" cy="1294415"/>
          </a:xfrm>
          <a:custGeom>
            <a:avLst/>
            <a:gdLst/>
            <a:ahLst/>
            <a:cxnLst/>
            <a:rect l="l" t="t" r="r" b="b"/>
            <a:pathLst>
              <a:path w="69968" h="1897894" fill="norm" stroke="1" extrusionOk="0">
                <a:moveTo>
                  <a:pt x="0" y="0"/>
                </a:moveTo>
                <a:lnTo>
                  <a:pt x="69968" y="0"/>
                </a:lnTo>
                <a:lnTo>
                  <a:pt x="69968" y="1897894"/>
                </a:lnTo>
                <a:lnTo>
                  <a:pt x="0" y="1897894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464642236" name="Shape 15"/>
          <p:cNvSpPr/>
          <p:nvPr/>
        </p:nvSpPr>
        <p:spPr bwMode="auto">
          <a:xfrm>
            <a:off x="3499419" y="2925478"/>
            <a:ext cx="559747" cy="559747"/>
          </a:xfrm>
          <a:custGeom>
            <a:avLst/>
            <a:gdLst/>
            <a:ahLst/>
            <a:cxnLst/>
            <a:rect l="l" t="t" r="r" b="b"/>
            <a:pathLst>
              <a:path w="559747" h="559747" fill="norm" stroke="1" extrusionOk="0">
                <a:moveTo>
                  <a:pt x="0" y="0"/>
                </a:moveTo>
                <a:lnTo>
                  <a:pt x="559747" y="0"/>
                </a:lnTo>
                <a:lnTo>
                  <a:pt x="559747" y="559747"/>
                </a:lnTo>
                <a:lnTo>
                  <a:pt x="0" y="559747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913349398" name="Shape 16"/>
          <p:cNvSpPr/>
          <p:nvPr/>
        </p:nvSpPr>
        <p:spPr bwMode="auto">
          <a:xfrm>
            <a:off x="3674340" y="3100399"/>
            <a:ext cx="209905" cy="209905"/>
          </a:xfrm>
          <a:custGeom>
            <a:avLst/>
            <a:gdLst/>
            <a:ahLst/>
            <a:cxnLst/>
            <a:rect l="l" t="t" r="r" b="b"/>
            <a:pathLst>
              <a:path w="209905" h="209905" fill="norm" stroke="1" extrusionOk="0">
                <a:moveTo>
                  <a:pt x="20499" y="116760"/>
                </a:moveTo>
                <a:cubicBezTo>
                  <a:pt x="22220" y="117621"/>
                  <a:pt x="24188" y="118072"/>
                  <a:pt x="26238" y="118072"/>
                </a:cubicBezTo>
                <a:lnTo>
                  <a:pt x="47024" y="118072"/>
                </a:lnTo>
                <a:cubicBezTo>
                  <a:pt x="50508" y="118072"/>
                  <a:pt x="53829" y="119466"/>
                  <a:pt x="56289" y="121925"/>
                </a:cubicBezTo>
                <a:lnTo>
                  <a:pt x="61742" y="127378"/>
                </a:lnTo>
                <a:cubicBezTo>
                  <a:pt x="64202" y="129838"/>
                  <a:pt x="67522" y="131232"/>
                  <a:pt x="71007" y="131232"/>
                </a:cubicBezTo>
                <a:lnTo>
                  <a:pt x="78673" y="131232"/>
                </a:lnTo>
                <a:cubicBezTo>
                  <a:pt x="85930" y="131232"/>
                  <a:pt x="91793" y="125369"/>
                  <a:pt x="91793" y="118113"/>
                </a:cubicBezTo>
                <a:lnTo>
                  <a:pt x="91793" y="101714"/>
                </a:lnTo>
                <a:cubicBezTo>
                  <a:pt x="91793" y="96261"/>
                  <a:pt x="96179" y="91875"/>
                  <a:pt x="101632" y="91875"/>
                </a:cubicBezTo>
                <a:cubicBezTo>
                  <a:pt x="107085" y="91875"/>
                  <a:pt x="111471" y="87488"/>
                  <a:pt x="111471" y="82035"/>
                </a:cubicBezTo>
                <a:lnTo>
                  <a:pt x="111471" y="64529"/>
                </a:lnTo>
                <a:cubicBezTo>
                  <a:pt x="111471" y="61045"/>
                  <a:pt x="112865" y="57724"/>
                  <a:pt x="115325" y="55264"/>
                </a:cubicBezTo>
                <a:lnTo>
                  <a:pt x="120778" y="49812"/>
                </a:lnTo>
                <a:cubicBezTo>
                  <a:pt x="123237" y="47352"/>
                  <a:pt x="124631" y="44031"/>
                  <a:pt x="124631" y="40546"/>
                </a:cubicBezTo>
                <a:lnTo>
                  <a:pt x="124631" y="23368"/>
                </a:lnTo>
                <a:cubicBezTo>
                  <a:pt x="124631" y="22876"/>
                  <a:pt x="124590" y="22425"/>
                  <a:pt x="124549" y="21933"/>
                </a:cubicBezTo>
                <a:cubicBezTo>
                  <a:pt x="118236" y="20458"/>
                  <a:pt x="111676" y="19679"/>
                  <a:pt x="104953" y="19679"/>
                </a:cubicBezTo>
                <a:cubicBezTo>
                  <a:pt x="57847" y="19679"/>
                  <a:pt x="19679" y="57847"/>
                  <a:pt x="19679" y="104953"/>
                </a:cubicBezTo>
                <a:cubicBezTo>
                  <a:pt x="19679" y="108970"/>
                  <a:pt x="19966" y="112906"/>
                  <a:pt x="20499" y="116760"/>
                </a:cubicBezTo>
                <a:close/>
                <a:moveTo>
                  <a:pt x="185840" y="132052"/>
                </a:moveTo>
                <a:cubicBezTo>
                  <a:pt x="184528" y="131478"/>
                  <a:pt x="183093" y="131191"/>
                  <a:pt x="181535" y="131191"/>
                </a:cubicBezTo>
                <a:lnTo>
                  <a:pt x="177108" y="131191"/>
                </a:lnTo>
                <a:cubicBezTo>
                  <a:pt x="173500" y="131191"/>
                  <a:pt x="170548" y="128239"/>
                  <a:pt x="170548" y="124631"/>
                </a:cubicBezTo>
                <a:cubicBezTo>
                  <a:pt x="170548" y="121024"/>
                  <a:pt x="167596" y="118072"/>
                  <a:pt x="163989" y="118072"/>
                </a:cubicBezTo>
                <a:lnTo>
                  <a:pt x="149763" y="118072"/>
                </a:lnTo>
                <a:cubicBezTo>
                  <a:pt x="146278" y="118072"/>
                  <a:pt x="142957" y="119466"/>
                  <a:pt x="140497" y="121925"/>
                </a:cubicBezTo>
                <a:lnTo>
                  <a:pt x="121925" y="140497"/>
                </a:lnTo>
                <a:cubicBezTo>
                  <a:pt x="119466" y="142957"/>
                  <a:pt x="118072" y="146278"/>
                  <a:pt x="118072" y="149763"/>
                </a:cubicBezTo>
                <a:lnTo>
                  <a:pt x="118072" y="157429"/>
                </a:lnTo>
                <a:cubicBezTo>
                  <a:pt x="118072" y="164685"/>
                  <a:pt x="123934" y="170548"/>
                  <a:pt x="131191" y="170548"/>
                </a:cubicBezTo>
                <a:lnTo>
                  <a:pt x="138857" y="170548"/>
                </a:lnTo>
                <a:cubicBezTo>
                  <a:pt x="142342" y="170548"/>
                  <a:pt x="145663" y="171942"/>
                  <a:pt x="148123" y="174402"/>
                </a:cubicBezTo>
                <a:cubicBezTo>
                  <a:pt x="149025" y="175304"/>
                  <a:pt x="150049" y="176083"/>
                  <a:pt x="151115" y="176657"/>
                </a:cubicBezTo>
                <a:cubicBezTo>
                  <a:pt x="167227" y="166243"/>
                  <a:pt x="179608" y="150582"/>
                  <a:pt x="185799" y="132052"/>
                </a:cubicBezTo>
                <a:close/>
                <a:moveTo>
                  <a:pt x="0" y="104953"/>
                </a:moveTo>
                <a:cubicBezTo>
                  <a:pt x="0" y="47028"/>
                  <a:pt x="47028" y="0"/>
                  <a:pt x="104953" y="0"/>
                </a:cubicBezTo>
                <a:cubicBezTo>
                  <a:pt x="162878" y="0"/>
                  <a:pt x="209905" y="47028"/>
                  <a:pt x="209905" y="104953"/>
                </a:cubicBezTo>
                <a:cubicBezTo>
                  <a:pt x="209905" y="162878"/>
                  <a:pt x="162878" y="209905"/>
                  <a:pt x="104953" y="209905"/>
                </a:cubicBezTo>
                <a:cubicBezTo>
                  <a:pt x="47028" y="209905"/>
                  <a:pt x="0" y="162878"/>
                  <a:pt x="0" y="104953"/>
                </a:cubicBezTo>
                <a:close/>
                <a:moveTo>
                  <a:pt x="52476" y="150869"/>
                </a:moveTo>
                <a:cubicBezTo>
                  <a:pt x="52476" y="154477"/>
                  <a:pt x="55428" y="157429"/>
                  <a:pt x="59036" y="157429"/>
                </a:cubicBezTo>
                <a:lnTo>
                  <a:pt x="72155" y="157429"/>
                </a:lnTo>
                <a:cubicBezTo>
                  <a:pt x="75763" y="157429"/>
                  <a:pt x="78714" y="154477"/>
                  <a:pt x="78714" y="150869"/>
                </a:cubicBezTo>
                <a:cubicBezTo>
                  <a:pt x="78714" y="147262"/>
                  <a:pt x="75763" y="144310"/>
                  <a:pt x="72155" y="144310"/>
                </a:cubicBezTo>
                <a:lnTo>
                  <a:pt x="59036" y="144310"/>
                </a:lnTo>
                <a:cubicBezTo>
                  <a:pt x="55428" y="144310"/>
                  <a:pt x="52476" y="147262"/>
                  <a:pt x="52476" y="150869"/>
                </a:cubicBezTo>
                <a:close/>
                <a:moveTo>
                  <a:pt x="111512" y="104953"/>
                </a:moveTo>
                <a:cubicBezTo>
                  <a:pt x="107904" y="104953"/>
                  <a:pt x="104953" y="107904"/>
                  <a:pt x="104953" y="111512"/>
                </a:cubicBezTo>
                <a:lnTo>
                  <a:pt x="104953" y="124631"/>
                </a:lnTo>
                <a:cubicBezTo>
                  <a:pt x="104953" y="128239"/>
                  <a:pt x="107904" y="131191"/>
                  <a:pt x="111512" y="131191"/>
                </a:cubicBezTo>
                <a:cubicBezTo>
                  <a:pt x="115120" y="131191"/>
                  <a:pt x="118072" y="128239"/>
                  <a:pt x="118072" y="124631"/>
                </a:cubicBezTo>
                <a:lnTo>
                  <a:pt x="118072" y="111512"/>
                </a:lnTo>
                <a:cubicBezTo>
                  <a:pt x="118072" y="107904"/>
                  <a:pt x="115120" y="104953"/>
                  <a:pt x="111512" y="104953"/>
                </a:cubicBezTo>
                <a:close/>
                <a:moveTo>
                  <a:pt x="131191" y="59036"/>
                </a:moveTo>
                <a:lnTo>
                  <a:pt x="131191" y="72155"/>
                </a:lnTo>
                <a:cubicBezTo>
                  <a:pt x="131191" y="75763"/>
                  <a:pt x="134143" y="78714"/>
                  <a:pt x="137750" y="78714"/>
                </a:cubicBezTo>
                <a:cubicBezTo>
                  <a:pt x="141358" y="78714"/>
                  <a:pt x="144310" y="75763"/>
                  <a:pt x="144310" y="72155"/>
                </a:cubicBezTo>
                <a:lnTo>
                  <a:pt x="144310" y="59036"/>
                </a:lnTo>
                <a:cubicBezTo>
                  <a:pt x="144310" y="55428"/>
                  <a:pt x="141358" y="52476"/>
                  <a:pt x="137750" y="52476"/>
                </a:cubicBezTo>
                <a:cubicBezTo>
                  <a:pt x="134143" y="52476"/>
                  <a:pt x="131191" y="55428"/>
                  <a:pt x="131191" y="59036"/>
                </a:cubicBezTo>
                <a:close/>
              </a:path>
            </a:pathLst>
          </a:custGeom>
          <a:solidFill>
            <a:srgbClr val="1A1A1A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574225167" name="Text 17"/>
          <p:cNvSpPr/>
          <p:nvPr/>
        </p:nvSpPr>
        <p:spPr bwMode="auto">
          <a:xfrm>
            <a:off x="4199103" y="2925478"/>
            <a:ext cx="5684935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市场拓展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198364321" name="Text 18"/>
          <p:cNvSpPr/>
          <p:nvPr/>
        </p:nvSpPr>
        <p:spPr bwMode="auto">
          <a:xfrm flipH="0" flipV="0">
            <a:off x="4199103" y="3310304"/>
            <a:ext cx="4417755" cy="4547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深耕国内市场，开拓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10个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新城市。加速国际化布局，进入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东南亚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和 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欧洲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市场。海外业务占比提升至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50%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  <a:endParaRPr sz="13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87754416" name="Shape 19"/>
          <p:cNvSpPr/>
          <p:nvPr/>
        </p:nvSpPr>
        <p:spPr bwMode="auto">
          <a:xfrm>
            <a:off x="4199103" y="3870052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673203745" name="Text 20"/>
          <p:cNvSpPr/>
          <p:nvPr/>
        </p:nvSpPr>
        <p:spPr bwMode="auto">
          <a:xfrm>
            <a:off x="4199103" y="3870052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1A1A1A"/>
                </a:solidFill>
                <a:latin typeface="宋体"/>
                <a:ea typeface="宋体"/>
                <a:cs typeface="宋体"/>
              </a:rPr>
              <a:t>国内领先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039042059" name="Shape 21"/>
          <p:cNvSpPr/>
          <p:nvPr/>
        </p:nvSpPr>
        <p:spPr bwMode="auto">
          <a:xfrm>
            <a:off x="5143676" y="3870052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E04B3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476685452" name="Text 22"/>
          <p:cNvSpPr/>
          <p:nvPr/>
        </p:nvSpPr>
        <p:spPr bwMode="auto">
          <a:xfrm>
            <a:off x="5143676" y="3870052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F5F0E6"/>
                </a:solidFill>
                <a:latin typeface="宋体"/>
                <a:ea typeface="宋体"/>
                <a:cs typeface="宋体"/>
              </a:rPr>
              <a:t>全球布局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082362817" name="Shape 24"/>
          <p:cNvSpPr/>
          <p:nvPr/>
        </p:nvSpPr>
        <p:spPr bwMode="auto">
          <a:xfrm flipH="0" flipV="0">
            <a:off x="3314814" y="4718342"/>
            <a:ext cx="69967" cy="1294416"/>
          </a:xfrm>
          <a:custGeom>
            <a:avLst/>
            <a:gdLst/>
            <a:ahLst/>
            <a:cxnLst/>
            <a:rect l="l" t="t" r="r" b="b"/>
            <a:pathLst>
              <a:path w="69968" h="1897894" fill="norm" stroke="1" extrusionOk="0">
                <a:moveTo>
                  <a:pt x="0" y="0"/>
                </a:moveTo>
                <a:lnTo>
                  <a:pt x="69968" y="0"/>
                </a:lnTo>
                <a:lnTo>
                  <a:pt x="69968" y="1897894"/>
                </a:lnTo>
                <a:lnTo>
                  <a:pt x="0" y="1897894"/>
                </a:lnTo>
                <a:lnTo>
                  <a:pt x="0" y="0"/>
                </a:lnTo>
                <a:close/>
              </a:path>
            </a:pathLst>
          </a:custGeom>
          <a:solidFill>
            <a:srgbClr val="E04B3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17003259" name="Shape 25"/>
          <p:cNvSpPr/>
          <p:nvPr/>
        </p:nvSpPr>
        <p:spPr bwMode="auto">
          <a:xfrm>
            <a:off x="3499419" y="4718342"/>
            <a:ext cx="559747" cy="559747"/>
          </a:xfrm>
          <a:custGeom>
            <a:avLst/>
            <a:gdLst/>
            <a:ahLst/>
            <a:cxnLst/>
            <a:rect l="l" t="t" r="r" b="b"/>
            <a:pathLst>
              <a:path w="559747" h="559747" fill="norm" stroke="1" extrusionOk="0">
                <a:moveTo>
                  <a:pt x="0" y="0"/>
                </a:moveTo>
                <a:lnTo>
                  <a:pt x="559747" y="0"/>
                </a:lnTo>
                <a:lnTo>
                  <a:pt x="559747" y="559747"/>
                </a:lnTo>
                <a:lnTo>
                  <a:pt x="0" y="559747"/>
                </a:lnTo>
                <a:lnTo>
                  <a:pt x="0" y="0"/>
                </a:lnTo>
                <a:close/>
              </a:path>
            </a:pathLst>
          </a:custGeom>
          <a:solidFill>
            <a:srgbClr val="E04B3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0767603" name="Shape 26"/>
          <p:cNvSpPr/>
          <p:nvPr/>
        </p:nvSpPr>
        <p:spPr bwMode="auto">
          <a:xfrm>
            <a:off x="3687459" y="4893264"/>
            <a:ext cx="183667" cy="209905"/>
          </a:xfrm>
          <a:custGeom>
            <a:avLst/>
            <a:gdLst/>
            <a:ahLst/>
            <a:cxnLst/>
            <a:rect l="l" t="t" r="r" b="b"/>
            <a:pathLst>
              <a:path w="183667" h="209905" fill="norm" stroke="1" extrusionOk="0">
                <a:moveTo>
                  <a:pt x="118072" y="0"/>
                </a:moveTo>
                <a:lnTo>
                  <a:pt x="52476" y="0"/>
                </a:lnTo>
                <a:cubicBezTo>
                  <a:pt x="45220" y="0"/>
                  <a:pt x="39357" y="5863"/>
                  <a:pt x="39357" y="13119"/>
                </a:cubicBezTo>
                <a:cubicBezTo>
                  <a:pt x="39357" y="20376"/>
                  <a:pt x="45220" y="26238"/>
                  <a:pt x="52476" y="26238"/>
                </a:cubicBezTo>
                <a:lnTo>
                  <a:pt x="52476" y="88349"/>
                </a:lnTo>
                <a:lnTo>
                  <a:pt x="3075" y="174771"/>
                </a:lnTo>
                <a:cubicBezTo>
                  <a:pt x="1066" y="178338"/>
                  <a:pt x="0" y="182314"/>
                  <a:pt x="0" y="186414"/>
                </a:cubicBezTo>
                <a:cubicBezTo>
                  <a:pt x="0" y="199410"/>
                  <a:pt x="10495" y="209905"/>
                  <a:pt x="23491" y="209905"/>
                </a:cubicBezTo>
                <a:lnTo>
                  <a:pt x="160176" y="209905"/>
                </a:lnTo>
                <a:cubicBezTo>
                  <a:pt x="173131" y="209905"/>
                  <a:pt x="183667" y="199410"/>
                  <a:pt x="183667" y="186414"/>
                </a:cubicBezTo>
                <a:cubicBezTo>
                  <a:pt x="183667" y="182314"/>
                  <a:pt x="182601" y="178297"/>
                  <a:pt x="180592" y="174771"/>
                </a:cubicBezTo>
                <a:lnTo>
                  <a:pt x="131191" y="88349"/>
                </a:lnTo>
                <a:lnTo>
                  <a:pt x="131191" y="26238"/>
                </a:lnTo>
                <a:cubicBezTo>
                  <a:pt x="138447" y="26238"/>
                  <a:pt x="144310" y="20376"/>
                  <a:pt x="144310" y="13119"/>
                </a:cubicBezTo>
                <a:cubicBezTo>
                  <a:pt x="144310" y="5863"/>
                  <a:pt x="138447" y="0"/>
                  <a:pt x="131191" y="0"/>
                </a:cubicBezTo>
                <a:lnTo>
                  <a:pt x="118072" y="0"/>
                </a:lnTo>
                <a:close/>
                <a:moveTo>
                  <a:pt x="78714" y="88349"/>
                </a:moveTo>
                <a:lnTo>
                  <a:pt x="78714" y="26238"/>
                </a:lnTo>
                <a:lnTo>
                  <a:pt x="104953" y="26238"/>
                </a:lnTo>
                <a:lnTo>
                  <a:pt x="104953" y="88349"/>
                </a:lnTo>
                <a:cubicBezTo>
                  <a:pt x="104953" y="92899"/>
                  <a:pt x="106142" y="97409"/>
                  <a:pt x="108396" y="101386"/>
                </a:cubicBezTo>
                <a:lnTo>
                  <a:pt x="125451" y="131191"/>
                </a:lnTo>
                <a:lnTo>
                  <a:pt x="58216" y="131191"/>
                </a:lnTo>
                <a:lnTo>
                  <a:pt x="75271" y="101386"/>
                </a:lnTo>
                <a:cubicBezTo>
                  <a:pt x="77526" y="97409"/>
                  <a:pt x="78714" y="92940"/>
                  <a:pt x="78714" y="88349"/>
                </a:cubicBezTo>
                <a:close/>
              </a:path>
            </a:pathLst>
          </a:custGeom>
          <a:solidFill>
            <a:srgbClr val="F5F0E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170795327" name="Text 27"/>
          <p:cNvSpPr/>
          <p:nvPr/>
        </p:nvSpPr>
        <p:spPr bwMode="auto">
          <a:xfrm flipH="0" flipV="0">
            <a:off x="4199103" y="4718342"/>
            <a:ext cx="4671390" cy="279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技术创新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34849297" name="Text 28"/>
          <p:cNvSpPr/>
          <p:nvPr/>
        </p:nvSpPr>
        <p:spPr bwMode="auto">
          <a:xfrm flipH="0" flipV="0">
            <a:off x="4199103" y="5103171"/>
            <a:ext cx="4417755" cy="4547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新增技术专利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100项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，AI技术达到国际领先水平。建立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3个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海外研发中心，研发团队规模扩大至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300人</a:t>
            </a:r>
            <a:r>
              <a:rPr lang="en-US" sz="13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  <a:endParaRPr sz="13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381150376" name="Shape 29"/>
          <p:cNvSpPr/>
          <p:nvPr/>
        </p:nvSpPr>
        <p:spPr bwMode="auto">
          <a:xfrm>
            <a:off x="4199103" y="5662917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E04B36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80343968" name="Text 30"/>
          <p:cNvSpPr/>
          <p:nvPr/>
        </p:nvSpPr>
        <p:spPr bwMode="auto">
          <a:xfrm>
            <a:off x="4199103" y="5662917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F5F0E6"/>
                </a:solidFill>
                <a:latin typeface="宋体"/>
                <a:ea typeface="宋体"/>
                <a:cs typeface="宋体"/>
              </a:rPr>
              <a:t>技术领先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690469661" name="Shape 31"/>
          <p:cNvSpPr/>
          <p:nvPr/>
        </p:nvSpPr>
        <p:spPr bwMode="auto">
          <a:xfrm>
            <a:off x="5143676" y="5662917"/>
            <a:ext cx="839621" cy="349842"/>
          </a:xfrm>
          <a:custGeom>
            <a:avLst/>
            <a:gdLst/>
            <a:ahLst/>
            <a:cxnLst/>
            <a:rect l="l" t="t" r="r" b="b"/>
            <a:pathLst>
              <a:path w="839621" h="349842" fill="norm" stroke="1" extrusionOk="0">
                <a:moveTo>
                  <a:pt x="0" y="0"/>
                </a:moveTo>
                <a:lnTo>
                  <a:pt x="839621" y="0"/>
                </a:lnTo>
                <a:lnTo>
                  <a:pt x="839621" y="349842"/>
                </a:lnTo>
                <a:lnTo>
                  <a:pt x="0" y="349842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9658743" name="Text 32"/>
          <p:cNvSpPr/>
          <p:nvPr/>
        </p:nvSpPr>
        <p:spPr bwMode="auto">
          <a:xfrm>
            <a:off x="5143676" y="5662917"/>
            <a:ext cx="909590" cy="349842"/>
          </a:xfrm>
          <a:prstGeom prst="rect">
            <a:avLst/>
          </a:prstGeom>
          <a:noFill/>
          <a:ln/>
        </p:spPr>
        <p:txBody>
          <a:bodyPr wrap="square" lIns="139937" tIns="69968" rIns="139937" bIns="69968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100" b="1">
                <a:solidFill>
                  <a:srgbClr val="F5F0E6"/>
                </a:solidFill>
                <a:latin typeface="宋体"/>
                <a:ea typeface="宋体"/>
                <a:cs typeface="宋体"/>
              </a:rPr>
              <a:t>持续创新</a:t>
            </a:r>
            <a:endParaRPr sz="1600">
              <a:latin typeface="宋体"/>
              <a:cs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0597957" name="Text 1"/>
          <p:cNvSpPr/>
          <p:nvPr/>
        </p:nvSpPr>
        <p:spPr bwMode="auto">
          <a:xfrm flipH="0" flipV="0">
            <a:off x="4877407" y="925472"/>
            <a:ext cx="2940378" cy="41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3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2026年战略规划</a:t>
            </a:r>
            <a:endParaRPr lang="en-US" sz="1600"/>
          </a:p>
        </p:txBody>
      </p:sp>
      <p:pic>
        <p:nvPicPr>
          <p:cNvPr id="459723058" name="Image 1" descr="https://kimi-img.moonshot.cn/pub/slides/26-01-09-18:38:58-d5gdlgmom6ptfd2gljgg.png"/>
          <p:cNvPicPr>
            <a:picLocks noChangeAspect="1"/>
          </p:cNvPicPr>
          <p:nvPr/>
        </p:nvPicPr>
        <p:blipFill rotWithShape="1">
          <a:blip r:embed="rId3"/>
          <a:srcRect l="0" t="0" r="0" b="0"/>
          <a:stretch/>
        </p:blipFill>
        <p:spPr bwMode="auto">
          <a:xfrm flipH="0" flipV="0">
            <a:off x="1580206" y="1759885"/>
            <a:ext cx="4435143" cy="2942748"/>
          </a:xfrm>
          <a:prstGeom prst="roundRect">
            <a:avLst>
              <a:gd name="adj" fmla="val 0"/>
            </a:avLst>
          </a:prstGeom>
        </p:spPr>
      </p:pic>
      <p:sp>
        <p:nvSpPr>
          <p:cNvPr id="322564590" name="Text 34"/>
          <p:cNvSpPr/>
          <p:nvPr/>
        </p:nvSpPr>
        <p:spPr bwMode="auto">
          <a:xfrm flipH="0" flipV="0">
            <a:off x="1511137" y="1880164"/>
            <a:ext cx="4573281" cy="336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发展路线图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78768022" name="Text 36"/>
          <p:cNvSpPr/>
          <p:nvPr/>
        </p:nvSpPr>
        <p:spPr bwMode="auto">
          <a:xfrm flipH="0" flipV="0">
            <a:off x="6612163" y="1948072"/>
            <a:ext cx="3543851" cy="279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核心举措</a:t>
            </a: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2145785302" name="Shape 38"/>
          <p:cNvSpPr/>
          <p:nvPr/>
        </p:nvSpPr>
        <p:spPr bwMode="auto">
          <a:xfrm>
            <a:off x="7375015" y="2528076"/>
            <a:ext cx="107138" cy="122445"/>
          </a:xfrm>
          <a:custGeom>
            <a:avLst/>
            <a:gdLst/>
            <a:ahLst/>
            <a:cxnLst/>
            <a:rect l="l" t="t" r="r" b="b"/>
            <a:pathLst>
              <a:path w="107139" h="122445" fill="norm" stroke="1" extrusionOk="0">
                <a:moveTo>
                  <a:pt x="103982" y="16764"/>
                </a:moveTo>
                <a:cubicBezTo>
                  <a:pt x="107402" y="19252"/>
                  <a:pt x="108168" y="24035"/>
                  <a:pt x="105680" y="27454"/>
                </a:cubicBezTo>
                <a:lnTo>
                  <a:pt x="44458" y="111635"/>
                </a:lnTo>
                <a:cubicBezTo>
                  <a:pt x="43143" y="113453"/>
                  <a:pt x="41110" y="114577"/>
                  <a:pt x="38862" y="114768"/>
                </a:cubicBezTo>
                <a:cubicBezTo>
                  <a:pt x="36614" y="114959"/>
                  <a:pt x="34438" y="114122"/>
                  <a:pt x="32859" y="112544"/>
                </a:cubicBezTo>
                <a:lnTo>
                  <a:pt x="2248" y="81933"/>
                </a:lnTo>
                <a:cubicBezTo>
                  <a:pt x="-741" y="78943"/>
                  <a:pt x="-741" y="74089"/>
                  <a:pt x="2248" y="71099"/>
                </a:cubicBezTo>
                <a:cubicBezTo>
                  <a:pt x="5237" y="68110"/>
                  <a:pt x="10092" y="68110"/>
                  <a:pt x="13082" y="71099"/>
                </a:cubicBezTo>
                <a:lnTo>
                  <a:pt x="37355" y="95373"/>
                </a:lnTo>
                <a:lnTo>
                  <a:pt x="93316" y="18438"/>
                </a:lnTo>
                <a:cubicBezTo>
                  <a:pt x="95803" y="15019"/>
                  <a:pt x="100586" y="14253"/>
                  <a:pt x="104006" y="1674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555059073" name="Text 39"/>
          <p:cNvSpPr/>
          <p:nvPr/>
        </p:nvSpPr>
        <p:spPr bwMode="auto">
          <a:xfrm flipH="0" flipV="0">
            <a:off x="7671286" y="2484347"/>
            <a:ext cx="2426025" cy="209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6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启动</a:t>
            </a:r>
            <a:r>
              <a:rPr lang="en-US" sz="16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"千里马"</a:t>
            </a:r>
            <a:r>
              <a:rPr lang="en-US" sz="16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人才计划</a:t>
            </a: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519833331" name="Shape 41"/>
          <p:cNvSpPr/>
          <p:nvPr/>
        </p:nvSpPr>
        <p:spPr bwMode="auto">
          <a:xfrm>
            <a:off x="7375015" y="2977773"/>
            <a:ext cx="107138" cy="122445"/>
          </a:xfrm>
          <a:custGeom>
            <a:avLst/>
            <a:gdLst/>
            <a:ahLst/>
            <a:cxnLst/>
            <a:rect l="l" t="t" r="r" b="b"/>
            <a:pathLst>
              <a:path w="107139" h="122445" fill="norm" stroke="1" extrusionOk="0">
                <a:moveTo>
                  <a:pt x="103982" y="16764"/>
                </a:moveTo>
                <a:cubicBezTo>
                  <a:pt x="107402" y="19252"/>
                  <a:pt x="108168" y="24035"/>
                  <a:pt x="105680" y="27454"/>
                </a:cubicBezTo>
                <a:lnTo>
                  <a:pt x="44458" y="111635"/>
                </a:lnTo>
                <a:cubicBezTo>
                  <a:pt x="43143" y="113453"/>
                  <a:pt x="41110" y="114577"/>
                  <a:pt x="38862" y="114768"/>
                </a:cubicBezTo>
                <a:cubicBezTo>
                  <a:pt x="36614" y="114959"/>
                  <a:pt x="34438" y="114122"/>
                  <a:pt x="32859" y="112544"/>
                </a:cubicBezTo>
                <a:lnTo>
                  <a:pt x="2248" y="81933"/>
                </a:lnTo>
                <a:cubicBezTo>
                  <a:pt x="-741" y="78943"/>
                  <a:pt x="-741" y="74089"/>
                  <a:pt x="2248" y="71099"/>
                </a:cubicBezTo>
                <a:cubicBezTo>
                  <a:pt x="5237" y="68110"/>
                  <a:pt x="10092" y="68110"/>
                  <a:pt x="13082" y="71099"/>
                </a:cubicBezTo>
                <a:lnTo>
                  <a:pt x="37355" y="95373"/>
                </a:lnTo>
                <a:lnTo>
                  <a:pt x="93316" y="18438"/>
                </a:lnTo>
                <a:cubicBezTo>
                  <a:pt x="95803" y="15019"/>
                  <a:pt x="100586" y="14253"/>
                  <a:pt x="104006" y="1674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711377802" name="Text 42"/>
          <p:cNvSpPr/>
          <p:nvPr/>
        </p:nvSpPr>
        <p:spPr bwMode="auto">
          <a:xfrm flipH="0" flipV="0">
            <a:off x="7671286" y="2934043"/>
            <a:ext cx="2024165" cy="209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6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建立</a:t>
            </a:r>
            <a:r>
              <a:rPr lang="en-US" sz="16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客户成功中心</a:t>
            </a: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1901415551" name="Shape 44"/>
          <p:cNvSpPr/>
          <p:nvPr/>
        </p:nvSpPr>
        <p:spPr bwMode="auto">
          <a:xfrm>
            <a:off x="7375015" y="3427464"/>
            <a:ext cx="107138" cy="122445"/>
          </a:xfrm>
          <a:custGeom>
            <a:avLst/>
            <a:gdLst/>
            <a:ahLst/>
            <a:cxnLst/>
            <a:rect l="l" t="t" r="r" b="b"/>
            <a:pathLst>
              <a:path w="107139" h="122445" fill="norm" stroke="1" extrusionOk="0">
                <a:moveTo>
                  <a:pt x="103982" y="16764"/>
                </a:moveTo>
                <a:cubicBezTo>
                  <a:pt x="107402" y="19252"/>
                  <a:pt x="108168" y="24035"/>
                  <a:pt x="105680" y="27454"/>
                </a:cubicBezTo>
                <a:lnTo>
                  <a:pt x="44458" y="111635"/>
                </a:lnTo>
                <a:cubicBezTo>
                  <a:pt x="43143" y="113453"/>
                  <a:pt x="41110" y="114577"/>
                  <a:pt x="38862" y="114768"/>
                </a:cubicBezTo>
                <a:cubicBezTo>
                  <a:pt x="36614" y="114959"/>
                  <a:pt x="34438" y="114122"/>
                  <a:pt x="32859" y="112544"/>
                </a:cubicBezTo>
                <a:lnTo>
                  <a:pt x="2248" y="81933"/>
                </a:lnTo>
                <a:cubicBezTo>
                  <a:pt x="-741" y="78943"/>
                  <a:pt x="-741" y="74089"/>
                  <a:pt x="2248" y="71099"/>
                </a:cubicBezTo>
                <a:cubicBezTo>
                  <a:pt x="5237" y="68110"/>
                  <a:pt x="10092" y="68110"/>
                  <a:pt x="13082" y="71099"/>
                </a:cubicBezTo>
                <a:lnTo>
                  <a:pt x="37355" y="95373"/>
                </a:lnTo>
                <a:lnTo>
                  <a:pt x="93316" y="18438"/>
                </a:lnTo>
                <a:cubicBezTo>
                  <a:pt x="95803" y="15019"/>
                  <a:pt x="100586" y="14253"/>
                  <a:pt x="104006" y="1674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936252714" name="Text 45"/>
          <p:cNvSpPr/>
          <p:nvPr/>
        </p:nvSpPr>
        <p:spPr bwMode="auto">
          <a:xfrm flipH="0" flipV="0">
            <a:off x="7671286" y="3383735"/>
            <a:ext cx="2500442" cy="209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6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发布</a:t>
            </a:r>
            <a:r>
              <a:rPr lang="en-US" sz="16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企业社会责任报告</a:t>
            </a: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1168017253" name="Shape 47"/>
          <p:cNvSpPr/>
          <p:nvPr/>
        </p:nvSpPr>
        <p:spPr bwMode="auto">
          <a:xfrm>
            <a:off x="7375015" y="3877156"/>
            <a:ext cx="107138" cy="122445"/>
          </a:xfrm>
          <a:custGeom>
            <a:avLst/>
            <a:gdLst/>
            <a:ahLst/>
            <a:cxnLst/>
            <a:rect l="l" t="t" r="r" b="b"/>
            <a:pathLst>
              <a:path w="107139" h="122445" fill="norm" stroke="1" extrusionOk="0">
                <a:moveTo>
                  <a:pt x="103982" y="16764"/>
                </a:moveTo>
                <a:cubicBezTo>
                  <a:pt x="107402" y="19252"/>
                  <a:pt x="108168" y="24035"/>
                  <a:pt x="105680" y="27454"/>
                </a:cubicBezTo>
                <a:lnTo>
                  <a:pt x="44458" y="111635"/>
                </a:lnTo>
                <a:cubicBezTo>
                  <a:pt x="43143" y="113453"/>
                  <a:pt x="41110" y="114577"/>
                  <a:pt x="38862" y="114768"/>
                </a:cubicBezTo>
                <a:cubicBezTo>
                  <a:pt x="36614" y="114959"/>
                  <a:pt x="34438" y="114122"/>
                  <a:pt x="32859" y="112544"/>
                </a:cubicBezTo>
                <a:lnTo>
                  <a:pt x="2248" y="81933"/>
                </a:lnTo>
                <a:cubicBezTo>
                  <a:pt x="-741" y="78943"/>
                  <a:pt x="-741" y="74089"/>
                  <a:pt x="2248" y="71099"/>
                </a:cubicBezTo>
                <a:cubicBezTo>
                  <a:pt x="5237" y="68110"/>
                  <a:pt x="10092" y="68110"/>
                  <a:pt x="13082" y="71099"/>
                </a:cubicBezTo>
                <a:lnTo>
                  <a:pt x="37355" y="95373"/>
                </a:lnTo>
                <a:lnTo>
                  <a:pt x="93316" y="18438"/>
                </a:lnTo>
                <a:cubicBezTo>
                  <a:pt x="95803" y="15019"/>
                  <a:pt x="100586" y="14253"/>
                  <a:pt x="104006" y="1674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 sz="1600" b="1">
              <a:solidFill>
                <a:srgbClr val="E04B36"/>
              </a:solidFill>
              <a:latin typeface="宋体"/>
              <a:cs typeface="宋体"/>
            </a:endParaRPr>
          </a:p>
        </p:txBody>
      </p:sp>
      <p:sp>
        <p:nvSpPr>
          <p:cNvPr id="1246823014" name="Text 48"/>
          <p:cNvSpPr/>
          <p:nvPr/>
        </p:nvSpPr>
        <p:spPr bwMode="auto">
          <a:xfrm flipH="0" flipV="0">
            <a:off x="7671286" y="3833426"/>
            <a:ext cx="1786031" cy="209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600" b="1">
                <a:solidFill>
                  <a:srgbClr val="E04B36"/>
                </a:solidFill>
                <a:latin typeface="宋体"/>
                <a:ea typeface="宋体"/>
                <a:cs typeface="宋体"/>
              </a:rPr>
              <a:t>打造</a:t>
            </a:r>
            <a:r>
              <a:rPr lang="en-US" sz="16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学习型组织</a:t>
            </a:r>
            <a:endParaRPr sz="1600" b="1">
              <a:solidFill>
                <a:srgbClr val="C8A464"/>
              </a:solidFill>
              <a:latin typeface="宋体"/>
              <a:cs typeface="宋体"/>
            </a:endParaRPr>
          </a:p>
        </p:txBody>
      </p:sp>
      <p:sp>
        <p:nvSpPr>
          <p:cNvPr id="1145196474" name="Shape 4"/>
          <p:cNvSpPr/>
          <p:nvPr/>
        </p:nvSpPr>
        <p:spPr bwMode="auto">
          <a:xfrm flipH="0" flipV="0">
            <a:off x="1783413" y="1919851"/>
            <a:ext cx="76219" cy="1545818"/>
          </a:xfrm>
          <a:custGeom>
            <a:avLst/>
            <a:gdLst/>
            <a:ahLst/>
            <a:cxnLst/>
            <a:rect l="l" t="t" r="r" b="b"/>
            <a:pathLst>
              <a:path w="69968" h="1897894" fill="norm" stroke="1" extrusionOk="0">
                <a:moveTo>
                  <a:pt x="0" y="0"/>
                </a:moveTo>
                <a:lnTo>
                  <a:pt x="69968" y="0"/>
                </a:lnTo>
                <a:lnTo>
                  <a:pt x="69968" y="1897894"/>
                </a:lnTo>
                <a:lnTo>
                  <a:pt x="0" y="1897894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</p:sp>
      <p:sp>
        <p:nvSpPr>
          <p:cNvPr id="1085699952" name="Shape 4"/>
          <p:cNvSpPr/>
          <p:nvPr/>
        </p:nvSpPr>
        <p:spPr bwMode="auto">
          <a:xfrm flipH="0" flipV="0">
            <a:off x="6612163" y="1994643"/>
            <a:ext cx="76218" cy="1545817"/>
          </a:xfrm>
          <a:custGeom>
            <a:avLst/>
            <a:gdLst/>
            <a:ahLst/>
            <a:cxnLst/>
            <a:rect l="l" t="t" r="r" b="b"/>
            <a:pathLst>
              <a:path w="69968" h="1897894" fill="norm" stroke="1" extrusionOk="0">
                <a:moveTo>
                  <a:pt x="0" y="0"/>
                </a:moveTo>
                <a:lnTo>
                  <a:pt x="69968" y="0"/>
                </a:lnTo>
                <a:lnTo>
                  <a:pt x="69968" y="1897894"/>
                </a:lnTo>
                <a:lnTo>
                  <a:pt x="0" y="1897894"/>
                </a:lnTo>
                <a:lnTo>
                  <a:pt x="0" y="0"/>
                </a:lnTo>
                <a:close/>
              </a:path>
            </a:pathLst>
          </a:custGeom>
          <a:solidFill>
            <a:srgbClr val="E04B36"/>
          </a:solidFill>
          <a:ln/>
        </p:spPr>
        <p:txBody>
          <a:bodyPr anchor="ctr"/>
          <a:p>
            <a:pPr algn="ctr">
              <a:defRPr/>
            </a:pP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874428" name="Text 1"/>
          <p:cNvSpPr/>
          <p:nvPr/>
        </p:nvSpPr>
        <p:spPr bwMode="auto">
          <a:xfrm flipH="0" flipV="0">
            <a:off x="5232208" y="609598"/>
            <a:ext cx="19073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6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领导寄语</a:t>
            </a:r>
            <a:endParaRPr sz="1600">
              <a:solidFill>
                <a:srgbClr val="CD3733"/>
              </a:solidFill>
              <a:latin typeface="黑体"/>
              <a:cs typeface="黑体"/>
            </a:endParaRPr>
          </a:p>
        </p:txBody>
      </p:sp>
      <p:sp>
        <p:nvSpPr>
          <p:cNvPr id="1708867778" name="Shape 6"/>
          <p:cNvSpPr/>
          <p:nvPr/>
        </p:nvSpPr>
        <p:spPr bwMode="auto">
          <a:xfrm flipH="0" flipV="0">
            <a:off x="1836328" y="1066798"/>
            <a:ext cx="435390" cy="465759"/>
          </a:xfrm>
          <a:custGeom>
            <a:avLst/>
            <a:gdLst/>
            <a:ahLst/>
            <a:cxnLst/>
            <a:rect l="l" t="t" r="r" b="b"/>
            <a:pathLst>
              <a:path w="250031" h="285750" fill="norm" stroke="1" extrusionOk="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 sz="2400"/>
          </a:p>
        </p:txBody>
      </p:sp>
      <p:sp>
        <p:nvSpPr>
          <p:cNvPr id="1600733000" name="Text 7"/>
          <p:cNvSpPr/>
          <p:nvPr/>
        </p:nvSpPr>
        <p:spPr bwMode="auto">
          <a:xfrm flipH="0" flipV="0">
            <a:off x="2447623" y="1365089"/>
            <a:ext cx="7476550" cy="1111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亲爱的伙伴们，回首2025，我们</a:t>
            </a: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披荆斩棘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，创造了令人瞩目的辉煌成就。 </a:t>
            </a:r>
            <a:endParaRPr lang="en-US" sz="18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这一年，我们不仅实现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了业绩的跨越式增长，更重要的是，我们锤炼出了</a:t>
            </a:r>
            <a:endParaRPr lang="en-US" sz="18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一支</a:t>
            </a: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能打硬仗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的优秀团队。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365962166" name="Text 8"/>
          <p:cNvSpPr/>
          <p:nvPr/>
        </p:nvSpPr>
        <p:spPr bwMode="auto">
          <a:xfrm flipH="0" flipV="0">
            <a:off x="2447623" y="2508330"/>
            <a:ext cx="7476550" cy="1081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2026年，站在新的起点上，我们将以</a:t>
            </a: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更加坚定的信念</a:t>
            </a:r>
            <a:r>
              <a:rPr lang="en-US" sz="1800" b="1">
                <a:solidFill>
                  <a:srgbClr val="F5F0E6"/>
                </a:solidFill>
                <a:latin typeface="宋体"/>
                <a:ea typeface="宋体"/>
                <a:cs typeface="宋体"/>
              </a:rPr>
              <a:t>， </a:t>
            </a: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更加昂扬的斗志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</a:t>
            </a:r>
            <a:endParaRPr lang="en-US" sz="18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向着行业领军者的目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标奋勇前进。 我相信，只要我们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团结一心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，就没有</a:t>
            </a:r>
            <a:endParaRPr lang="en-US" sz="18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克服不了的困难； 只要我们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持续创新</a:t>
            </a: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，就能开创更加美好的明天。</a:t>
            </a:r>
            <a:endParaRPr lang="en-US" sz="1600"/>
          </a:p>
        </p:txBody>
      </p:sp>
      <p:sp>
        <p:nvSpPr>
          <p:cNvPr id="826263538" name="Text 9"/>
          <p:cNvSpPr/>
          <p:nvPr/>
        </p:nvSpPr>
        <p:spPr bwMode="auto">
          <a:xfrm flipH="0" flipV="0">
            <a:off x="2447623" y="3589417"/>
            <a:ext cx="74765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让我们携手并进，用智慧和汗水书写2026的辉煌篇章！</a:t>
            </a:r>
            <a:endParaRPr lang="en-US" sz="1600"/>
          </a:p>
        </p:txBody>
      </p:sp>
      <p:sp>
        <p:nvSpPr>
          <p:cNvPr id="1720437140" name="Shape 10"/>
          <p:cNvSpPr/>
          <p:nvPr/>
        </p:nvSpPr>
        <p:spPr bwMode="auto">
          <a:xfrm flipH="0" flipV="0">
            <a:off x="1063423" y="4305299"/>
            <a:ext cx="2030661" cy="1257299"/>
          </a:xfrm>
          <a:custGeom>
            <a:avLst/>
            <a:gdLst/>
            <a:ahLst/>
            <a:cxnLst/>
            <a:rect l="l" t="t" r="r" b="b"/>
            <a:pathLst>
              <a:path w="2743200" h="1257300" fill="norm" stroke="1" extrusionOk="0">
                <a:moveTo>
                  <a:pt x="0" y="0"/>
                </a:moveTo>
                <a:lnTo>
                  <a:pt x="2743200" y="0"/>
                </a:lnTo>
                <a:lnTo>
                  <a:pt x="27432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499703165" name="Shape 12"/>
          <p:cNvSpPr/>
          <p:nvPr/>
        </p:nvSpPr>
        <p:spPr bwMode="auto">
          <a:xfrm>
            <a:off x="1939723" y="46481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 fill="norm" stroke="1" extrusionOk="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1261633157" name="Text 13"/>
          <p:cNvSpPr/>
          <p:nvPr/>
        </p:nvSpPr>
        <p:spPr bwMode="auto">
          <a:xfrm>
            <a:off x="791961" y="5143500"/>
            <a:ext cx="252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CD3733"/>
                </a:solidFill>
                <a:latin typeface="MiSans"/>
                <a:ea typeface="MiSans"/>
                <a:cs typeface="MiSans"/>
              </a:rPr>
              <a:t>以人为本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1199977354" name="Shape 14"/>
          <p:cNvSpPr/>
          <p:nvPr/>
        </p:nvSpPr>
        <p:spPr bwMode="auto">
          <a:xfrm flipH="0" flipV="0">
            <a:off x="3778168" y="4305299"/>
            <a:ext cx="2030661" cy="1257299"/>
          </a:xfrm>
          <a:custGeom>
            <a:avLst/>
            <a:gdLst/>
            <a:ahLst/>
            <a:cxnLst/>
            <a:rect l="l" t="t" r="r" b="b"/>
            <a:pathLst>
              <a:path w="2743200" h="1257300" fill="norm" stroke="1" extrusionOk="0">
                <a:moveTo>
                  <a:pt x="0" y="0"/>
                </a:moveTo>
                <a:lnTo>
                  <a:pt x="2743200" y="0"/>
                </a:lnTo>
                <a:lnTo>
                  <a:pt x="27432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</p:sp>
      <p:sp>
        <p:nvSpPr>
          <p:cNvPr id="475776944" name="Shape 16"/>
          <p:cNvSpPr/>
          <p:nvPr/>
        </p:nvSpPr>
        <p:spPr bwMode="auto">
          <a:xfrm>
            <a:off x="4683044" y="4648199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 fill="norm" stroke="1" extrusionOk="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1A1A1A"/>
          </a:solidFill>
          <a:ln/>
        </p:spPr>
      </p:sp>
      <p:sp>
        <p:nvSpPr>
          <p:cNvPr id="1527953340" name="Text 17"/>
          <p:cNvSpPr/>
          <p:nvPr/>
        </p:nvSpPr>
        <p:spPr bwMode="auto">
          <a:xfrm>
            <a:off x="3506707" y="5143500"/>
            <a:ext cx="252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1A1A1A"/>
                </a:solidFill>
                <a:latin typeface="MiSans"/>
                <a:ea typeface="MiSans"/>
                <a:cs typeface="MiSans"/>
              </a:rPr>
              <a:t>持续创新</a:t>
            </a:r>
            <a:endParaRPr lang="en-US" sz="1600"/>
          </a:p>
        </p:txBody>
      </p:sp>
      <p:sp>
        <p:nvSpPr>
          <p:cNvPr id="286244681" name="Shape 18"/>
          <p:cNvSpPr/>
          <p:nvPr/>
        </p:nvSpPr>
        <p:spPr bwMode="auto">
          <a:xfrm flipH="0" flipV="0">
            <a:off x="6432630" y="4305299"/>
            <a:ext cx="2030661" cy="1257299"/>
          </a:xfrm>
          <a:custGeom>
            <a:avLst/>
            <a:gdLst/>
            <a:ahLst/>
            <a:cxnLst/>
            <a:rect l="l" t="t" r="r" b="b"/>
            <a:pathLst>
              <a:path w="2743200" h="1257300" fill="norm" stroke="1" extrusionOk="0">
                <a:moveTo>
                  <a:pt x="0" y="0"/>
                </a:moveTo>
                <a:lnTo>
                  <a:pt x="2743200" y="0"/>
                </a:lnTo>
                <a:lnTo>
                  <a:pt x="27432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378645501" name="Shape 20"/>
          <p:cNvSpPr/>
          <p:nvPr/>
        </p:nvSpPr>
        <p:spPr bwMode="auto">
          <a:xfrm>
            <a:off x="7319373" y="4648199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 fill="norm" stroke="1" extrusionOk="0">
                <a:moveTo>
                  <a:pt x="120060" y="38040"/>
                </a:moveTo>
                <a:lnTo>
                  <a:pt x="68000" y="95905"/>
                </a:lnTo>
                <a:cubicBezTo>
                  <a:pt x="65946" y="98182"/>
                  <a:pt x="66035" y="101709"/>
                  <a:pt x="68223" y="103897"/>
                </a:cubicBezTo>
                <a:cubicBezTo>
                  <a:pt x="81841" y="117515"/>
                  <a:pt x="103942" y="117515"/>
                  <a:pt x="117559" y="103897"/>
                </a:cubicBezTo>
                <a:lnTo>
                  <a:pt x="131758" y="89699"/>
                </a:lnTo>
                <a:cubicBezTo>
                  <a:pt x="133633" y="87823"/>
                  <a:pt x="135999" y="86797"/>
                  <a:pt x="138410" y="86618"/>
                </a:cubicBezTo>
                <a:cubicBezTo>
                  <a:pt x="141446" y="86350"/>
                  <a:pt x="144572" y="87377"/>
                  <a:pt x="146893" y="89699"/>
                </a:cubicBezTo>
                <a:lnTo>
                  <a:pt x="225743" y="167878"/>
                </a:lnTo>
                <a:lnTo>
                  <a:pt x="257175" y="142875"/>
                </a:lnTo>
                <a:lnTo>
                  <a:pt x="257175" y="14288"/>
                </a:lnTo>
                <a:lnTo>
                  <a:pt x="207169" y="42863"/>
                </a:lnTo>
                <a:lnTo>
                  <a:pt x="196542" y="35763"/>
                </a:lnTo>
                <a:cubicBezTo>
                  <a:pt x="189488" y="31075"/>
                  <a:pt x="181228" y="28575"/>
                  <a:pt x="172745" y="28575"/>
                </a:cubicBezTo>
                <a:lnTo>
                  <a:pt x="141312" y="28575"/>
                </a:lnTo>
                <a:cubicBezTo>
                  <a:pt x="140821" y="28575"/>
                  <a:pt x="140285" y="28575"/>
                  <a:pt x="139794" y="28620"/>
                </a:cubicBezTo>
                <a:cubicBezTo>
                  <a:pt x="132249" y="29021"/>
                  <a:pt x="125150" y="32415"/>
                  <a:pt x="120060" y="38040"/>
                </a:cubicBezTo>
                <a:close/>
                <a:moveTo>
                  <a:pt x="52060" y="81573"/>
                </a:moveTo>
                <a:lnTo>
                  <a:pt x="99745" y="28575"/>
                </a:lnTo>
                <a:lnTo>
                  <a:pt x="82064" y="28575"/>
                </a:lnTo>
                <a:cubicBezTo>
                  <a:pt x="70678" y="28575"/>
                  <a:pt x="59784" y="33084"/>
                  <a:pt x="51748" y="41121"/>
                </a:cubicBezTo>
                <a:lnTo>
                  <a:pt x="50006" y="42863"/>
                </a:lnTo>
                <a:lnTo>
                  <a:pt x="0" y="14288"/>
                </a:lnTo>
                <a:lnTo>
                  <a:pt x="0" y="142875"/>
                </a:lnTo>
                <a:lnTo>
                  <a:pt x="69830" y="201052"/>
                </a:lnTo>
                <a:cubicBezTo>
                  <a:pt x="80099" y="209624"/>
                  <a:pt x="93047" y="214313"/>
                  <a:pt x="106397" y="214313"/>
                </a:cubicBezTo>
                <a:lnTo>
                  <a:pt x="113407" y="214313"/>
                </a:lnTo>
                <a:lnTo>
                  <a:pt x="110282" y="211187"/>
                </a:lnTo>
                <a:cubicBezTo>
                  <a:pt x="106085" y="206990"/>
                  <a:pt x="106085" y="200204"/>
                  <a:pt x="110282" y="196051"/>
                </a:cubicBezTo>
                <a:cubicBezTo>
                  <a:pt x="114479" y="191899"/>
                  <a:pt x="121265" y="191854"/>
                  <a:pt x="125417" y="196051"/>
                </a:cubicBezTo>
                <a:lnTo>
                  <a:pt x="143723" y="214357"/>
                </a:lnTo>
                <a:lnTo>
                  <a:pt x="147742" y="214357"/>
                </a:lnTo>
                <a:cubicBezTo>
                  <a:pt x="156270" y="214357"/>
                  <a:pt x="164619" y="212437"/>
                  <a:pt x="172209" y="208865"/>
                </a:cubicBezTo>
                <a:lnTo>
                  <a:pt x="160288" y="196900"/>
                </a:lnTo>
                <a:cubicBezTo>
                  <a:pt x="156091" y="192703"/>
                  <a:pt x="156091" y="185916"/>
                  <a:pt x="160288" y="181764"/>
                </a:cubicBezTo>
                <a:cubicBezTo>
                  <a:pt x="164485" y="177611"/>
                  <a:pt x="171271" y="177567"/>
                  <a:pt x="175424" y="181764"/>
                </a:cubicBezTo>
                <a:lnTo>
                  <a:pt x="189711" y="196051"/>
                </a:lnTo>
                <a:lnTo>
                  <a:pt x="197525" y="188238"/>
                </a:lnTo>
                <a:cubicBezTo>
                  <a:pt x="201498" y="184264"/>
                  <a:pt x="202659" y="178504"/>
                  <a:pt x="200918" y="173459"/>
                </a:cubicBezTo>
                <a:lnTo>
                  <a:pt x="139348" y="112380"/>
                </a:lnTo>
                <a:lnTo>
                  <a:pt x="132695" y="119033"/>
                </a:lnTo>
                <a:cubicBezTo>
                  <a:pt x="110683" y="141044"/>
                  <a:pt x="75054" y="141044"/>
                  <a:pt x="53042" y="119033"/>
                </a:cubicBezTo>
                <a:cubicBezTo>
                  <a:pt x="42773" y="108764"/>
                  <a:pt x="42371" y="92288"/>
                  <a:pt x="52060" y="81528"/>
                </a:cubicBez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373658365" name="Text 21"/>
          <p:cNvSpPr/>
          <p:nvPr/>
        </p:nvSpPr>
        <p:spPr bwMode="auto">
          <a:xfrm>
            <a:off x="6185898" y="5143500"/>
            <a:ext cx="252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CD3733"/>
                </a:solidFill>
                <a:latin typeface="MiSans"/>
                <a:ea typeface="MiSans"/>
                <a:cs typeface="MiSans"/>
              </a:rPr>
              <a:t>客户至上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1714175835" name="Shape 22"/>
          <p:cNvSpPr/>
          <p:nvPr/>
        </p:nvSpPr>
        <p:spPr bwMode="auto">
          <a:xfrm flipH="0" flipV="0">
            <a:off x="9147375" y="4305299"/>
            <a:ext cx="2030661" cy="1257299"/>
          </a:xfrm>
          <a:custGeom>
            <a:avLst/>
            <a:gdLst/>
            <a:ahLst/>
            <a:cxnLst/>
            <a:rect l="l" t="t" r="r" b="b"/>
            <a:pathLst>
              <a:path w="2743200" h="1257300" fill="norm" stroke="1" extrusionOk="0">
                <a:moveTo>
                  <a:pt x="0" y="0"/>
                </a:moveTo>
                <a:lnTo>
                  <a:pt x="2743200" y="0"/>
                </a:lnTo>
                <a:lnTo>
                  <a:pt x="27432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</p:sp>
      <p:sp>
        <p:nvSpPr>
          <p:cNvPr id="1810637557" name="Shape 24"/>
          <p:cNvSpPr/>
          <p:nvPr/>
        </p:nvSpPr>
        <p:spPr bwMode="auto">
          <a:xfrm>
            <a:off x="10048406" y="464819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 fill="norm" stroke="1" extrusionOk="0">
                <a:moveTo>
                  <a:pt x="64428" y="0"/>
                </a:moveTo>
                <a:lnTo>
                  <a:pt x="164440" y="0"/>
                </a:lnTo>
                <a:cubicBezTo>
                  <a:pt x="176272" y="0"/>
                  <a:pt x="185916" y="9733"/>
                  <a:pt x="185470" y="21521"/>
                </a:cubicBezTo>
                <a:cubicBezTo>
                  <a:pt x="185380" y="23887"/>
                  <a:pt x="185291" y="26253"/>
                  <a:pt x="185157" y="28575"/>
                </a:cubicBezTo>
                <a:lnTo>
                  <a:pt x="207303" y="28575"/>
                </a:lnTo>
                <a:cubicBezTo>
                  <a:pt x="218956" y="28575"/>
                  <a:pt x="229225" y="38219"/>
                  <a:pt x="228332" y="50810"/>
                </a:cubicBezTo>
                <a:cubicBezTo>
                  <a:pt x="224983" y="97110"/>
                  <a:pt x="201320" y="122560"/>
                  <a:pt x="175647" y="135865"/>
                </a:cubicBezTo>
                <a:cubicBezTo>
                  <a:pt x="168593" y="139526"/>
                  <a:pt x="161404" y="142250"/>
                  <a:pt x="154573" y="144259"/>
                </a:cubicBezTo>
                <a:cubicBezTo>
                  <a:pt x="145554" y="157029"/>
                  <a:pt x="136178" y="163770"/>
                  <a:pt x="128721" y="167387"/>
                </a:cubicBezTo>
                <a:lnTo>
                  <a:pt x="128721" y="200025"/>
                </a:lnTo>
                <a:lnTo>
                  <a:pt x="157296" y="200025"/>
                </a:lnTo>
                <a:cubicBezTo>
                  <a:pt x="165199" y="200025"/>
                  <a:pt x="171584" y="206410"/>
                  <a:pt x="171584" y="214313"/>
                </a:cubicBezTo>
                <a:cubicBezTo>
                  <a:pt x="171584" y="222215"/>
                  <a:pt x="165199" y="228600"/>
                  <a:pt x="157296" y="228600"/>
                </a:cubicBezTo>
                <a:lnTo>
                  <a:pt x="71571" y="228600"/>
                </a:lnTo>
                <a:cubicBezTo>
                  <a:pt x="63669" y="228600"/>
                  <a:pt x="57284" y="222215"/>
                  <a:pt x="57284" y="214313"/>
                </a:cubicBezTo>
                <a:cubicBezTo>
                  <a:pt x="57284" y="206410"/>
                  <a:pt x="63669" y="200025"/>
                  <a:pt x="71571" y="200025"/>
                </a:cubicBezTo>
                <a:lnTo>
                  <a:pt x="100146" y="200025"/>
                </a:lnTo>
                <a:lnTo>
                  <a:pt x="100146" y="167387"/>
                </a:lnTo>
                <a:cubicBezTo>
                  <a:pt x="93003" y="163949"/>
                  <a:pt x="84118" y="157564"/>
                  <a:pt x="75456" y="145822"/>
                </a:cubicBezTo>
                <a:cubicBezTo>
                  <a:pt x="67241" y="143679"/>
                  <a:pt x="58311" y="140419"/>
                  <a:pt x="49604" y="135508"/>
                </a:cubicBezTo>
                <a:cubicBezTo>
                  <a:pt x="25450" y="121980"/>
                  <a:pt x="3661" y="96485"/>
                  <a:pt x="536" y="50721"/>
                </a:cubicBezTo>
                <a:cubicBezTo>
                  <a:pt x="-313" y="38174"/>
                  <a:pt x="9912" y="28530"/>
                  <a:pt x="21565" y="28530"/>
                </a:cubicBezTo>
                <a:lnTo>
                  <a:pt x="43711" y="28530"/>
                </a:lnTo>
                <a:cubicBezTo>
                  <a:pt x="43577" y="26209"/>
                  <a:pt x="43488" y="23887"/>
                  <a:pt x="43398" y="21476"/>
                </a:cubicBezTo>
                <a:cubicBezTo>
                  <a:pt x="42952" y="9644"/>
                  <a:pt x="52596" y="-45"/>
                  <a:pt x="64428" y="-45"/>
                </a:cubicBezTo>
                <a:close/>
                <a:moveTo>
                  <a:pt x="45318" y="50006"/>
                </a:moveTo>
                <a:lnTo>
                  <a:pt x="21922" y="50006"/>
                </a:lnTo>
                <a:cubicBezTo>
                  <a:pt x="24691" y="87823"/>
                  <a:pt x="42059" y="106754"/>
                  <a:pt x="59963" y="116800"/>
                </a:cubicBezTo>
                <a:cubicBezTo>
                  <a:pt x="53533" y="100146"/>
                  <a:pt x="48220" y="78403"/>
                  <a:pt x="45318" y="50006"/>
                </a:cubicBezTo>
                <a:close/>
                <a:moveTo>
                  <a:pt x="169664" y="114657"/>
                </a:moveTo>
                <a:cubicBezTo>
                  <a:pt x="187747" y="104031"/>
                  <a:pt x="204088" y="85145"/>
                  <a:pt x="206856" y="50006"/>
                </a:cubicBezTo>
                <a:lnTo>
                  <a:pt x="183505" y="50006"/>
                </a:lnTo>
                <a:cubicBezTo>
                  <a:pt x="180737" y="77197"/>
                  <a:pt x="175736" y="98316"/>
                  <a:pt x="169664" y="114657"/>
                </a:cubicBezTo>
                <a:close/>
              </a:path>
            </a:pathLst>
          </a:custGeom>
          <a:solidFill>
            <a:srgbClr val="1A1A1A"/>
          </a:solidFill>
          <a:ln/>
        </p:spPr>
      </p:sp>
      <p:sp>
        <p:nvSpPr>
          <p:cNvPr id="422039416" name="Text 25"/>
          <p:cNvSpPr/>
          <p:nvPr/>
        </p:nvSpPr>
        <p:spPr bwMode="auto">
          <a:xfrm>
            <a:off x="8900644" y="5143500"/>
            <a:ext cx="252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1A1A1A"/>
                </a:solidFill>
                <a:latin typeface="MiSans"/>
                <a:ea typeface="MiSans"/>
                <a:cs typeface="MiSans"/>
              </a:rPr>
              <a:t>追求卓越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0232198" name="Text 7"/>
          <p:cNvSpPr/>
          <p:nvPr/>
        </p:nvSpPr>
        <p:spPr bwMode="auto">
          <a:xfrm flipH="0" flipV="0">
            <a:off x="2092748" y="1624010"/>
            <a:ext cx="823490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7200" b="1" spc="360">
                <a:solidFill>
                  <a:srgbClr val="CD3733"/>
                </a:solidFill>
                <a:latin typeface="黑体"/>
                <a:ea typeface="黑体"/>
                <a:cs typeface="黑体"/>
              </a:rPr>
              <a:t>新春快乐 万事如意</a:t>
            </a:r>
            <a:endParaRPr sz="1600">
              <a:solidFill>
                <a:srgbClr val="CD3733"/>
              </a:solidFill>
              <a:latin typeface="黑体"/>
              <a:cs typeface="黑体"/>
            </a:endParaRPr>
          </a:p>
        </p:txBody>
      </p:sp>
      <p:sp>
        <p:nvSpPr>
          <p:cNvPr id="980342227" name="Shape 8"/>
          <p:cNvSpPr/>
          <p:nvPr/>
        </p:nvSpPr>
        <p:spPr bwMode="auto">
          <a:xfrm>
            <a:off x="4267200" y="2843213"/>
            <a:ext cx="3657600" cy="38100"/>
          </a:xfrm>
          <a:custGeom>
            <a:avLst/>
            <a:gdLst/>
            <a:ahLst/>
            <a:cxnLst/>
            <a:rect l="l" t="t" r="r" b="b"/>
            <a:pathLst>
              <a:path w="3657600" h="38100" fill="norm" stroke="1" extrusionOk="0">
                <a:moveTo>
                  <a:pt x="0" y="0"/>
                </a:moveTo>
                <a:lnTo>
                  <a:pt x="3657600" y="0"/>
                </a:lnTo>
                <a:lnTo>
                  <a:pt x="3657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CD3733"/>
              </a:gs>
              <a:gs pos="100000">
                <a:schemeClr val="bg1"/>
              </a:gs>
            </a:gsLst>
            <a:lin ang="0" scaled="1"/>
          </a:gradFill>
          <a:ln/>
        </p:spPr>
      </p:sp>
      <p:sp>
        <p:nvSpPr>
          <p:cNvPr id="1765339101" name="Text 9"/>
          <p:cNvSpPr/>
          <p:nvPr/>
        </p:nvSpPr>
        <p:spPr bwMode="auto">
          <a:xfrm>
            <a:off x="4572695" y="3262313"/>
            <a:ext cx="3048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2250" b="1" spc="113">
                <a:solidFill>
                  <a:srgbClr val="CD3733"/>
                </a:solidFill>
                <a:latin typeface="黑体"/>
                <a:ea typeface="黑体"/>
                <a:cs typeface="黑体"/>
              </a:rPr>
              <a:t>感谢有你，一路同行</a:t>
            </a:r>
            <a:endParaRPr sz="1600">
              <a:solidFill>
                <a:srgbClr val="CD3733"/>
              </a:solidFill>
              <a:latin typeface="黑体"/>
              <a:cs typeface="黑体"/>
            </a:endParaRPr>
          </a:p>
        </p:txBody>
      </p:sp>
      <p:sp>
        <p:nvSpPr>
          <p:cNvPr id="277898787" name="Text 10"/>
          <p:cNvSpPr/>
          <p:nvPr/>
        </p:nvSpPr>
        <p:spPr bwMode="auto">
          <a:xfrm>
            <a:off x="4586982" y="3833812"/>
            <a:ext cx="30194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1800">
                <a:solidFill>
                  <a:srgbClr val="F5F0E6"/>
                </a:solidFill>
                <a:latin typeface="飞波正点体"/>
                <a:ea typeface="飞波正点体"/>
                <a:cs typeface="飞波正点体"/>
              </a:rPr>
              <a:t>让我们携手迎接更加辉煌的2026！</a:t>
            </a:r>
            <a:endParaRPr lang="en-US" sz="1600"/>
          </a:p>
        </p:txBody>
      </p:sp>
      <p:sp>
        <p:nvSpPr>
          <p:cNvPr id="1109552973" name="Shape 20"/>
          <p:cNvSpPr/>
          <p:nvPr/>
        </p:nvSpPr>
        <p:spPr bwMode="auto">
          <a:xfrm>
            <a:off x="4014093" y="6129338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906450224" name="Text 21"/>
          <p:cNvSpPr/>
          <p:nvPr/>
        </p:nvSpPr>
        <p:spPr bwMode="auto">
          <a:xfrm flipH="0" flipV="0">
            <a:off x="4700109" y="5995987"/>
            <a:ext cx="3020181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2026年 · 新征程 · 新辉煌</a:t>
            </a:r>
            <a:endParaRPr lang="en-US" sz="1600"/>
          </a:p>
        </p:txBody>
      </p:sp>
      <p:sp>
        <p:nvSpPr>
          <p:cNvPr id="1663057831" name="Shape 22"/>
          <p:cNvSpPr/>
          <p:nvPr/>
        </p:nvSpPr>
        <p:spPr bwMode="auto">
          <a:xfrm>
            <a:off x="7749161" y="6129337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pic>
        <p:nvPicPr>
          <p:cNvPr id="1930936195" name=""/>
          <p:cNvPicPr>
            <a:picLocks noChangeAspect="1"/>
          </p:cNvPicPr>
          <p:nvPr/>
        </p:nvPicPr>
        <p:blipFill rotWithShape="1">
          <a:blip r:embed="rId3"/>
          <a:srcRect l="28396" t="20181" r="28095" b="21604"/>
          <a:stretch/>
        </p:blipFill>
        <p:spPr bwMode="auto">
          <a:xfrm flipH="0" flipV="0">
            <a:off x="4743010" y="3605212"/>
            <a:ext cx="2707368" cy="2037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334147" name="Text 2"/>
          <p:cNvSpPr/>
          <p:nvPr/>
        </p:nvSpPr>
        <p:spPr bwMode="auto">
          <a:xfrm flipH="0" flipV="0">
            <a:off x="4905224" y="971550"/>
            <a:ext cx="23306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45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年会流程</a:t>
            </a:r>
            <a:endParaRPr lang="en-US" sz="1600"/>
          </a:p>
        </p:txBody>
      </p:sp>
      <p:sp>
        <p:nvSpPr>
          <p:cNvPr id="1733530102" name="Shape 6"/>
          <p:cNvSpPr/>
          <p:nvPr/>
        </p:nvSpPr>
        <p:spPr bwMode="auto">
          <a:xfrm>
            <a:off x="1621949" y="225504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 fill="norm" stroke="1" extrusionOk="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noFill/>
          <a:ln w="38099">
            <a:solidFill>
              <a:srgbClr val="CD3733"/>
            </a:solidFill>
            <a:prstDash val="solid"/>
          </a:ln>
        </p:spPr>
      </p:sp>
      <p:sp>
        <p:nvSpPr>
          <p:cNvPr id="2033079467" name="Text 7"/>
          <p:cNvSpPr/>
          <p:nvPr/>
        </p:nvSpPr>
        <p:spPr bwMode="auto">
          <a:xfrm flipH="0" flipV="0">
            <a:off x="1805002" y="2464593"/>
            <a:ext cx="395894" cy="380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700" b="1">
                <a:solidFill>
                  <a:srgbClr val="CD3733"/>
                </a:solidFill>
                <a:latin typeface="Arial"/>
                <a:ea typeface="Arial"/>
                <a:cs typeface="Arial"/>
              </a:rPr>
              <a:t>01</a:t>
            </a:r>
            <a:endParaRPr lang="en-US" sz="1600"/>
          </a:p>
        </p:txBody>
      </p:sp>
      <p:sp>
        <p:nvSpPr>
          <p:cNvPr id="595894560" name="Text 8"/>
          <p:cNvSpPr/>
          <p:nvPr/>
        </p:nvSpPr>
        <p:spPr bwMode="auto">
          <a:xfrm>
            <a:off x="2588531" y="2255043"/>
            <a:ext cx="4029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年度回顾与成就展示</a:t>
            </a:r>
            <a:endParaRPr lang="en-US" sz="1600"/>
          </a:p>
        </p:txBody>
      </p:sp>
      <p:sp>
        <p:nvSpPr>
          <p:cNvPr id="1124498032" name="Text 9"/>
          <p:cNvSpPr/>
          <p:nvPr/>
        </p:nvSpPr>
        <p:spPr bwMode="auto">
          <a:xfrm>
            <a:off x="2612343" y="2670285"/>
            <a:ext cx="3981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5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回首2025，我们共同走过的辉煌历程</a:t>
            </a:r>
            <a:endParaRPr sz="1600">
              <a:solidFill>
                <a:schemeClr val="tx1"/>
              </a:solidFill>
            </a:endParaRPr>
          </a:p>
        </p:txBody>
      </p:sp>
      <p:sp>
        <p:nvSpPr>
          <p:cNvPr id="1059786636" name="Shape 12"/>
          <p:cNvSpPr/>
          <p:nvPr/>
        </p:nvSpPr>
        <p:spPr bwMode="auto">
          <a:xfrm>
            <a:off x="6758404" y="2238374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 fill="norm" stroke="1" extrusionOk="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noFill/>
          <a:ln w="38099">
            <a:solidFill>
              <a:srgbClr val="CD3733"/>
            </a:solidFill>
            <a:prstDash val="solid"/>
          </a:ln>
        </p:spPr>
      </p:sp>
      <p:sp>
        <p:nvSpPr>
          <p:cNvPr id="1720358648" name="Text 13"/>
          <p:cNvSpPr/>
          <p:nvPr/>
        </p:nvSpPr>
        <p:spPr bwMode="auto">
          <a:xfrm flipH="0" flipV="0">
            <a:off x="6963386" y="2464593"/>
            <a:ext cx="422809" cy="380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700" b="1">
                <a:solidFill>
                  <a:srgbClr val="CD3733"/>
                </a:solidFill>
                <a:latin typeface="Arial"/>
                <a:ea typeface="Arial"/>
                <a:cs typeface="Arial"/>
              </a:rPr>
              <a:t>02</a:t>
            </a:r>
            <a:endParaRPr lang="en-US" sz="1600"/>
          </a:p>
        </p:txBody>
      </p:sp>
      <p:sp>
        <p:nvSpPr>
          <p:cNvPr id="1335978332" name="Text 14"/>
          <p:cNvSpPr/>
          <p:nvPr/>
        </p:nvSpPr>
        <p:spPr bwMode="auto">
          <a:xfrm>
            <a:off x="7749005" y="2235993"/>
            <a:ext cx="4029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优秀员工表彰</a:t>
            </a:r>
            <a:endParaRPr lang="en-US" sz="1600"/>
          </a:p>
        </p:txBody>
      </p:sp>
      <p:sp>
        <p:nvSpPr>
          <p:cNvPr id="585593873" name="Text 15"/>
          <p:cNvSpPr/>
          <p:nvPr/>
        </p:nvSpPr>
        <p:spPr bwMode="auto">
          <a:xfrm>
            <a:off x="7749005" y="2693193"/>
            <a:ext cx="3981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5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致敬榜样，感谢每一位奋斗者</a:t>
            </a:r>
            <a:endParaRPr lang="en-US" sz="1600"/>
          </a:p>
        </p:txBody>
      </p:sp>
      <p:sp>
        <p:nvSpPr>
          <p:cNvPr id="1775977157" name="Shape 18"/>
          <p:cNvSpPr/>
          <p:nvPr/>
        </p:nvSpPr>
        <p:spPr bwMode="auto">
          <a:xfrm>
            <a:off x="1623155" y="417909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 fill="norm" stroke="1" extrusionOk="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noFill/>
          <a:ln w="38099">
            <a:solidFill>
              <a:srgbClr val="CD3733"/>
            </a:solidFill>
            <a:prstDash val="solid"/>
          </a:ln>
        </p:spPr>
      </p:sp>
      <p:sp>
        <p:nvSpPr>
          <p:cNvPr id="1343174846" name="Text 19"/>
          <p:cNvSpPr/>
          <p:nvPr/>
        </p:nvSpPr>
        <p:spPr bwMode="auto">
          <a:xfrm flipH="0" flipV="0">
            <a:off x="1812883" y="4362449"/>
            <a:ext cx="382543" cy="380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700" b="1">
                <a:solidFill>
                  <a:srgbClr val="CD3733"/>
                </a:solidFill>
                <a:latin typeface="Arial"/>
                <a:ea typeface="Arial"/>
                <a:cs typeface="Arial"/>
              </a:rPr>
              <a:t>03</a:t>
            </a:r>
            <a:endParaRPr lang="en-US" sz="1600"/>
          </a:p>
        </p:txBody>
      </p:sp>
      <p:sp>
        <p:nvSpPr>
          <p:cNvPr id="147736325" name="Text 20"/>
          <p:cNvSpPr/>
          <p:nvPr/>
        </p:nvSpPr>
        <p:spPr bwMode="auto">
          <a:xfrm>
            <a:off x="2613754" y="4169568"/>
            <a:ext cx="4029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领导寄语与新年展望</a:t>
            </a:r>
            <a:endParaRPr lang="en-US" sz="1600"/>
          </a:p>
        </p:txBody>
      </p:sp>
      <p:sp>
        <p:nvSpPr>
          <p:cNvPr id="377142908" name="Text 21"/>
          <p:cNvSpPr/>
          <p:nvPr/>
        </p:nvSpPr>
        <p:spPr bwMode="auto">
          <a:xfrm>
            <a:off x="2613754" y="4626768"/>
            <a:ext cx="3981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5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擘画蓝图，开启2026崭新篇章</a:t>
            </a:r>
            <a:endParaRPr lang="en-US" sz="1600"/>
          </a:p>
        </p:txBody>
      </p:sp>
      <p:sp>
        <p:nvSpPr>
          <p:cNvPr id="1745134936" name="Shape 24"/>
          <p:cNvSpPr/>
          <p:nvPr/>
        </p:nvSpPr>
        <p:spPr bwMode="auto">
          <a:xfrm>
            <a:off x="6784935" y="418147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 fill="norm" stroke="1" extrusionOk="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noFill/>
          <a:ln w="38099">
            <a:solidFill>
              <a:srgbClr val="CD3733"/>
            </a:solidFill>
            <a:prstDash val="solid"/>
          </a:ln>
        </p:spPr>
      </p:sp>
      <p:sp>
        <p:nvSpPr>
          <p:cNvPr id="1814835928" name="Text 25"/>
          <p:cNvSpPr/>
          <p:nvPr/>
        </p:nvSpPr>
        <p:spPr bwMode="auto">
          <a:xfrm flipH="0" flipV="0">
            <a:off x="6977816" y="4371975"/>
            <a:ext cx="413582" cy="380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700" b="1">
                <a:solidFill>
                  <a:srgbClr val="CD3733"/>
                </a:solidFill>
                <a:latin typeface="Arial"/>
                <a:ea typeface="Arial"/>
                <a:cs typeface="Arial"/>
              </a:rPr>
              <a:t>04</a:t>
            </a:r>
            <a:endParaRPr lang="en-US" sz="1600"/>
          </a:p>
        </p:txBody>
      </p:sp>
      <p:sp>
        <p:nvSpPr>
          <p:cNvPr id="1965900217" name="Text 26"/>
          <p:cNvSpPr/>
          <p:nvPr/>
        </p:nvSpPr>
        <p:spPr bwMode="auto">
          <a:xfrm>
            <a:off x="7775535" y="4179093"/>
            <a:ext cx="4029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文艺表演与抽奖环节</a:t>
            </a:r>
            <a:endParaRPr lang="en-US" sz="1600"/>
          </a:p>
        </p:txBody>
      </p:sp>
      <p:sp>
        <p:nvSpPr>
          <p:cNvPr id="1069087886" name="Text 27"/>
          <p:cNvSpPr/>
          <p:nvPr/>
        </p:nvSpPr>
        <p:spPr bwMode="auto">
          <a:xfrm>
            <a:off x="7775535" y="4636293"/>
            <a:ext cx="39814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5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欢声笑语，共度新春佳节</a:t>
            </a:r>
            <a:endParaRPr lang="en-US" sz="1600"/>
          </a:p>
        </p:txBody>
      </p:sp>
      <p:sp>
        <p:nvSpPr>
          <p:cNvPr id="701628679" name="Shape 28"/>
          <p:cNvSpPr/>
          <p:nvPr/>
        </p:nvSpPr>
        <p:spPr bwMode="auto">
          <a:xfrm rot="2700000">
            <a:off x="5179257" y="60440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 fill="norm" stroke="1" extrusionOk="0">
                <a:moveTo>
                  <a:pt x="0" y="0"/>
                </a:moveTo>
                <a:lnTo>
                  <a:pt x="114300" y="0"/>
                </a:lnTo>
                <a:lnTo>
                  <a:pt x="1143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1204542264" name="Text 29"/>
          <p:cNvSpPr/>
          <p:nvPr/>
        </p:nvSpPr>
        <p:spPr bwMode="auto">
          <a:xfrm flipH="0" flipV="0">
            <a:off x="5377513" y="5972455"/>
            <a:ext cx="1668273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solidFill>
                  <a:srgbClr val="CD3733"/>
                </a:solidFill>
                <a:latin typeface="宋体"/>
                <a:ea typeface="宋体"/>
                <a:cs typeface="宋体"/>
              </a:rPr>
              <a:t>精彩即将呈现</a:t>
            </a:r>
            <a:endParaRPr lang="en-US" sz="1600"/>
          </a:p>
        </p:txBody>
      </p:sp>
      <p:sp>
        <p:nvSpPr>
          <p:cNvPr id="1702819751" name="Shape 30"/>
          <p:cNvSpPr/>
          <p:nvPr/>
        </p:nvSpPr>
        <p:spPr bwMode="auto">
          <a:xfrm rot="2700000">
            <a:off x="6825414" y="60440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 fill="norm" stroke="1" extrusionOk="0">
                <a:moveTo>
                  <a:pt x="0" y="0"/>
                </a:moveTo>
                <a:lnTo>
                  <a:pt x="114300" y="0"/>
                </a:lnTo>
                <a:lnTo>
                  <a:pt x="1143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680528" name="Text 4"/>
          <p:cNvSpPr/>
          <p:nvPr/>
        </p:nvSpPr>
        <p:spPr bwMode="auto">
          <a:xfrm flipH="0" flipV="0">
            <a:off x="4153429" y="2590797"/>
            <a:ext cx="368343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72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第一篇章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1403863743" name="Text 6"/>
          <p:cNvSpPr/>
          <p:nvPr/>
        </p:nvSpPr>
        <p:spPr bwMode="auto">
          <a:xfrm flipH="0" flipV="0">
            <a:off x="3174385" y="4390421"/>
            <a:ext cx="546290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4500" b="1" spc="225">
                <a:solidFill>
                  <a:srgbClr val="CD3733"/>
                </a:solidFill>
                <a:latin typeface="宋体"/>
                <a:ea typeface="宋体"/>
                <a:cs typeface="宋体"/>
              </a:rPr>
              <a:t>岁月留香·年度回顾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583762793" name="Text 9"/>
          <p:cNvSpPr/>
          <p:nvPr/>
        </p:nvSpPr>
        <p:spPr bwMode="auto">
          <a:xfrm flipH="0" flipV="0">
            <a:off x="4379859" y="5410199"/>
            <a:ext cx="3230570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回望来时的路，珍藏每一份成长</a:t>
            </a:r>
            <a:endParaRPr sz="1600">
              <a:solidFill>
                <a:srgbClr val="CD3733"/>
              </a:solidFill>
            </a:endParaRPr>
          </a:p>
        </p:txBody>
      </p:sp>
      <p:pic>
        <p:nvPicPr>
          <p:cNvPr id="924289788" name=""/>
          <p:cNvPicPr>
            <a:picLocks noChangeAspect="1"/>
          </p:cNvPicPr>
          <p:nvPr/>
        </p:nvPicPr>
        <p:blipFill rotWithShape="1">
          <a:blip r:embed="rId3"/>
          <a:srcRect l="28396" t="20181" r="28095" b="21604"/>
          <a:stretch/>
        </p:blipFill>
        <p:spPr bwMode="auto">
          <a:xfrm flipH="0" flipV="0">
            <a:off x="4552155" y="553171"/>
            <a:ext cx="2707368" cy="2037625"/>
          </a:xfrm>
          <a:prstGeom prst="rect">
            <a:avLst/>
          </a:prstGeom>
        </p:spPr>
      </p:pic>
      <p:sp>
        <p:nvSpPr>
          <p:cNvPr id="1352901920" name="Shape 8"/>
          <p:cNvSpPr/>
          <p:nvPr/>
        </p:nvSpPr>
        <p:spPr bwMode="auto">
          <a:xfrm>
            <a:off x="4267199" y="3854369"/>
            <a:ext cx="3657600" cy="38099"/>
          </a:xfrm>
          <a:custGeom>
            <a:avLst/>
            <a:gdLst/>
            <a:ahLst/>
            <a:cxnLst/>
            <a:rect l="l" t="t" r="r" b="b"/>
            <a:pathLst>
              <a:path w="3657600" h="38100" fill="norm" stroke="1" extrusionOk="0">
                <a:moveTo>
                  <a:pt x="0" y="0"/>
                </a:moveTo>
                <a:lnTo>
                  <a:pt x="3657600" y="0"/>
                </a:lnTo>
                <a:lnTo>
                  <a:pt x="3657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CD3733"/>
              </a:gs>
              <a:gs pos="100000">
                <a:schemeClr val="bg1"/>
              </a:gs>
            </a:gsLst>
            <a:lin ang="0" scaled="1"/>
          </a:gradFill>
          <a:ln/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314143" name="Text 1"/>
          <p:cNvSpPr/>
          <p:nvPr/>
        </p:nvSpPr>
        <p:spPr bwMode="auto">
          <a:xfrm flipH="0" flipV="0">
            <a:off x="4460940" y="705572"/>
            <a:ext cx="3270118" cy="539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6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2025年度大事记</a:t>
            </a:r>
            <a:endParaRPr lang="en-US" sz="1600"/>
          </a:p>
        </p:txBody>
      </p:sp>
      <p:sp>
        <p:nvSpPr>
          <p:cNvPr id="324043098" name="Shape 3"/>
          <p:cNvSpPr/>
          <p:nvPr/>
        </p:nvSpPr>
        <p:spPr bwMode="auto">
          <a:xfrm flipH="0" flipV="0">
            <a:off x="2497545" y="1041480"/>
            <a:ext cx="45720" cy="5305424"/>
          </a:xfrm>
          <a:custGeom>
            <a:avLst/>
            <a:gdLst/>
            <a:ahLst/>
            <a:cxnLst/>
            <a:rect l="l" t="t" r="r" b="b"/>
            <a:pathLst>
              <a:path w="38100" h="5305425" fill="norm" stroke="1" extrusionOk="0">
                <a:moveTo>
                  <a:pt x="0" y="0"/>
                </a:moveTo>
                <a:lnTo>
                  <a:pt x="38100" y="0"/>
                </a:lnTo>
                <a:lnTo>
                  <a:pt x="38100" y="5305425"/>
                </a:lnTo>
                <a:lnTo>
                  <a:pt x="0" y="53054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8A464"/>
              </a:gs>
              <a:gs pos="0">
                <a:srgbClr val="FFFFFF"/>
              </a:gs>
              <a:gs pos="50000">
                <a:srgbClr val="CD3733"/>
              </a:gs>
              <a:gs pos="100000">
                <a:schemeClr val="bg1"/>
              </a:gs>
            </a:gsLst>
            <a:lin ang="5400000" scaled="1"/>
          </a:gradFill>
          <a:ln/>
        </p:spPr>
      </p:sp>
      <p:sp>
        <p:nvSpPr>
          <p:cNvPr id="1312467897" name="Shape 4"/>
          <p:cNvSpPr/>
          <p:nvPr/>
        </p:nvSpPr>
        <p:spPr bwMode="auto">
          <a:xfrm flipH="0" flipV="0">
            <a:off x="2067014" y="1060530"/>
            <a:ext cx="876298" cy="876298"/>
          </a:xfrm>
          <a:custGeom>
            <a:avLst/>
            <a:gdLst/>
            <a:ahLst/>
            <a:cxnLst/>
            <a:rect l="l" t="t" r="r" b="b"/>
            <a:pathLst>
              <a:path w="876300" h="876300" fill="norm" stroke="1" extrusionOk="0">
                <a:moveTo>
                  <a:pt x="438150" y="0"/>
                </a:moveTo>
                <a:lnTo>
                  <a:pt x="438150" y="0"/>
                </a:lnTo>
                <a:cubicBezTo>
                  <a:pt x="679972" y="0"/>
                  <a:pt x="876300" y="196328"/>
                  <a:pt x="876300" y="438150"/>
                </a:cubicBezTo>
                <a:lnTo>
                  <a:pt x="876300" y="438150"/>
                </a:lnTo>
                <a:cubicBezTo>
                  <a:pt x="876300" y="679972"/>
                  <a:pt x="679972" y="876300"/>
                  <a:pt x="438150" y="876300"/>
                </a:cubicBezTo>
                <a:lnTo>
                  <a:pt x="438150" y="876300"/>
                </a:lnTo>
                <a:cubicBezTo>
                  <a:pt x="196328" y="876300"/>
                  <a:pt x="0" y="679972"/>
                  <a:pt x="0" y="438150"/>
                </a:cubicBezTo>
                <a:lnTo>
                  <a:pt x="0" y="438150"/>
                </a:lnTo>
                <a:cubicBezTo>
                  <a:pt x="0" y="196328"/>
                  <a:pt x="196328" y="0"/>
                  <a:pt x="438150" y="0"/>
                </a:cubicBezTo>
                <a:close/>
              </a:path>
            </a:pathLst>
          </a:custGeom>
          <a:solidFill>
            <a:srgbClr val="A42A28"/>
          </a:solidFill>
          <a:ln w="38099">
            <a:noFill/>
            <a:prstDash val="solid"/>
          </a:ln>
          <a:effectLst>
            <a:outerShdw blurRad="142875" dist="95250" dir="5400000" sx="100000" sy="100000" kx="0" ky="0" algn="bl" rotWithShape="0">
              <a:srgbClr val="000000">
                <a:alpha val="10196"/>
              </a:srgbClr>
            </a:outerShdw>
          </a:effectLst>
        </p:spPr>
      </p:sp>
      <p:sp>
        <p:nvSpPr>
          <p:cNvPr id="1014017560" name="Text 5"/>
          <p:cNvSpPr/>
          <p:nvPr/>
        </p:nvSpPr>
        <p:spPr bwMode="auto">
          <a:xfrm flipH="0" flipV="0">
            <a:off x="2359213" y="1327230"/>
            <a:ext cx="43814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F5F0E6"/>
                </a:solidFill>
                <a:latin typeface="飞波正点体"/>
                <a:ea typeface="飞波正点体"/>
                <a:cs typeface="飞波正点体"/>
              </a:rPr>
              <a:t>Q1</a:t>
            </a:r>
            <a:endParaRPr lang="en-US" sz="1600"/>
          </a:p>
        </p:txBody>
      </p:sp>
      <p:sp>
        <p:nvSpPr>
          <p:cNvPr id="1876843075" name="Shape 6"/>
          <p:cNvSpPr/>
          <p:nvPr/>
        </p:nvSpPr>
        <p:spPr bwMode="auto">
          <a:xfrm flipH="0" flipV="0">
            <a:off x="3198108" y="1344652"/>
            <a:ext cx="6849829" cy="1074968"/>
          </a:xfrm>
          <a:custGeom>
            <a:avLst/>
            <a:gdLst/>
            <a:ahLst/>
            <a:cxnLst/>
            <a:rect l="l" t="t" r="r" b="b"/>
            <a:pathLst>
              <a:path w="10267950" h="1152525" fill="norm" stroke="1" extrusionOk="0">
                <a:moveTo>
                  <a:pt x="0" y="0"/>
                </a:moveTo>
                <a:lnTo>
                  <a:pt x="10267950" y="0"/>
                </a:lnTo>
                <a:lnTo>
                  <a:pt x="10267950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351188521" name="Text 8"/>
          <p:cNvSpPr/>
          <p:nvPr/>
        </p:nvSpPr>
        <p:spPr bwMode="auto">
          <a:xfrm flipH="0" flipV="0">
            <a:off x="3445759" y="1441530"/>
            <a:ext cx="8121356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第一季度 奠基起航</a:t>
            </a:r>
            <a:endParaRPr lang="en-US" sz="1600"/>
          </a:p>
        </p:txBody>
      </p:sp>
      <p:sp>
        <p:nvSpPr>
          <p:cNvPr id="566466883" name="Text 9"/>
          <p:cNvSpPr/>
          <p:nvPr/>
        </p:nvSpPr>
        <p:spPr bwMode="auto">
          <a:xfrm flipH="0" flipV="0">
            <a:off x="3445759" y="1800345"/>
            <a:ext cx="6481609" cy="504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MiSans"/>
                <a:ea typeface="MiSans"/>
                <a:cs typeface="MiSans"/>
              </a:rPr>
              <a:t>完成A轮融资，团队规模突破100人，新办公室正式启用。启动三大核心产品研发，</a:t>
            </a:r>
            <a:endParaRPr lang="en-US" sz="1350">
              <a:solidFill>
                <a:schemeClr val="tx1"/>
              </a:solidFill>
              <a:latin typeface="MiSans"/>
              <a:ea typeface="MiSans"/>
              <a:cs typeface="MiSans"/>
            </a:endParaRPr>
          </a:p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MiSans"/>
                <a:ea typeface="MiSans"/>
                <a:cs typeface="MiSans"/>
              </a:rPr>
              <a:t>与5家世界500强企业建立</a:t>
            </a: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战略合作。</a:t>
            </a:r>
            <a:endParaRPr sz="16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283271917" name="Shape 10"/>
          <p:cNvSpPr/>
          <p:nvPr/>
        </p:nvSpPr>
        <p:spPr bwMode="auto">
          <a:xfrm flipH="0" flipV="0">
            <a:off x="2067014" y="2444036"/>
            <a:ext cx="876298" cy="876298"/>
          </a:xfrm>
          <a:custGeom>
            <a:avLst/>
            <a:gdLst/>
            <a:ahLst/>
            <a:cxnLst/>
            <a:rect l="l" t="t" r="r" b="b"/>
            <a:pathLst>
              <a:path w="876300" h="876300" fill="norm" stroke="1" extrusionOk="0">
                <a:moveTo>
                  <a:pt x="438150" y="0"/>
                </a:moveTo>
                <a:lnTo>
                  <a:pt x="438150" y="0"/>
                </a:lnTo>
                <a:cubicBezTo>
                  <a:pt x="679972" y="0"/>
                  <a:pt x="876300" y="196328"/>
                  <a:pt x="876300" y="438150"/>
                </a:cubicBezTo>
                <a:lnTo>
                  <a:pt x="876300" y="438150"/>
                </a:lnTo>
                <a:cubicBezTo>
                  <a:pt x="876300" y="679972"/>
                  <a:pt x="679972" y="876300"/>
                  <a:pt x="438150" y="876300"/>
                </a:cubicBezTo>
                <a:lnTo>
                  <a:pt x="438150" y="876300"/>
                </a:lnTo>
                <a:cubicBezTo>
                  <a:pt x="196328" y="876300"/>
                  <a:pt x="0" y="679972"/>
                  <a:pt x="0" y="438150"/>
                </a:cubicBezTo>
                <a:lnTo>
                  <a:pt x="0" y="438150"/>
                </a:lnTo>
                <a:cubicBezTo>
                  <a:pt x="0" y="196328"/>
                  <a:pt x="196328" y="0"/>
                  <a:pt x="438150" y="0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prstDash val="solid"/>
          </a:ln>
          <a:effectLst>
            <a:outerShdw blurRad="142875" dist="95250" dir="5400000" sx="100000" sy="100000" kx="0" ky="0" algn="bl" rotWithShape="0">
              <a:srgbClr val="000000">
                <a:alpha val="10196"/>
              </a:srgbClr>
            </a:outerShdw>
          </a:effectLst>
        </p:spPr>
      </p:sp>
      <p:sp>
        <p:nvSpPr>
          <p:cNvPr id="930536528" name="Text 11"/>
          <p:cNvSpPr/>
          <p:nvPr/>
        </p:nvSpPr>
        <p:spPr bwMode="auto">
          <a:xfrm flipH="0" flipV="0">
            <a:off x="2320617" y="2710736"/>
            <a:ext cx="5143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飞波正点体"/>
                <a:ea typeface="飞波正点体"/>
                <a:cs typeface="飞波正点体"/>
              </a:rPr>
              <a:t>Q2</a:t>
            </a:r>
            <a:endParaRPr lang="en-US" sz="1600"/>
          </a:p>
        </p:txBody>
      </p:sp>
      <p:sp>
        <p:nvSpPr>
          <p:cNvPr id="1712408419" name="Shape 12"/>
          <p:cNvSpPr/>
          <p:nvPr/>
        </p:nvSpPr>
        <p:spPr bwMode="auto">
          <a:xfrm flipH="0" flipV="0">
            <a:off x="3198108" y="2596436"/>
            <a:ext cx="6849829" cy="1074968"/>
          </a:xfrm>
          <a:custGeom>
            <a:avLst/>
            <a:gdLst/>
            <a:ahLst/>
            <a:cxnLst/>
            <a:rect l="l" t="t" r="r" b="b"/>
            <a:pathLst>
              <a:path w="10267950" h="1152525" fill="norm" stroke="1" extrusionOk="0">
                <a:moveTo>
                  <a:pt x="0" y="0"/>
                </a:moveTo>
                <a:lnTo>
                  <a:pt x="10267950" y="0"/>
                </a:lnTo>
                <a:lnTo>
                  <a:pt x="10267950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1877552345" name="Text 14"/>
          <p:cNvSpPr/>
          <p:nvPr/>
        </p:nvSpPr>
        <p:spPr bwMode="auto">
          <a:xfrm flipH="0" flipV="0">
            <a:off x="3445759" y="2704466"/>
            <a:ext cx="8121356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00000"/>
                </a:solidFill>
                <a:latin typeface="黑体"/>
                <a:ea typeface="黑体"/>
                <a:cs typeface="黑体"/>
              </a:rPr>
              <a:t>第二季度 创新突破</a:t>
            </a:r>
            <a:endParaRPr lang="en-US" sz="1600"/>
          </a:p>
        </p:txBody>
      </p:sp>
      <p:sp>
        <p:nvSpPr>
          <p:cNvPr id="1663374642" name="Text 15"/>
          <p:cNvSpPr/>
          <p:nvPr/>
        </p:nvSpPr>
        <p:spPr bwMode="auto">
          <a:xfrm flipH="0" flipV="0">
            <a:off x="3445759" y="3123566"/>
            <a:ext cx="6481609" cy="481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核心产品正式上线，获得行业权威奖项。营收同比增长150%，客户满意度达95%以上。</a:t>
            </a:r>
            <a:endParaRPr lang="en-US" sz="135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成功举办首届技术峰会。</a:t>
            </a:r>
            <a:endParaRPr lang="en-US" sz="1600"/>
          </a:p>
        </p:txBody>
      </p:sp>
      <p:sp>
        <p:nvSpPr>
          <p:cNvPr id="1808064992" name="Shape 16"/>
          <p:cNvSpPr/>
          <p:nvPr/>
        </p:nvSpPr>
        <p:spPr bwMode="auto">
          <a:xfrm flipH="0" flipV="0">
            <a:off x="2067014" y="3827542"/>
            <a:ext cx="876298" cy="876298"/>
          </a:xfrm>
          <a:custGeom>
            <a:avLst/>
            <a:gdLst/>
            <a:ahLst/>
            <a:cxnLst/>
            <a:rect l="l" t="t" r="r" b="b"/>
            <a:pathLst>
              <a:path w="876300" h="876300" fill="norm" stroke="1" extrusionOk="0">
                <a:moveTo>
                  <a:pt x="438150" y="0"/>
                </a:moveTo>
                <a:lnTo>
                  <a:pt x="438150" y="0"/>
                </a:lnTo>
                <a:cubicBezTo>
                  <a:pt x="679972" y="0"/>
                  <a:pt x="876300" y="196328"/>
                  <a:pt x="876300" y="438150"/>
                </a:cubicBezTo>
                <a:lnTo>
                  <a:pt x="876300" y="438150"/>
                </a:lnTo>
                <a:cubicBezTo>
                  <a:pt x="876300" y="679972"/>
                  <a:pt x="679972" y="876300"/>
                  <a:pt x="438150" y="876300"/>
                </a:cubicBezTo>
                <a:lnTo>
                  <a:pt x="438150" y="876300"/>
                </a:lnTo>
                <a:cubicBezTo>
                  <a:pt x="196328" y="876300"/>
                  <a:pt x="0" y="679972"/>
                  <a:pt x="0" y="438150"/>
                </a:cubicBezTo>
                <a:lnTo>
                  <a:pt x="0" y="438150"/>
                </a:lnTo>
                <a:cubicBezTo>
                  <a:pt x="0" y="196328"/>
                  <a:pt x="196328" y="0"/>
                  <a:pt x="438150" y="0"/>
                </a:cubicBezTo>
                <a:close/>
              </a:path>
            </a:pathLst>
          </a:custGeom>
          <a:solidFill>
            <a:srgbClr val="CD3733"/>
          </a:solidFill>
          <a:ln w="50800">
            <a:noFill/>
            <a:prstDash val="solid"/>
          </a:ln>
          <a:effectLst>
            <a:outerShdw blurRad="142875" dist="95250" dir="5400000" sx="100000" sy="100000" kx="0" ky="0" algn="bl" rotWithShape="0">
              <a:srgbClr val="000000">
                <a:alpha val="10196"/>
              </a:srgbClr>
            </a:outerShdw>
          </a:effectLst>
        </p:spPr>
      </p:sp>
      <p:sp>
        <p:nvSpPr>
          <p:cNvPr id="101891416" name="Text 17"/>
          <p:cNvSpPr/>
          <p:nvPr/>
        </p:nvSpPr>
        <p:spPr bwMode="auto">
          <a:xfrm flipH="0" flipV="0">
            <a:off x="2340263" y="4094243"/>
            <a:ext cx="47624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F5F0E6"/>
                </a:solidFill>
                <a:latin typeface="飞波正点体"/>
                <a:ea typeface="飞波正点体"/>
                <a:cs typeface="飞波正点体"/>
              </a:rPr>
              <a:t>Q3</a:t>
            </a:r>
            <a:endParaRPr lang="en-US" sz="1600"/>
          </a:p>
        </p:txBody>
      </p:sp>
      <p:sp>
        <p:nvSpPr>
          <p:cNvPr id="2026508082" name="Shape 18"/>
          <p:cNvSpPr/>
          <p:nvPr/>
        </p:nvSpPr>
        <p:spPr bwMode="auto">
          <a:xfrm flipH="0" flipV="0">
            <a:off x="3198108" y="3859373"/>
            <a:ext cx="6849829" cy="1074968"/>
          </a:xfrm>
          <a:custGeom>
            <a:avLst/>
            <a:gdLst/>
            <a:ahLst/>
            <a:cxnLst/>
            <a:rect l="l" t="t" r="r" b="b"/>
            <a:pathLst>
              <a:path w="10267950" h="1152525" fill="norm" stroke="1" extrusionOk="0">
                <a:moveTo>
                  <a:pt x="0" y="0"/>
                </a:moveTo>
                <a:lnTo>
                  <a:pt x="10267950" y="0"/>
                </a:lnTo>
                <a:lnTo>
                  <a:pt x="10267950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1378395818" name="Text 20"/>
          <p:cNvSpPr/>
          <p:nvPr/>
        </p:nvSpPr>
        <p:spPr bwMode="auto">
          <a:xfrm flipH="0" flipV="0">
            <a:off x="3445759" y="3967404"/>
            <a:ext cx="8314268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第三季度 跨越发展</a:t>
            </a:r>
            <a:endParaRPr lang="en-US" sz="1600"/>
          </a:p>
        </p:txBody>
      </p:sp>
      <p:sp>
        <p:nvSpPr>
          <p:cNvPr id="750231148" name="Text 21"/>
          <p:cNvSpPr/>
          <p:nvPr/>
        </p:nvSpPr>
        <p:spPr bwMode="auto">
          <a:xfrm flipH="0" flipV="0">
            <a:off x="3445759" y="4386503"/>
            <a:ext cx="6529837" cy="504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国际市场全面拓展，海外业务占比达30%。收购两家创新企业，技术专利突破50项。</a:t>
            </a:r>
            <a:endParaRPr lang="en-US" sz="135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荣获国家级高新技术企业认定。</a:t>
            </a:r>
            <a:endParaRPr lang="en-US" sz="1600"/>
          </a:p>
        </p:txBody>
      </p:sp>
      <p:sp>
        <p:nvSpPr>
          <p:cNvPr id="1143702471" name="Shape 22"/>
          <p:cNvSpPr/>
          <p:nvPr/>
        </p:nvSpPr>
        <p:spPr bwMode="auto">
          <a:xfrm flipH="0" flipV="0">
            <a:off x="2067014" y="5211049"/>
            <a:ext cx="876298" cy="876298"/>
          </a:xfrm>
          <a:custGeom>
            <a:avLst/>
            <a:gdLst/>
            <a:ahLst/>
            <a:cxnLst/>
            <a:rect l="l" t="t" r="r" b="b"/>
            <a:pathLst>
              <a:path w="876300" h="876300" fill="norm" stroke="1" extrusionOk="0">
                <a:moveTo>
                  <a:pt x="438150" y="0"/>
                </a:moveTo>
                <a:lnTo>
                  <a:pt x="438150" y="0"/>
                </a:lnTo>
                <a:cubicBezTo>
                  <a:pt x="679972" y="0"/>
                  <a:pt x="876300" y="196328"/>
                  <a:pt x="876300" y="438150"/>
                </a:cubicBezTo>
                <a:lnTo>
                  <a:pt x="876300" y="438150"/>
                </a:lnTo>
                <a:cubicBezTo>
                  <a:pt x="876300" y="679972"/>
                  <a:pt x="679972" y="876300"/>
                  <a:pt x="438150" y="876300"/>
                </a:cubicBezTo>
                <a:lnTo>
                  <a:pt x="438150" y="876300"/>
                </a:lnTo>
                <a:cubicBezTo>
                  <a:pt x="196328" y="876300"/>
                  <a:pt x="0" y="679972"/>
                  <a:pt x="0" y="438150"/>
                </a:cubicBezTo>
                <a:lnTo>
                  <a:pt x="0" y="438150"/>
                </a:lnTo>
                <a:cubicBezTo>
                  <a:pt x="0" y="196328"/>
                  <a:pt x="196328" y="0"/>
                  <a:pt x="438150" y="0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prstDash val="solid"/>
          </a:ln>
          <a:effectLst>
            <a:outerShdw blurRad="142875" dist="95250" dir="5400000" sx="100000" sy="100000" kx="0" ky="0" algn="bl" rotWithShape="0">
              <a:srgbClr val="000000">
                <a:alpha val="10196"/>
              </a:srgbClr>
            </a:outerShdw>
          </a:effectLst>
        </p:spPr>
      </p:sp>
      <p:sp>
        <p:nvSpPr>
          <p:cNvPr id="628522173" name="Text 23"/>
          <p:cNvSpPr/>
          <p:nvPr/>
        </p:nvSpPr>
        <p:spPr bwMode="auto">
          <a:xfrm flipH="0" flipV="0">
            <a:off x="2328356" y="5477749"/>
            <a:ext cx="49529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2250" b="1">
                <a:solidFill>
                  <a:srgbClr val="CD3733"/>
                </a:solidFill>
                <a:latin typeface="飞波正点体"/>
                <a:ea typeface="飞波正点体"/>
                <a:cs typeface="飞波正点体"/>
              </a:rPr>
              <a:t>Q4</a:t>
            </a:r>
            <a:endParaRPr lang="en-US" sz="1600"/>
          </a:p>
        </p:txBody>
      </p:sp>
      <p:sp>
        <p:nvSpPr>
          <p:cNvPr id="1048796927" name="Shape 24"/>
          <p:cNvSpPr/>
          <p:nvPr/>
        </p:nvSpPr>
        <p:spPr bwMode="auto">
          <a:xfrm flipH="0" flipV="0">
            <a:off x="3198108" y="5111714"/>
            <a:ext cx="6849829" cy="1074968"/>
          </a:xfrm>
          <a:custGeom>
            <a:avLst/>
            <a:gdLst/>
            <a:ahLst/>
            <a:cxnLst/>
            <a:rect l="l" t="t" r="r" b="b"/>
            <a:pathLst>
              <a:path w="10267950" h="1152525" fill="norm" stroke="1" extrusionOk="0">
                <a:moveTo>
                  <a:pt x="0" y="0"/>
                </a:moveTo>
                <a:lnTo>
                  <a:pt x="10267950" y="0"/>
                </a:lnTo>
                <a:lnTo>
                  <a:pt x="10267950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1005491630" name="Text 26"/>
          <p:cNvSpPr/>
          <p:nvPr/>
        </p:nvSpPr>
        <p:spPr bwMode="auto">
          <a:xfrm flipH="0" flipV="0">
            <a:off x="3445759" y="5230340"/>
            <a:ext cx="8314268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第四季度 硕果盈枝</a:t>
            </a:r>
            <a:endParaRPr lang="en-US" sz="1600"/>
          </a:p>
        </p:txBody>
      </p:sp>
      <p:sp>
        <p:nvSpPr>
          <p:cNvPr id="827482927" name="Text 27"/>
          <p:cNvSpPr/>
          <p:nvPr/>
        </p:nvSpPr>
        <p:spPr bwMode="auto">
          <a:xfrm flipH="0" flipV="0">
            <a:off x="3445759" y="5649440"/>
            <a:ext cx="6481609" cy="4996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全年营收突破5亿元，用户规模达500万。成功完成B轮融资，估值达50亿元。</a:t>
            </a:r>
            <a:endParaRPr lang="en-US" sz="135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40000"/>
              </a:lnSpc>
              <a:defRPr/>
            </a:pP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获评"年度最佳雇主"。</a:t>
            </a:r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7267284" name="Text 1"/>
          <p:cNvSpPr/>
          <p:nvPr/>
        </p:nvSpPr>
        <p:spPr bwMode="auto">
          <a:xfrm flipH="0" flipV="0">
            <a:off x="4384659" y="725418"/>
            <a:ext cx="3422678" cy="3956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1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辉煌业绩 感恩有你</a:t>
            </a:r>
            <a:endParaRPr lang="en-US" sz="1600"/>
          </a:p>
        </p:txBody>
      </p:sp>
      <p:sp>
        <p:nvSpPr>
          <p:cNvPr id="802693997" name="Shape 3"/>
          <p:cNvSpPr/>
          <p:nvPr/>
        </p:nvSpPr>
        <p:spPr bwMode="auto">
          <a:xfrm flipH="0" flipV="0">
            <a:off x="329735" y="1088129"/>
            <a:ext cx="7625151" cy="4843895"/>
          </a:xfrm>
          <a:custGeom>
            <a:avLst/>
            <a:gdLst/>
            <a:ahLst/>
            <a:cxnLst/>
            <a:rect l="l" t="t" r="r" b="b"/>
            <a:pathLst>
              <a:path w="7625152" h="6141339" fill="norm" stroke="1" extrusionOk="0">
                <a:moveTo>
                  <a:pt x="0" y="0"/>
                </a:moveTo>
                <a:lnTo>
                  <a:pt x="7625152" y="0"/>
                </a:lnTo>
                <a:lnTo>
                  <a:pt x="7625152" y="6141339"/>
                </a:lnTo>
                <a:lnTo>
                  <a:pt x="0" y="6141339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  <p:txBody>
          <a:bodyPr anchor="ctr"/>
          <a:p>
            <a:pPr algn="ctr">
              <a:defRPr/>
            </a:pPr>
            <a:endParaRPr/>
          </a:p>
        </p:txBody>
      </p:sp>
      <p:sp>
        <p:nvSpPr>
          <p:cNvPr id="1708119004" name="Text 4"/>
          <p:cNvSpPr/>
          <p:nvPr/>
        </p:nvSpPr>
        <p:spPr bwMode="auto">
          <a:xfrm flipH="0" flipV="0">
            <a:off x="1394541" y="1664310"/>
            <a:ext cx="5495537" cy="263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55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2025年核心业绩指标</a:t>
            </a:r>
            <a:endParaRPr lang="en-US" sz="1600"/>
          </a:p>
        </p:txBody>
      </p:sp>
      <p:pic>
        <p:nvPicPr>
          <p:cNvPr id="1687466923" name="Image 1" descr="https://kimi-img.moonshot.cn/pub/slides/26-01-09-18:38:58-d5gdlgk432e69ui81m80.png"/>
          <p:cNvPicPr>
            <a:picLocks noChangeAspect="1"/>
          </p:cNvPicPr>
          <p:nvPr/>
        </p:nvPicPr>
        <p:blipFill rotWithShape="1">
          <a:blip r:embed="rId3"/>
          <a:srcRect l="0" t="0" r="0" b="0"/>
          <a:stretch/>
        </p:blipFill>
        <p:spPr bwMode="auto">
          <a:xfrm>
            <a:off x="1075764" y="1988384"/>
            <a:ext cx="6133095" cy="3462231"/>
          </a:xfrm>
          <a:prstGeom prst="roundRect">
            <a:avLst>
              <a:gd name="adj" fmla="val 0"/>
            </a:avLst>
          </a:prstGeom>
        </p:spPr>
      </p:pic>
      <p:sp>
        <p:nvSpPr>
          <p:cNvPr id="2031065498" name="Shape 5"/>
          <p:cNvSpPr/>
          <p:nvPr/>
        </p:nvSpPr>
        <p:spPr bwMode="auto">
          <a:xfrm flipH="0" flipV="0">
            <a:off x="7807338" y="1326265"/>
            <a:ext cx="2557318" cy="1401441"/>
          </a:xfrm>
          <a:custGeom>
            <a:avLst/>
            <a:gdLst/>
            <a:ahLst/>
            <a:cxnLst/>
            <a:rect l="l" t="t" r="r" b="b"/>
            <a:pathLst>
              <a:path w="3709533" h="1961931" fill="norm" stroke="1" extrusionOk="0">
                <a:moveTo>
                  <a:pt x="0" y="0"/>
                </a:moveTo>
                <a:lnTo>
                  <a:pt x="3709533" y="0"/>
                </a:lnTo>
                <a:lnTo>
                  <a:pt x="3709533" y="1961931"/>
                </a:lnTo>
                <a:lnTo>
                  <a:pt x="0" y="196193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286038132" name="Shape 7"/>
          <p:cNvSpPr/>
          <p:nvPr/>
        </p:nvSpPr>
        <p:spPr bwMode="auto">
          <a:xfrm>
            <a:off x="8962346" y="1540659"/>
            <a:ext cx="247302" cy="247302"/>
          </a:xfrm>
          <a:custGeom>
            <a:avLst/>
            <a:gdLst/>
            <a:ahLst/>
            <a:cxnLst/>
            <a:rect l="l" t="t" r="r" b="b"/>
            <a:pathLst>
              <a:path w="247302" h="247302" fill="norm" stroke="1" extrusionOk="0">
                <a:moveTo>
                  <a:pt x="30913" y="30913"/>
                </a:moveTo>
                <a:cubicBezTo>
                  <a:pt x="30913" y="22363"/>
                  <a:pt x="24006" y="15456"/>
                  <a:pt x="15456" y="15456"/>
                </a:cubicBezTo>
                <a:cubicBezTo>
                  <a:pt x="6907" y="15456"/>
                  <a:pt x="0" y="22363"/>
                  <a:pt x="0" y="30913"/>
                </a:cubicBezTo>
                <a:lnTo>
                  <a:pt x="0" y="193205"/>
                </a:lnTo>
                <a:cubicBezTo>
                  <a:pt x="0" y="214554"/>
                  <a:pt x="17292" y="231846"/>
                  <a:pt x="38641" y="231846"/>
                </a:cubicBezTo>
                <a:lnTo>
                  <a:pt x="231846" y="231846"/>
                </a:lnTo>
                <a:cubicBezTo>
                  <a:pt x="240395" y="231846"/>
                  <a:pt x="247302" y="224939"/>
                  <a:pt x="247302" y="216389"/>
                </a:cubicBezTo>
                <a:cubicBezTo>
                  <a:pt x="247302" y="207840"/>
                  <a:pt x="240395" y="200933"/>
                  <a:pt x="231846" y="200933"/>
                </a:cubicBezTo>
                <a:lnTo>
                  <a:pt x="38641" y="200933"/>
                </a:lnTo>
                <a:cubicBezTo>
                  <a:pt x="34390" y="200933"/>
                  <a:pt x="30913" y="197455"/>
                  <a:pt x="30913" y="193205"/>
                </a:cubicBezTo>
                <a:lnTo>
                  <a:pt x="30913" y="30913"/>
                </a:lnTo>
                <a:close/>
                <a:moveTo>
                  <a:pt x="227306" y="72742"/>
                </a:moveTo>
                <a:cubicBezTo>
                  <a:pt x="233343" y="66704"/>
                  <a:pt x="233343" y="56899"/>
                  <a:pt x="227306" y="50861"/>
                </a:cubicBezTo>
                <a:cubicBezTo>
                  <a:pt x="221268" y="44824"/>
                  <a:pt x="211463" y="44824"/>
                  <a:pt x="205425" y="50861"/>
                </a:cubicBezTo>
                <a:lnTo>
                  <a:pt x="154564" y="101771"/>
                </a:lnTo>
                <a:lnTo>
                  <a:pt x="126839" y="74094"/>
                </a:lnTo>
                <a:cubicBezTo>
                  <a:pt x="120801" y="68056"/>
                  <a:pt x="110996" y="68056"/>
                  <a:pt x="104959" y="74094"/>
                </a:cubicBezTo>
                <a:lnTo>
                  <a:pt x="58589" y="120463"/>
                </a:lnTo>
                <a:cubicBezTo>
                  <a:pt x="52552" y="126501"/>
                  <a:pt x="52552" y="136306"/>
                  <a:pt x="58589" y="142344"/>
                </a:cubicBezTo>
                <a:cubicBezTo>
                  <a:pt x="64627" y="148381"/>
                  <a:pt x="74432" y="148381"/>
                  <a:pt x="80470" y="142344"/>
                </a:cubicBezTo>
                <a:lnTo>
                  <a:pt x="115923" y="106891"/>
                </a:lnTo>
                <a:lnTo>
                  <a:pt x="143648" y="134615"/>
                </a:lnTo>
                <a:cubicBezTo>
                  <a:pt x="149685" y="140653"/>
                  <a:pt x="159491" y="140653"/>
                  <a:pt x="165528" y="134615"/>
                </a:cubicBezTo>
                <a:lnTo>
                  <a:pt x="227354" y="72790"/>
                </a:ln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solidFill>
                <a:srgbClr val="CD3733"/>
              </a:solidFill>
            </a:endParaRPr>
          </a:p>
        </p:txBody>
      </p:sp>
      <p:sp>
        <p:nvSpPr>
          <p:cNvPr id="2055934898" name="Text 8"/>
          <p:cNvSpPr/>
          <p:nvPr/>
        </p:nvSpPr>
        <p:spPr bwMode="auto">
          <a:xfrm>
            <a:off x="7330152" y="1928099"/>
            <a:ext cx="3511692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1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+180%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957627500" name="Text 9"/>
          <p:cNvSpPr/>
          <p:nvPr/>
        </p:nvSpPr>
        <p:spPr bwMode="auto">
          <a:xfrm>
            <a:off x="7391977" y="2389730"/>
            <a:ext cx="3388041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150">
                <a:solidFill>
                  <a:srgbClr val="CD3733"/>
                </a:solidFill>
                <a:latin typeface="宋体"/>
                <a:ea typeface="宋体"/>
                <a:cs typeface="宋体"/>
              </a:rPr>
              <a:t>营收增长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1596308104" name="Shape 10"/>
          <p:cNvSpPr/>
          <p:nvPr/>
        </p:nvSpPr>
        <p:spPr bwMode="auto">
          <a:xfrm flipH="0" flipV="0">
            <a:off x="7807338" y="3056751"/>
            <a:ext cx="2557318" cy="1401441"/>
          </a:xfrm>
          <a:custGeom>
            <a:avLst/>
            <a:gdLst/>
            <a:ahLst/>
            <a:cxnLst/>
            <a:rect l="l" t="t" r="r" b="b"/>
            <a:pathLst>
              <a:path w="3709533" h="1961931" fill="norm" stroke="1" extrusionOk="0">
                <a:moveTo>
                  <a:pt x="0" y="0"/>
                </a:moveTo>
                <a:lnTo>
                  <a:pt x="3709533" y="0"/>
                </a:lnTo>
                <a:lnTo>
                  <a:pt x="3709533" y="1961931"/>
                </a:lnTo>
                <a:lnTo>
                  <a:pt x="0" y="196193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</p:sp>
      <p:sp>
        <p:nvSpPr>
          <p:cNvPr id="1743900819" name="Shape 12"/>
          <p:cNvSpPr/>
          <p:nvPr/>
        </p:nvSpPr>
        <p:spPr bwMode="auto">
          <a:xfrm>
            <a:off x="8931433" y="3234139"/>
            <a:ext cx="309128" cy="247302"/>
          </a:xfrm>
          <a:custGeom>
            <a:avLst/>
            <a:gdLst/>
            <a:ahLst/>
            <a:cxnLst/>
            <a:rect l="l" t="t" r="r" b="b"/>
            <a:pathLst>
              <a:path w="309128" h="247302" fill="norm" stroke="1" extrusionOk="0">
                <a:moveTo>
                  <a:pt x="154564" y="7728"/>
                </a:moveTo>
                <a:cubicBezTo>
                  <a:pt x="182288" y="7728"/>
                  <a:pt x="204797" y="30237"/>
                  <a:pt x="204797" y="57961"/>
                </a:cubicBezTo>
                <a:cubicBezTo>
                  <a:pt x="204797" y="85686"/>
                  <a:pt x="182288" y="108195"/>
                  <a:pt x="154564" y="108195"/>
                </a:cubicBezTo>
                <a:cubicBezTo>
                  <a:pt x="126839" y="108195"/>
                  <a:pt x="104331" y="85686"/>
                  <a:pt x="104331" y="57961"/>
                </a:cubicBezTo>
                <a:cubicBezTo>
                  <a:pt x="104331" y="30237"/>
                  <a:pt x="126839" y="7728"/>
                  <a:pt x="154564" y="7728"/>
                </a:cubicBezTo>
                <a:close/>
                <a:moveTo>
                  <a:pt x="46369" y="42505"/>
                </a:moveTo>
                <a:cubicBezTo>
                  <a:pt x="65563" y="42505"/>
                  <a:pt x="81146" y="58088"/>
                  <a:pt x="81146" y="77282"/>
                </a:cubicBezTo>
                <a:cubicBezTo>
                  <a:pt x="81146" y="96476"/>
                  <a:pt x="65563" y="112059"/>
                  <a:pt x="46369" y="112059"/>
                </a:cubicBezTo>
                <a:cubicBezTo>
                  <a:pt x="27175" y="112059"/>
                  <a:pt x="11592" y="96476"/>
                  <a:pt x="11592" y="77282"/>
                </a:cubicBezTo>
                <a:cubicBezTo>
                  <a:pt x="11592" y="58088"/>
                  <a:pt x="27175" y="42505"/>
                  <a:pt x="46369" y="42505"/>
                </a:cubicBezTo>
                <a:close/>
                <a:moveTo>
                  <a:pt x="0" y="200933"/>
                </a:moveTo>
                <a:cubicBezTo>
                  <a:pt x="0" y="166784"/>
                  <a:pt x="27677" y="139108"/>
                  <a:pt x="61826" y="139108"/>
                </a:cubicBezTo>
                <a:cubicBezTo>
                  <a:pt x="68008" y="139108"/>
                  <a:pt x="73997" y="140025"/>
                  <a:pt x="79649" y="141716"/>
                </a:cubicBezTo>
                <a:cubicBezTo>
                  <a:pt x="63758" y="159491"/>
                  <a:pt x="54097" y="182965"/>
                  <a:pt x="54097" y="208661"/>
                </a:cubicBezTo>
                <a:lnTo>
                  <a:pt x="54097" y="216389"/>
                </a:lnTo>
                <a:cubicBezTo>
                  <a:pt x="54097" y="221896"/>
                  <a:pt x="55257" y="227112"/>
                  <a:pt x="57334" y="231846"/>
                </a:cubicBezTo>
                <a:lnTo>
                  <a:pt x="15456" y="231846"/>
                </a:lnTo>
                <a:cubicBezTo>
                  <a:pt x="6907" y="231846"/>
                  <a:pt x="0" y="224939"/>
                  <a:pt x="0" y="216389"/>
                </a:cubicBezTo>
                <a:lnTo>
                  <a:pt x="0" y="200933"/>
                </a:lnTo>
                <a:close/>
                <a:moveTo>
                  <a:pt x="251794" y="231846"/>
                </a:moveTo>
                <a:cubicBezTo>
                  <a:pt x="253871" y="227112"/>
                  <a:pt x="255030" y="221896"/>
                  <a:pt x="255030" y="216389"/>
                </a:cubicBezTo>
                <a:lnTo>
                  <a:pt x="255030" y="208661"/>
                </a:lnTo>
                <a:cubicBezTo>
                  <a:pt x="255030" y="182965"/>
                  <a:pt x="245370" y="159491"/>
                  <a:pt x="229479" y="141716"/>
                </a:cubicBezTo>
                <a:cubicBezTo>
                  <a:pt x="235130" y="140025"/>
                  <a:pt x="241120" y="139108"/>
                  <a:pt x="247302" y="139108"/>
                </a:cubicBezTo>
                <a:cubicBezTo>
                  <a:pt x="281451" y="139108"/>
                  <a:pt x="309128" y="166784"/>
                  <a:pt x="309128" y="200933"/>
                </a:cubicBezTo>
                <a:lnTo>
                  <a:pt x="309128" y="216389"/>
                </a:lnTo>
                <a:cubicBezTo>
                  <a:pt x="309128" y="224939"/>
                  <a:pt x="302221" y="231846"/>
                  <a:pt x="293671" y="231846"/>
                </a:cubicBezTo>
                <a:lnTo>
                  <a:pt x="251794" y="231846"/>
                </a:lnTo>
                <a:close/>
                <a:moveTo>
                  <a:pt x="227982" y="77282"/>
                </a:moveTo>
                <a:cubicBezTo>
                  <a:pt x="227982" y="58088"/>
                  <a:pt x="243565" y="42505"/>
                  <a:pt x="262759" y="42505"/>
                </a:cubicBezTo>
                <a:cubicBezTo>
                  <a:pt x="281953" y="42505"/>
                  <a:pt x="297535" y="58088"/>
                  <a:pt x="297535" y="77282"/>
                </a:cubicBezTo>
                <a:cubicBezTo>
                  <a:pt x="297535" y="96476"/>
                  <a:pt x="281953" y="112059"/>
                  <a:pt x="262759" y="112059"/>
                </a:cubicBezTo>
                <a:cubicBezTo>
                  <a:pt x="243565" y="112059"/>
                  <a:pt x="227982" y="96476"/>
                  <a:pt x="227982" y="77282"/>
                </a:cubicBezTo>
                <a:close/>
                <a:moveTo>
                  <a:pt x="77282" y="208661"/>
                </a:moveTo>
                <a:cubicBezTo>
                  <a:pt x="77282" y="165963"/>
                  <a:pt x="111866" y="131379"/>
                  <a:pt x="154564" y="131379"/>
                </a:cubicBezTo>
                <a:cubicBezTo>
                  <a:pt x="197262" y="131379"/>
                  <a:pt x="231846" y="165963"/>
                  <a:pt x="231846" y="208661"/>
                </a:cubicBezTo>
                <a:lnTo>
                  <a:pt x="231846" y="216389"/>
                </a:lnTo>
                <a:cubicBezTo>
                  <a:pt x="231846" y="224939"/>
                  <a:pt x="224939" y="231846"/>
                  <a:pt x="216389" y="231846"/>
                </a:cubicBezTo>
                <a:lnTo>
                  <a:pt x="92738" y="231846"/>
                </a:lnTo>
                <a:cubicBezTo>
                  <a:pt x="84189" y="231846"/>
                  <a:pt x="77282" y="224939"/>
                  <a:pt x="77282" y="216389"/>
                </a:cubicBezTo>
                <a:lnTo>
                  <a:pt x="77282" y="208661"/>
                </a:lnTo>
                <a:close/>
              </a:path>
            </a:pathLst>
          </a:custGeom>
          <a:solidFill>
            <a:srgbClr val="C8A464"/>
          </a:solidFill>
          <a:ln/>
        </p:spPr>
      </p:sp>
      <p:sp>
        <p:nvSpPr>
          <p:cNvPr id="905156519" name="Text 13"/>
          <p:cNvSpPr/>
          <p:nvPr/>
        </p:nvSpPr>
        <p:spPr bwMode="auto">
          <a:xfrm>
            <a:off x="7326631" y="3634729"/>
            <a:ext cx="3511692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100" b="1">
                <a:solidFill>
                  <a:srgbClr val="C8A464"/>
                </a:solidFill>
                <a:latin typeface="黑体"/>
                <a:ea typeface="黑体"/>
                <a:cs typeface="黑体"/>
              </a:rPr>
              <a:t>500万</a:t>
            </a:r>
            <a:endParaRPr lang="en-US" sz="1600"/>
          </a:p>
        </p:txBody>
      </p:sp>
      <p:sp>
        <p:nvSpPr>
          <p:cNvPr id="364874898" name="Text 14"/>
          <p:cNvSpPr/>
          <p:nvPr/>
        </p:nvSpPr>
        <p:spPr bwMode="auto">
          <a:xfrm>
            <a:off x="7388456" y="4096360"/>
            <a:ext cx="3388041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150">
                <a:solidFill>
                  <a:srgbClr val="C8A464"/>
                </a:solidFill>
                <a:latin typeface="宋体"/>
                <a:ea typeface="宋体"/>
                <a:cs typeface="宋体"/>
              </a:rPr>
              <a:t>用户规模</a:t>
            </a:r>
            <a:endParaRPr lang="en-US" sz="1600"/>
          </a:p>
        </p:txBody>
      </p:sp>
      <p:sp>
        <p:nvSpPr>
          <p:cNvPr id="1519088620" name="Shape 15"/>
          <p:cNvSpPr/>
          <p:nvPr/>
        </p:nvSpPr>
        <p:spPr bwMode="auto">
          <a:xfrm flipH="0" flipV="0">
            <a:off x="7807338" y="4787236"/>
            <a:ext cx="2557318" cy="1401441"/>
          </a:xfrm>
          <a:custGeom>
            <a:avLst/>
            <a:gdLst/>
            <a:ahLst/>
            <a:cxnLst/>
            <a:rect l="l" t="t" r="r" b="b"/>
            <a:pathLst>
              <a:path w="3709533" h="1961931" fill="norm" stroke="1" extrusionOk="0">
                <a:moveTo>
                  <a:pt x="0" y="0"/>
                </a:moveTo>
                <a:lnTo>
                  <a:pt x="3709533" y="0"/>
                </a:lnTo>
                <a:lnTo>
                  <a:pt x="3709533" y="1961931"/>
                </a:lnTo>
                <a:lnTo>
                  <a:pt x="0" y="196193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</p:sp>
      <p:sp>
        <p:nvSpPr>
          <p:cNvPr id="1937476731" name="Shape 17"/>
          <p:cNvSpPr/>
          <p:nvPr/>
        </p:nvSpPr>
        <p:spPr bwMode="auto">
          <a:xfrm>
            <a:off x="8981323" y="5004209"/>
            <a:ext cx="216389" cy="247302"/>
          </a:xfrm>
          <a:custGeom>
            <a:avLst/>
            <a:gdLst/>
            <a:ahLst/>
            <a:cxnLst/>
            <a:rect l="l" t="t" r="r" b="b"/>
            <a:pathLst>
              <a:path w="216389" h="247302" fill="norm" stroke="1" extrusionOk="0">
                <a:moveTo>
                  <a:pt x="118773" y="-12510"/>
                </a:moveTo>
                <a:cubicBezTo>
                  <a:pt x="112300" y="-16471"/>
                  <a:pt x="104137" y="-16471"/>
                  <a:pt x="97665" y="-12510"/>
                </a:cubicBezTo>
                <a:cubicBezTo>
                  <a:pt x="85880" y="-5313"/>
                  <a:pt x="78586" y="-3381"/>
                  <a:pt x="64772" y="-3671"/>
                </a:cubicBezTo>
                <a:cubicBezTo>
                  <a:pt x="57189" y="-3864"/>
                  <a:pt x="50137" y="242"/>
                  <a:pt x="46466" y="6907"/>
                </a:cubicBezTo>
                <a:cubicBezTo>
                  <a:pt x="39849" y="19031"/>
                  <a:pt x="34487" y="24392"/>
                  <a:pt x="22363" y="31009"/>
                </a:cubicBezTo>
                <a:cubicBezTo>
                  <a:pt x="15698" y="34632"/>
                  <a:pt x="11641" y="41732"/>
                  <a:pt x="11785" y="49316"/>
                </a:cubicBezTo>
                <a:cubicBezTo>
                  <a:pt x="12124" y="63130"/>
                  <a:pt x="10143" y="70423"/>
                  <a:pt x="2946" y="82209"/>
                </a:cubicBezTo>
                <a:cubicBezTo>
                  <a:pt x="-1014" y="88681"/>
                  <a:pt x="-1014" y="96844"/>
                  <a:pt x="2946" y="103316"/>
                </a:cubicBezTo>
                <a:cubicBezTo>
                  <a:pt x="10143" y="115102"/>
                  <a:pt x="12075" y="122395"/>
                  <a:pt x="11785" y="136209"/>
                </a:cubicBezTo>
                <a:cubicBezTo>
                  <a:pt x="11592" y="143793"/>
                  <a:pt x="15698" y="150845"/>
                  <a:pt x="22363" y="154516"/>
                </a:cubicBezTo>
                <a:cubicBezTo>
                  <a:pt x="33038" y="160360"/>
                  <a:pt x="38448" y="165190"/>
                  <a:pt x="44147" y="174561"/>
                </a:cubicBezTo>
                <a:lnTo>
                  <a:pt x="20625" y="221461"/>
                </a:lnTo>
                <a:cubicBezTo>
                  <a:pt x="17775" y="227209"/>
                  <a:pt x="20093" y="234164"/>
                  <a:pt x="25793" y="237014"/>
                </a:cubicBezTo>
                <a:lnTo>
                  <a:pt x="67332" y="257784"/>
                </a:lnTo>
                <a:cubicBezTo>
                  <a:pt x="72887" y="260537"/>
                  <a:pt x="79649" y="258460"/>
                  <a:pt x="82643" y="253050"/>
                </a:cubicBezTo>
                <a:lnTo>
                  <a:pt x="108146" y="207116"/>
                </a:lnTo>
                <a:lnTo>
                  <a:pt x="133649" y="253050"/>
                </a:lnTo>
                <a:cubicBezTo>
                  <a:pt x="136644" y="258460"/>
                  <a:pt x="143406" y="260585"/>
                  <a:pt x="148961" y="257784"/>
                </a:cubicBezTo>
                <a:lnTo>
                  <a:pt x="190500" y="237014"/>
                </a:lnTo>
                <a:cubicBezTo>
                  <a:pt x="196248" y="234164"/>
                  <a:pt x="198566" y="227209"/>
                  <a:pt x="195668" y="221461"/>
                </a:cubicBezTo>
                <a:lnTo>
                  <a:pt x="172194" y="174512"/>
                </a:lnTo>
                <a:cubicBezTo>
                  <a:pt x="177845" y="165142"/>
                  <a:pt x="183303" y="160312"/>
                  <a:pt x="193978" y="154467"/>
                </a:cubicBezTo>
                <a:cubicBezTo>
                  <a:pt x="200643" y="150845"/>
                  <a:pt x="204701" y="143744"/>
                  <a:pt x="204556" y="136161"/>
                </a:cubicBezTo>
                <a:cubicBezTo>
                  <a:pt x="204218" y="122347"/>
                  <a:pt x="206198" y="115053"/>
                  <a:pt x="213395" y="103268"/>
                </a:cubicBezTo>
                <a:cubicBezTo>
                  <a:pt x="217355" y="96796"/>
                  <a:pt x="217355" y="88633"/>
                  <a:pt x="213395" y="82160"/>
                </a:cubicBezTo>
                <a:cubicBezTo>
                  <a:pt x="206198" y="70375"/>
                  <a:pt x="204266" y="63081"/>
                  <a:pt x="204556" y="49267"/>
                </a:cubicBezTo>
                <a:cubicBezTo>
                  <a:pt x="204749" y="41684"/>
                  <a:pt x="200643" y="34632"/>
                  <a:pt x="193978" y="30961"/>
                </a:cubicBezTo>
                <a:cubicBezTo>
                  <a:pt x="181854" y="24344"/>
                  <a:pt x="176493" y="18982"/>
                  <a:pt x="169875" y="6859"/>
                </a:cubicBezTo>
                <a:cubicBezTo>
                  <a:pt x="166253" y="193"/>
                  <a:pt x="159153" y="-3864"/>
                  <a:pt x="151569" y="-3719"/>
                </a:cubicBezTo>
                <a:cubicBezTo>
                  <a:pt x="137755" y="-3381"/>
                  <a:pt x="130462" y="-5361"/>
                  <a:pt x="118676" y="-12558"/>
                </a:cubicBezTo>
                <a:close/>
                <a:moveTo>
                  <a:pt x="108195" y="46369"/>
                </a:moveTo>
                <a:cubicBezTo>
                  <a:pt x="133787" y="46369"/>
                  <a:pt x="154564" y="67146"/>
                  <a:pt x="154564" y="92738"/>
                </a:cubicBezTo>
                <a:cubicBezTo>
                  <a:pt x="154564" y="118330"/>
                  <a:pt x="133787" y="139108"/>
                  <a:pt x="108195" y="139108"/>
                </a:cubicBezTo>
                <a:cubicBezTo>
                  <a:pt x="82603" y="139108"/>
                  <a:pt x="61826" y="118330"/>
                  <a:pt x="61826" y="92738"/>
                </a:cubicBezTo>
                <a:cubicBezTo>
                  <a:pt x="61826" y="67146"/>
                  <a:pt x="82603" y="46369"/>
                  <a:pt x="108195" y="46369"/>
                </a:cubicBez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1402842055" name="Text 18"/>
          <p:cNvSpPr/>
          <p:nvPr/>
        </p:nvSpPr>
        <p:spPr bwMode="auto">
          <a:xfrm>
            <a:off x="7330152" y="5416347"/>
            <a:ext cx="3511692" cy="395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1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15项</a:t>
            </a:r>
            <a:endParaRPr sz="1600">
              <a:solidFill>
                <a:srgbClr val="CD3733"/>
              </a:solidFill>
              <a:latin typeface="黑体"/>
              <a:cs typeface="黑体"/>
            </a:endParaRPr>
          </a:p>
        </p:txBody>
      </p:sp>
      <p:sp>
        <p:nvSpPr>
          <p:cNvPr id="46127024" name="Text 19"/>
          <p:cNvSpPr/>
          <p:nvPr/>
        </p:nvSpPr>
        <p:spPr bwMode="auto">
          <a:xfrm>
            <a:off x="7391977" y="5877978"/>
            <a:ext cx="3388041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150">
                <a:solidFill>
                  <a:srgbClr val="CD3733"/>
                </a:solidFill>
                <a:latin typeface="宋体"/>
                <a:ea typeface="宋体"/>
                <a:cs typeface="宋体"/>
              </a:rPr>
              <a:t>行业大奖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512388452" name="Text 20"/>
          <p:cNvSpPr/>
          <p:nvPr/>
        </p:nvSpPr>
        <p:spPr bwMode="auto">
          <a:xfrm flipH="0" flipV="0">
            <a:off x="956703" y="5372550"/>
            <a:ext cx="6855912" cy="230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每一份成就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都凝聚着大家的汗水与智慧， </a:t>
            </a:r>
            <a:r>
              <a:rPr lang="en-US" sz="13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感恩每一位伙伴</a:t>
            </a:r>
            <a:r>
              <a:rPr lang="en-US" sz="13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的辛勤付出！</a:t>
            </a:r>
            <a:endParaRPr sz="16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171882" name="Text 4"/>
          <p:cNvSpPr/>
          <p:nvPr/>
        </p:nvSpPr>
        <p:spPr bwMode="auto">
          <a:xfrm>
            <a:off x="6626920" y="2286002"/>
            <a:ext cx="5181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  <a:defRPr/>
            </a:pPr>
            <a:r>
              <a:rPr lang="en-US" sz="7200" b="1">
                <a:solidFill>
                  <a:srgbClr val="F5F0E6"/>
                </a:solidFill>
                <a:latin typeface="飞波正点体"/>
                <a:ea typeface="飞波正点体"/>
                <a:cs typeface="飞波正点体"/>
              </a:rPr>
              <a:t>第二篇章</a:t>
            </a:r>
            <a:endParaRPr lang="en-US" sz="1600"/>
          </a:p>
        </p:txBody>
      </p:sp>
      <p:sp>
        <p:nvSpPr>
          <p:cNvPr id="533895196" name="Text 4"/>
          <p:cNvSpPr/>
          <p:nvPr/>
        </p:nvSpPr>
        <p:spPr bwMode="auto">
          <a:xfrm flipH="0" flipV="0">
            <a:off x="4153428" y="2590797"/>
            <a:ext cx="368343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72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第二篇章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355164035" name="Text 6"/>
          <p:cNvSpPr/>
          <p:nvPr/>
        </p:nvSpPr>
        <p:spPr bwMode="auto">
          <a:xfrm flipH="0" flipV="0">
            <a:off x="3166695" y="4390420"/>
            <a:ext cx="547828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4500" b="1" i="0" u="none" strike="noStrike" cap="none" spc="225">
                <a:solidFill>
                  <a:srgbClr val="CD3733"/>
                </a:solidFill>
                <a:latin typeface="宋体"/>
                <a:ea typeface="宋体"/>
                <a:cs typeface="宋体"/>
              </a:rPr>
              <a:t>荣耀时刻·表彰盛典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1808536916" name="Text 9"/>
          <p:cNvSpPr/>
          <p:nvPr/>
        </p:nvSpPr>
        <p:spPr bwMode="auto">
          <a:xfrm flipH="0" flipV="0">
            <a:off x="4615595" y="5410199"/>
            <a:ext cx="2759096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致敬榜样，让荣耀照亮未来</a:t>
            </a:r>
            <a:endParaRPr sz="1600">
              <a:solidFill>
                <a:srgbClr val="CD3733"/>
              </a:solidFill>
            </a:endParaRPr>
          </a:p>
        </p:txBody>
      </p:sp>
      <p:pic>
        <p:nvPicPr>
          <p:cNvPr id="103694528" name=""/>
          <p:cNvPicPr>
            <a:picLocks noChangeAspect="1"/>
          </p:cNvPicPr>
          <p:nvPr/>
        </p:nvPicPr>
        <p:blipFill rotWithShape="1">
          <a:blip r:embed="rId3"/>
          <a:srcRect l="28396" t="20181" r="28095" b="21604"/>
          <a:stretch/>
        </p:blipFill>
        <p:spPr bwMode="auto">
          <a:xfrm flipH="0" flipV="0">
            <a:off x="4552155" y="553171"/>
            <a:ext cx="2707368" cy="2037625"/>
          </a:xfrm>
          <a:prstGeom prst="rect">
            <a:avLst/>
          </a:prstGeom>
        </p:spPr>
      </p:pic>
      <p:sp>
        <p:nvSpPr>
          <p:cNvPr id="230624854" name="Shape 8"/>
          <p:cNvSpPr/>
          <p:nvPr/>
        </p:nvSpPr>
        <p:spPr bwMode="auto">
          <a:xfrm>
            <a:off x="4267199" y="3854368"/>
            <a:ext cx="3657600" cy="38099"/>
          </a:xfrm>
          <a:custGeom>
            <a:avLst/>
            <a:gdLst/>
            <a:ahLst/>
            <a:cxnLst/>
            <a:rect l="l" t="t" r="r" b="b"/>
            <a:pathLst>
              <a:path w="3657600" h="38100" fill="norm" stroke="1" extrusionOk="0">
                <a:moveTo>
                  <a:pt x="0" y="0"/>
                </a:moveTo>
                <a:lnTo>
                  <a:pt x="3657600" y="0"/>
                </a:lnTo>
                <a:lnTo>
                  <a:pt x="3657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CD3733"/>
              </a:gs>
              <a:gs pos="100000">
                <a:schemeClr val="bg1"/>
              </a:gs>
            </a:gsLst>
            <a:lin ang="0" scaled="1"/>
          </a:gradFill>
          <a:ln/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361298" name="Text 1"/>
          <p:cNvSpPr/>
          <p:nvPr/>
        </p:nvSpPr>
        <p:spPr bwMode="auto">
          <a:xfrm flipH="0" flipV="0">
            <a:off x="4514850" y="685799"/>
            <a:ext cx="29717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6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优秀员工风采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007279568" name="Shape 3"/>
          <p:cNvSpPr/>
          <p:nvPr/>
        </p:nvSpPr>
        <p:spPr bwMode="auto">
          <a:xfrm flipH="0" flipV="0">
            <a:off x="1536056" y="1470949"/>
            <a:ext cx="2144359" cy="2785158"/>
          </a:xfrm>
          <a:custGeom>
            <a:avLst/>
            <a:gdLst/>
            <a:ahLst/>
            <a:cxnLst/>
            <a:rect l="l" t="t" r="r" b="b"/>
            <a:pathLst>
              <a:path w="2714625" h="3429000" fill="norm" stroke="1" extrusionOk="0">
                <a:moveTo>
                  <a:pt x="0" y="0"/>
                </a:moveTo>
                <a:lnTo>
                  <a:pt x="2714625" y="0"/>
                </a:lnTo>
                <a:lnTo>
                  <a:pt x="2714625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835963943" name="Text 6"/>
          <p:cNvSpPr/>
          <p:nvPr/>
        </p:nvSpPr>
        <p:spPr bwMode="auto">
          <a:xfrm>
            <a:off x="2249957" y="2698107"/>
            <a:ext cx="714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张明远</a:t>
            </a:r>
            <a:endParaRPr sz="16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1616787310" name="Shape 7"/>
          <p:cNvSpPr/>
          <p:nvPr/>
        </p:nvSpPr>
        <p:spPr bwMode="auto">
          <a:xfrm>
            <a:off x="2301849" y="3079106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286481458" name="Text 8"/>
          <p:cNvSpPr/>
          <p:nvPr/>
        </p:nvSpPr>
        <p:spPr bwMode="auto">
          <a:xfrm>
            <a:off x="2208186" y="3231507"/>
            <a:ext cx="80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年度MVP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00157024" name="Text 9"/>
          <p:cNvSpPr/>
          <p:nvPr/>
        </p:nvSpPr>
        <p:spPr bwMode="auto">
          <a:xfrm>
            <a:off x="1439836" y="3574407"/>
            <a:ext cx="2333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业绩突破800万，</a:t>
            </a:r>
            <a:endParaRPr sz="12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客户满意度100%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969779459" name="Shape 10"/>
          <p:cNvSpPr/>
          <p:nvPr/>
        </p:nvSpPr>
        <p:spPr bwMode="auto">
          <a:xfrm flipH="0" flipV="0">
            <a:off x="3856389" y="1476977"/>
            <a:ext cx="2144359" cy="2785158"/>
          </a:xfrm>
          <a:custGeom>
            <a:avLst/>
            <a:gdLst/>
            <a:ahLst/>
            <a:cxnLst/>
            <a:rect l="l" t="t" r="r" b="b"/>
            <a:pathLst>
              <a:path w="2714625" h="3429000" fill="norm" stroke="1" extrusionOk="0">
                <a:moveTo>
                  <a:pt x="0" y="0"/>
                </a:moveTo>
                <a:lnTo>
                  <a:pt x="2714625" y="0"/>
                </a:lnTo>
                <a:lnTo>
                  <a:pt x="2714625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010289582" name="Text 13"/>
          <p:cNvSpPr/>
          <p:nvPr/>
        </p:nvSpPr>
        <p:spPr bwMode="auto">
          <a:xfrm>
            <a:off x="4585670" y="2705099"/>
            <a:ext cx="685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rgbClr val="1A1A1A"/>
                </a:solidFill>
                <a:latin typeface="宋体"/>
                <a:ea typeface="宋体"/>
                <a:cs typeface="宋体"/>
              </a:rPr>
              <a:t>李雨婷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004721992" name="Shape 14"/>
          <p:cNvSpPr/>
          <p:nvPr/>
        </p:nvSpPr>
        <p:spPr bwMode="auto">
          <a:xfrm>
            <a:off x="4623274" y="3086098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277145884" name="Text 15"/>
          <p:cNvSpPr/>
          <p:nvPr/>
        </p:nvSpPr>
        <p:spPr bwMode="auto">
          <a:xfrm>
            <a:off x="4456586" y="3238499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A42A28"/>
                </a:solidFill>
                <a:latin typeface="宋体"/>
                <a:ea typeface="宋体"/>
                <a:cs typeface="宋体"/>
              </a:rPr>
              <a:t>最佳创新奖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640696919" name="Text 16"/>
          <p:cNvSpPr/>
          <p:nvPr/>
        </p:nvSpPr>
        <p:spPr bwMode="auto">
          <a:xfrm>
            <a:off x="3761261" y="3581399"/>
            <a:ext cx="2333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rgbClr val="1A1A1A">
                    <a:alpha val="90000"/>
                  </a:srgbClr>
                </a:solidFill>
                <a:latin typeface="宋体"/>
                <a:ea typeface="宋体"/>
                <a:cs typeface="宋体"/>
              </a:rPr>
              <a:t>主导3项技术专利，</a:t>
            </a:r>
            <a:endParaRPr lang="en-US" sz="1200">
              <a:solidFill>
                <a:srgbClr val="1A1A1A">
                  <a:alpha val="90000"/>
                </a:srgbClr>
              </a:solidFill>
              <a:latin typeface="宋体"/>
              <a:ea typeface="宋体"/>
              <a:cs typeface="宋体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rgbClr val="1A1A1A">
                    <a:alpha val="90000"/>
                  </a:srgbClr>
                </a:solidFill>
                <a:latin typeface="宋体"/>
                <a:ea typeface="宋体"/>
                <a:cs typeface="宋体"/>
              </a:rPr>
              <a:t>创新方案节省成本200万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69234153" name="Shape 17"/>
          <p:cNvSpPr/>
          <p:nvPr/>
        </p:nvSpPr>
        <p:spPr bwMode="auto">
          <a:xfrm flipH="0" flipV="0">
            <a:off x="6177958" y="1470949"/>
            <a:ext cx="2144359" cy="2785158"/>
          </a:xfrm>
          <a:custGeom>
            <a:avLst/>
            <a:gdLst/>
            <a:ahLst/>
            <a:cxnLst/>
            <a:rect l="l" t="t" r="r" b="b"/>
            <a:pathLst>
              <a:path w="2714625" h="3429000" fill="norm" stroke="1" extrusionOk="0">
                <a:moveTo>
                  <a:pt x="0" y="0"/>
                </a:moveTo>
                <a:lnTo>
                  <a:pt x="2714625" y="0"/>
                </a:lnTo>
                <a:lnTo>
                  <a:pt x="2714625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436452124" name="Text 20"/>
          <p:cNvSpPr/>
          <p:nvPr/>
        </p:nvSpPr>
        <p:spPr bwMode="auto">
          <a:xfrm flipH="0" flipV="0">
            <a:off x="6883012" y="2711128"/>
            <a:ext cx="734250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王志强</a:t>
            </a:r>
            <a:endParaRPr sz="16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811878907" name="Shape 21"/>
          <p:cNvSpPr/>
          <p:nvPr/>
        </p:nvSpPr>
        <p:spPr bwMode="auto">
          <a:xfrm>
            <a:off x="6945338" y="3092127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093807708" name="Text 22"/>
          <p:cNvSpPr/>
          <p:nvPr/>
        </p:nvSpPr>
        <p:spPr bwMode="auto">
          <a:xfrm>
            <a:off x="6692925" y="3244528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最佳团队领袖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057078868" name="Text 23"/>
          <p:cNvSpPr/>
          <p:nvPr/>
        </p:nvSpPr>
        <p:spPr bwMode="auto">
          <a:xfrm>
            <a:off x="6083325" y="3587428"/>
            <a:ext cx="2333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带领团队完成50+项目，</a:t>
            </a:r>
            <a:endParaRPr sz="120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培养新人12名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744075616" name="Shape 24"/>
          <p:cNvSpPr/>
          <p:nvPr/>
        </p:nvSpPr>
        <p:spPr bwMode="auto">
          <a:xfrm flipH="0" flipV="0">
            <a:off x="8477236" y="1470949"/>
            <a:ext cx="2144359" cy="2785158"/>
          </a:xfrm>
          <a:custGeom>
            <a:avLst/>
            <a:gdLst/>
            <a:ahLst/>
            <a:cxnLst/>
            <a:rect l="l" t="t" r="r" b="b"/>
            <a:pathLst>
              <a:path w="2714625" h="3429000" fill="norm" stroke="1" extrusionOk="0">
                <a:moveTo>
                  <a:pt x="0" y="0"/>
                </a:moveTo>
                <a:lnTo>
                  <a:pt x="2714625" y="0"/>
                </a:lnTo>
                <a:lnTo>
                  <a:pt x="2714625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</p:sp>
      <p:sp>
        <p:nvSpPr>
          <p:cNvPr id="869922442" name="Text 27"/>
          <p:cNvSpPr/>
          <p:nvPr/>
        </p:nvSpPr>
        <p:spPr bwMode="auto">
          <a:xfrm flipH="0" flipV="0">
            <a:off x="9175060" y="2698107"/>
            <a:ext cx="748708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800" b="1">
                <a:solidFill>
                  <a:srgbClr val="1A1A1A"/>
                </a:solidFill>
                <a:latin typeface="宋体"/>
                <a:ea typeface="宋体"/>
                <a:cs typeface="宋体"/>
              </a:rPr>
              <a:t>陈小美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770916076" name="Shape 28"/>
          <p:cNvSpPr/>
          <p:nvPr/>
        </p:nvSpPr>
        <p:spPr bwMode="auto">
          <a:xfrm>
            <a:off x="9244615" y="3079106"/>
            <a:ext cx="609600" cy="38100"/>
          </a:xfrm>
          <a:custGeom>
            <a:avLst/>
            <a:gdLst/>
            <a:ahLst/>
            <a:cxnLst/>
            <a:rect l="l" t="t" r="r" b="b"/>
            <a:pathLst>
              <a:path w="609600" h="38100" fill="norm" stroke="1" extrusionOk="0">
                <a:moveTo>
                  <a:pt x="0" y="0"/>
                </a:moveTo>
                <a:lnTo>
                  <a:pt x="609600" y="0"/>
                </a:lnTo>
                <a:lnTo>
                  <a:pt x="609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42A28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43671803" name="Text 29"/>
          <p:cNvSpPr/>
          <p:nvPr/>
        </p:nvSpPr>
        <p:spPr bwMode="auto">
          <a:xfrm>
            <a:off x="9077927" y="3231507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350" b="1">
                <a:solidFill>
                  <a:srgbClr val="A42A28"/>
                </a:solidFill>
                <a:latin typeface="宋体"/>
                <a:ea typeface="宋体"/>
                <a:cs typeface="宋体"/>
              </a:rPr>
              <a:t>最佳服务奖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988903293" name="Text 30"/>
          <p:cNvSpPr/>
          <p:nvPr/>
        </p:nvSpPr>
        <p:spPr bwMode="auto">
          <a:xfrm>
            <a:off x="8382601" y="3574407"/>
            <a:ext cx="2333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rgbClr val="1A1A1A">
                    <a:alpha val="90000"/>
                  </a:srgbClr>
                </a:solidFill>
                <a:latin typeface="宋体"/>
                <a:ea typeface="宋体"/>
                <a:cs typeface="宋体"/>
              </a:rPr>
              <a:t>零投诉记录，</a:t>
            </a:r>
            <a:endParaRPr lang="en-US" sz="1200">
              <a:solidFill>
                <a:srgbClr val="1A1A1A">
                  <a:alpha val="90000"/>
                </a:srgbClr>
              </a:solidFill>
              <a:latin typeface="宋体"/>
              <a:ea typeface="宋体"/>
              <a:cs typeface="宋体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US" sz="1200">
                <a:solidFill>
                  <a:srgbClr val="1A1A1A">
                    <a:alpha val="90000"/>
                  </a:srgbClr>
                </a:solidFill>
                <a:latin typeface="宋体"/>
                <a:ea typeface="宋体"/>
                <a:cs typeface="宋体"/>
              </a:rPr>
              <a:t>收到客户感谢信50+封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106846611" name="Shape 32"/>
          <p:cNvSpPr/>
          <p:nvPr/>
        </p:nvSpPr>
        <p:spPr bwMode="auto">
          <a:xfrm flipH="0" flipV="0">
            <a:off x="1510296" y="4800599"/>
            <a:ext cx="45720" cy="1295399"/>
          </a:xfrm>
          <a:custGeom>
            <a:avLst/>
            <a:gdLst/>
            <a:ahLst/>
            <a:cxnLst/>
            <a:rect l="l" t="t" r="r" b="b"/>
            <a:pathLst>
              <a:path w="38100" h="1562100" fill="norm" stroke="1" extrusionOk="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209247286" name="Shape 33"/>
          <p:cNvSpPr/>
          <p:nvPr/>
        </p:nvSpPr>
        <p:spPr bwMode="auto">
          <a:xfrm>
            <a:off x="1786520" y="4800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 fill="norm" stroke="1" extrusionOk="0">
                <a:moveTo>
                  <a:pt x="64428" y="0"/>
                </a:moveTo>
                <a:lnTo>
                  <a:pt x="164440" y="0"/>
                </a:lnTo>
                <a:cubicBezTo>
                  <a:pt x="176272" y="0"/>
                  <a:pt x="185916" y="9733"/>
                  <a:pt x="185470" y="21521"/>
                </a:cubicBezTo>
                <a:cubicBezTo>
                  <a:pt x="185380" y="23887"/>
                  <a:pt x="185291" y="26253"/>
                  <a:pt x="185157" y="28575"/>
                </a:cubicBezTo>
                <a:lnTo>
                  <a:pt x="207303" y="28575"/>
                </a:lnTo>
                <a:cubicBezTo>
                  <a:pt x="218956" y="28575"/>
                  <a:pt x="229225" y="38219"/>
                  <a:pt x="228332" y="50810"/>
                </a:cubicBezTo>
                <a:cubicBezTo>
                  <a:pt x="224983" y="97110"/>
                  <a:pt x="201320" y="122560"/>
                  <a:pt x="175647" y="135865"/>
                </a:cubicBezTo>
                <a:cubicBezTo>
                  <a:pt x="168593" y="139526"/>
                  <a:pt x="161404" y="142250"/>
                  <a:pt x="154573" y="144259"/>
                </a:cubicBezTo>
                <a:cubicBezTo>
                  <a:pt x="145554" y="157029"/>
                  <a:pt x="136178" y="163770"/>
                  <a:pt x="128721" y="167387"/>
                </a:cubicBezTo>
                <a:lnTo>
                  <a:pt x="128721" y="200025"/>
                </a:lnTo>
                <a:lnTo>
                  <a:pt x="157296" y="200025"/>
                </a:lnTo>
                <a:cubicBezTo>
                  <a:pt x="165199" y="200025"/>
                  <a:pt x="171584" y="206410"/>
                  <a:pt x="171584" y="214313"/>
                </a:cubicBezTo>
                <a:cubicBezTo>
                  <a:pt x="171584" y="222215"/>
                  <a:pt x="165199" y="228600"/>
                  <a:pt x="157296" y="228600"/>
                </a:cubicBezTo>
                <a:lnTo>
                  <a:pt x="71571" y="228600"/>
                </a:lnTo>
                <a:cubicBezTo>
                  <a:pt x="63669" y="228600"/>
                  <a:pt x="57284" y="222215"/>
                  <a:pt x="57284" y="214313"/>
                </a:cubicBezTo>
                <a:cubicBezTo>
                  <a:pt x="57284" y="206410"/>
                  <a:pt x="63669" y="200025"/>
                  <a:pt x="71571" y="200025"/>
                </a:cubicBezTo>
                <a:lnTo>
                  <a:pt x="100146" y="200025"/>
                </a:lnTo>
                <a:lnTo>
                  <a:pt x="100146" y="167387"/>
                </a:lnTo>
                <a:cubicBezTo>
                  <a:pt x="93003" y="163949"/>
                  <a:pt x="84118" y="157564"/>
                  <a:pt x="75456" y="145822"/>
                </a:cubicBezTo>
                <a:cubicBezTo>
                  <a:pt x="67241" y="143679"/>
                  <a:pt x="58311" y="140419"/>
                  <a:pt x="49604" y="135508"/>
                </a:cubicBezTo>
                <a:cubicBezTo>
                  <a:pt x="25450" y="121980"/>
                  <a:pt x="3661" y="96485"/>
                  <a:pt x="536" y="50721"/>
                </a:cubicBezTo>
                <a:cubicBezTo>
                  <a:pt x="-313" y="38174"/>
                  <a:pt x="9912" y="28530"/>
                  <a:pt x="21565" y="28530"/>
                </a:cubicBezTo>
                <a:lnTo>
                  <a:pt x="43711" y="28530"/>
                </a:lnTo>
                <a:cubicBezTo>
                  <a:pt x="43577" y="26209"/>
                  <a:pt x="43488" y="23887"/>
                  <a:pt x="43398" y="21476"/>
                </a:cubicBezTo>
                <a:cubicBezTo>
                  <a:pt x="42952" y="9644"/>
                  <a:pt x="52596" y="-45"/>
                  <a:pt x="64428" y="-45"/>
                </a:cubicBezTo>
                <a:close/>
                <a:moveTo>
                  <a:pt x="45318" y="50006"/>
                </a:moveTo>
                <a:lnTo>
                  <a:pt x="21922" y="50006"/>
                </a:lnTo>
                <a:cubicBezTo>
                  <a:pt x="24691" y="87823"/>
                  <a:pt x="42059" y="106754"/>
                  <a:pt x="59963" y="116800"/>
                </a:cubicBezTo>
                <a:cubicBezTo>
                  <a:pt x="53533" y="100146"/>
                  <a:pt x="48220" y="78403"/>
                  <a:pt x="45318" y="50006"/>
                </a:cubicBezTo>
                <a:close/>
                <a:moveTo>
                  <a:pt x="169664" y="114657"/>
                </a:moveTo>
                <a:cubicBezTo>
                  <a:pt x="187747" y="104031"/>
                  <a:pt x="204088" y="85145"/>
                  <a:pt x="206856" y="50006"/>
                </a:cubicBezTo>
                <a:lnTo>
                  <a:pt x="183505" y="50006"/>
                </a:lnTo>
                <a:cubicBezTo>
                  <a:pt x="180737" y="77197"/>
                  <a:pt x="175736" y="98316"/>
                  <a:pt x="169664" y="114657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884409643" name="Text 34"/>
          <p:cNvSpPr/>
          <p:nvPr/>
        </p:nvSpPr>
        <p:spPr bwMode="auto">
          <a:xfrm flipH="0" flipV="0">
            <a:off x="2103980" y="4762499"/>
            <a:ext cx="3957053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优秀团队奖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204782004" name="Text 35"/>
          <p:cNvSpPr/>
          <p:nvPr/>
        </p:nvSpPr>
        <p:spPr bwMode="auto">
          <a:xfrm flipH="0" flipV="0">
            <a:off x="1757945" y="5219699"/>
            <a:ext cx="4338053" cy="266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3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技术研发部：</a:t>
            </a: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完成产品迭代20+版本，技术创新引领行业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820883987" name="Text 36"/>
          <p:cNvSpPr/>
          <p:nvPr/>
        </p:nvSpPr>
        <p:spPr bwMode="auto">
          <a:xfrm flipH="0" flipV="0">
            <a:off x="1757945" y="5600699"/>
            <a:ext cx="4338053" cy="266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3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市场销售部：</a:t>
            </a: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超额完成年度目标150%，开拓新市场5个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81736589" name="Shape 38"/>
          <p:cNvSpPr/>
          <p:nvPr/>
        </p:nvSpPr>
        <p:spPr bwMode="auto">
          <a:xfrm flipH="0" flipV="0">
            <a:off x="6229350" y="4781549"/>
            <a:ext cx="38099" cy="1333499"/>
          </a:xfrm>
          <a:custGeom>
            <a:avLst/>
            <a:gdLst/>
            <a:ahLst/>
            <a:cxnLst/>
            <a:rect l="l" t="t" r="r" b="b"/>
            <a:pathLst>
              <a:path w="38100" h="1562100" fill="norm" stroke="1" extrusionOk="0">
                <a:moveTo>
                  <a:pt x="0" y="0"/>
                </a:moveTo>
                <a:lnTo>
                  <a:pt x="38100" y="0"/>
                </a:lnTo>
                <a:lnTo>
                  <a:pt x="3810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732557004" name="Shape 39"/>
          <p:cNvSpPr/>
          <p:nvPr/>
        </p:nvSpPr>
        <p:spPr bwMode="auto">
          <a:xfrm>
            <a:off x="6491287" y="4819649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 fill="norm" stroke="1" extrusionOk="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389998278" name="Text 40"/>
          <p:cNvSpPr/>
          <p:nvPr/>
        </p:nvSpPr>
        <p:spPr bwMode="auto">
          <a:xfrm>
            <a:off x="6823034" y="4781549"/>
            <a:ext cx="4933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特别贡献奖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596902415" name="Text 41"/>
          <p:cNvSpPr/>
          <p:nvPr/>
        </p:nvSpPr>
        <p:spPr bwMode="auto">
          <a:xfrm>
            <a:off x="6476999" y="5238749"/>
            <a:ext cx="519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危机处理小组：</a:t>
            </a: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成功应对重大挑战，保障公司稳健运营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276052274" name="Text 42"/>
          <p:cNvSpPr/>
          <p:nvPr/>
        </p:nvSpPr>
        <p:spPr bwMode="auto">
          <a:xfrm>
            <a:off x="6476999" y="5619749"/>
            <a:ext cx="5191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文化委员会：</a:t>
            </a:r>
            <a:r>
              <a:rPr lang="en-US" sz="135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打造温暖企业文化，员工满意度提升至98%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24932351" name=""/>
          <p:cNvSpPr/>
          <p:nvPr/>
        </p:nvSpPr>
        <p:spPr bwMode="auto">
          <a:xfrm rot="0" flipH="0" flipV="0">
            <a:off x="2119929" y="1663860"/>
            <a:ext cx="976613" cy="976613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CD3733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898767" name=""/>
          <p:cNvSpPr/>
          <p:nvPr/>
        </p:nvSpPr>
        <p:spPr bwMode="auto">
          <a:xfrm rot="0" flipH="0" flipV="0">
            <a:off x="4422948" y="1663860"/>
            <a:ext cx="976612" cy="976612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C8A46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23470" name=""/>
          <p:cNvSpPr/>
          <p:nvPr/>
        </p:nvSpPr>
        <p:spPr bwMode="auto">
          <a:xfrm rot="0" flipH="0" flipV="0">
            <a:off x="6761831" y="1663860"/>
            <a:ext cx="976612" cy="976612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CD3733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824522" name=""/>
          <p:cNvSpPr/>
          <p:nvPr/>
        </p:nvSpPr>
        <p:spPr bwMode="auto">
          <a:xfrm rot="0" flipH="0" flipV="0">
            <a:off x="9061108" y="1663860"/>
            <a:ext cx="976612" cy="976612"/>
          </a:xfrm>
          <a:prstGeom prst="flowChartConnector">
            <a:avLst/>
          </a:prstGeom>
          <a:solidFill>
            <a:schemeClr val="bg1"/>
          </a:solidFill>
          <a:ln w="19049" cap="flat" cmpd="sng" algn="ctr">
            <a:solidFill>
              <a:srgbClr val="C8A46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616935" name="Shape 11"/>
          <p:cNvSpPr/>
          <p:nvPr/>
        </p:nvSpPr>
        <p:spPr bwMode="auto">
          <a:xfrm flipH="0" flipV="0">
            <a:off x="2440917" y="1953059"/>
            <a:ext cx="348439" cy="398216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40323188" name="Shape 11"/>
          <p:cNvSpPr/>
          <p:nvPr/>
        </p:nvSpPr>
        <p:spPr bwMode="auto">
          <a:xfrm flipH="0" flipV="0">
            <a:off x="4737035" y="1953059"/>
            <a:ext cx="348438" cy="398215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503078969" name="Shape 11"/>
          <p:cNvSpPr/>
          <p:nvPr/>
        </p:nvSpPr>
        <p:spPr bwMode="auto">
          <a:xfrm flipH="0" flipV="0">
            <a:off x="7075918" y="1953059"/>
            <a:ext cx="348438" cy="398215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48737902" name="Shape 11"/>
          <p:cNvSpPr/>
          <p:nvPr/>
        </p:nvSpPr>
        <p:spPr bwMode="auto">
          <a:xfrm flipH="0" flipV="0">
            <a:off x="9375196" y="1953059"/>
            <a:ext cx="348438" cy="398215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697904" name="Text 1"/>
          <p:cNvSpPr/>
          <p:nvPr/>
        </p:nvSpPr>
        <p:spPr bwMode="auto">
          <a:xfrm flipH="0" flipV="0">
            <a:off x="4559199" y="763081"/>
            <a:ext cx="3073600" cy="4162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33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五年十年服务奖</a:t>
            </a:r>
            <a:endParaRPr lang="en-US" sz="1600"/>
          </a:p>
        </p:txBody>
      </p:sp>
      <p:sp>
        <p:nvSpPr>
          <p:cNvPr id="821565639" name="Shape 5"/>
          <p:cNvSpPr/>
          <p:nvPr/>
        </p:nvSpPr>
        <p:spPr bwMode="auto">
          <a:xfrm>
            <a:off x="1827112" y="1422110"/>
            <a:ext cx="693713" cy="693713"/>
          </a:xfrm>
          <a:custGeom>
            <a:avLst/>
            <a:gdLst/>
            <a:ahLst/>
            <a:cxnLst/>
            <a:rect l="l" t="t" r="r" b="b"/>
            <a:pathLst>
              <a:path w="693713" h="693713" fill="norm" stroke="1" extrusionOk="0">
                <a:moveTo>
                  <a:pt x="0" y="0"/>
                </a:moveTo>
                <a:lnTo>
                  <a:pt x="693713" y="0"/>
                </a:lnTo>
                <a:lnTo>
                  <a:pt x="693713" y="693713"/>
                </a:lnTo>
                <a:lnTo>
                  <a:pt x="0" y="693713"/>
                </a:lnTo>
                <a:lnTo>
                  <a:pt x="0" y="0"/>
                </a:lnTo>
                <a:close/>
              </a:path>
            </a:pathLst>
          </a:custGeom>
          <a:solidFill>
            <a:srgbClr val="C8A464"/>
          </a:solidFill>
          <a:ln/>
        </p:spPr>
      </p:sp>
      <p:sp>
        <p:nvSpPr>
          <p:cNvPr id="2064426519" name="Shape 6"/>
          <p:cNvSpPr/>
          <p:nvPr/>
        </p:nvSpPr>
        <p:spPr bwMode="auto">
          <a:xfrm>
            <a:off x="2062324" y="1638895"/>
            <a:ext cx="227624" cy="260142"/>
          </a:xfrm>
          <a:custGeom>
            <a:avLst/>
            <a:gdLst/>
            <a:ahLst/>
            <a:cxnLst/>
            <a:rect l="l" t="t" r="r" b="b"/>
            <a:pathLst>
              <a:path w="227624" h="260142" fill="norm" stroke="1" extrusionOk="0">
                <a:moveTo>
                  <a:pt x="124939" y="-13160"/>
                </a:moveTo>
                <a:cubicBezTo>
                  <a:pt x="118131" y="-17326"/>
                  <a:pt x="109544" y="-17326"/>
                  <a:pt x="102736" y="-13160"/>
                </a:cubicBezTo>
                <a:cubicBezTo>
                  <a:pt x="90338" y="-5589"/>
                  <a:pt x="82666" y="-3557"/>
                  <a:pt x="68135" y="-3861"/>
                </a:cubicBezTo>
                <a:cubicBezTo>
                  <a:pt x="60158" y="-4065"/>
                  <a:pt x="52740" y="254"/>
                  <a:pt x="48878" y="7266"/>
                </a:cubicBezTo>
                <a:cubicBezTo>
                  <a:pt x="41917" y="20019"/>
                  <a:pt x="36278" y="25659"/>
                  <a:pt x="23525" y="32619"/>
                </a:cubicBezTo>
                <a:cubicBezTo>
                  <a:pt x="16513" y="36430"/>
                  <a:pt x="12245" y="43899"/>
                  <a:pt x="12397" y="51876"/>
                </a:cubicBezTo>
                <a:cubicBezTo>
                  <a:pt x="12753" y="66407"/>
                  <a:pt x="10670" y="74080"/>
                  <a:pt x="3099" y="86477"/>
                </a:cubicBezTo>
                <a:cubicBezTo>
                  <a:pt x="-1067" y="93285"/>
                  <a:pt x="-1067" y="101872"/>
                  <a:pt x="3099" y="108681"/>
                </a:cubicBezTo>
                <a:cubicBezTo>
                  <a:pt x="10670" y="121078"/>
                  <a:pt x="12702" y="128750"/>
                  <a:pt x="12397" y="143281"/>
                </a:cubicBezTo>
                <a:cubicBezTo>
                  <a:pt x="12194" y="151258"/>
                  <a:pt x="16513" y="158677"/>
                  <a:pt x="23525" y="162538"/>
                </a:cubicBezTo>
                <a:cubicBezTo>
                  <a:pt x="34753" y="168686"/>
                  <a:pt x="40444" y="173767"/>
                  <a:pt x="46439" y="183624"/>
                </a:cubicBezTo>
                <a:lnTo>
                  <a:pt x="21695" y="232959"/>
                </a:lnTo>
                <a:cubicBezTo>
                  <a:pt x="18698" y="239006"/>
                  <a:pt x="21137" y="246322"/>
                  <a:pt x="27132" y="249320"/>
                </a:cubicBezTo>
                <a:lnTo>
                  <a:pt x="70828" y="271168"/>
                </a:lnTo>
                <a:cubicBezTo>
                  <a:pt x="76671" y="274064"/>
                  <a:pt x="83784" y="271879"/>
                  <a:pt x="86934" y="266189"/>
                </a:cubicBezTo>
                <a:lnTo>
                  <a:pt x="113761" y="217869"/>
                </a:lnTo>
                <a:lnTo>
                  <a:pt x="140589" y="266189"/>
                </a:lnTo>
                <a:cubicBezTo>
                  <a:pt x="143739" y="271879"/>
                  <a:pt x="150852" y="274115"/>
                  <a:pt x="156695" y="271168"/>
                </a:cubicBezTo>
                <a:lnTo>
                  <a:pt x="200391" y="249320"/>
                </a:lnTo>
                <a:cubicBezTo>
                  <a:pt x="206437" y="246322"/>
                  <a:pt x="208876" y="239006"/>
                  <a:pt x="205827" y="232959"/>
                </a:cubicBezTo>
                <a:lnTo>
                  <a:pt x="181134" y="183573"/>
                </a:lnTo>
                <a:cubicBezTo>
                  <a:pt x="187079" y="173716"/>
                  <a:pt x="192820" y="168635"/>
                  <a:pt x="204049" y="162487"/>
                </a:cubicBezTo>
                <a:cubicBezTo>
                  <a:pt x="211061" y="158677"/>
                  <a:pt x="215329" y="151208"/>
                  <a:pt x="215176" y="143231"/>
                </a:cubicBezTo>
                <a:cubicBezTo>
                  <a:pt x="214821" y="128699"/>
                  <a:pt x="216904" y="121027"/>
                  <a:pt x="224474" y="108630"/>
                </a:cubicBezTo>
                <a:cubicBezTo>
                  <a:pt x="228641" y="101821"/>
                  <a:pt x="228641" y="93235"/>
                  <a:pt x="224474" y="86426"/>
                </a:cubicBezTo>
                <a:cubicBezTo>
                  <a:pt x="216904" y="74029"/>
                  <a:pt x="214871" y="66357"/>
                  <a:pt x="215176" y="51825"/>
                </a:cubicBezTo>
                <a:cubicBezTo>
                  <a:pt x="215379" y="43848"/>
                  <a:pt x="211061" y="36430"/>
                  <a:pt x="204049" y="32569"/>
                </a:cubicBezTo>
                <a:cubicBezTo>
                  <a:pt x="191296" y="25608"/>
                  <a:pt x="185656" y="19968"/>
                  <a:pt x="178695" y="7215"/>
                </a:cubicBezTo>
                <a:cubicBezTo>
                  <a:pt x="174885" y="203"/>
                  <a:pt x="167416" y="-4065"/>
                  <a:pt x="159439" y="-3912"/>
                </a:cubicBezTo>
                <a:cubicBezTo>
                  <a:pt x="144907" y="-3557"/>
                  <a:pt x="137235" y="-5640"/>
                  <a:pt x="124838" y="-13210"/>
                </a:cubicBezTo>
                <a:close/>
                <a:moveTo>
                  <a:pt x="113812" y="48777"/>
                </a:moveTo>
                <a:cubicBezTo>
                  <a:pt x="140733" y="48777"/>
                  <a:pt x="162589" y="70633"/>
                  <a:pt x="162589" y="97553"/>
                </a:cubicBezTo>
                <a:cubicBezTo>
                  <a:pt x="162589" y="124474"/>
                  <a:pt x="140733" y="146330"/>
                  <a:pt x="113812" y="146330"/>
                </a:cubicBezTo>
                <a:cubicBezTo>
                  <a:pt x="86892" y="146330"/>
                  <a:pt x="65036" y="124474"/>
                  <a:pt x="65036" y="97553"/>
                </a:cubicBezTo>
                <a:cubicBezTo>
                  <a:pt x="65036" y="70633"/>
                  <a:pt x="86892" y="48777"/>
                  <a:pt x="113812" y="48777"/>
                </a:cubicBezTo>
                <a:close/>
              </a:path>
            </a:pathLst>
          </a:custGeom>
          <a:solidFill>
            <a:schemeClr val="bg1"/>
          </a:solidFill>
          <a:ln/>
        </p:spPr>
      </p:sp>
      <p:sp>
        <p:nvSpPr>
          <p:cNvPr id="766673283" name="Text 7"/>
          <p:cNvSpPr/>
          <p:nvPr/>
        </p:nvSpPr>
        <p:spPr bwMode="auto">
          <a:xfrm flipH="0" flipV="0">
            <a:off x="2659566" y="1595538"/>
            <a:ext cx="1899633" cy="3468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50" b="1">
                <a:solidFill>
                  <a:srgbClr val="C8A464"/>
                </a:solidFill>
                <a:latin typeface="黑体"/>
                <a:ea typeface="黑体"/>
                <a:cs typeface="黑体"/>
              </a:rPr>
              <a:t>十年功勋奖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247619433" name="Text 8"/>
          <p:cNvSpPr/>
          <p:nvPr/>
        </p:nvSpPr>
        <p:spPr bwMode="auto">
          <a:xfrm flipH="0" flipV="0">
            <a:off x="1827112" y="2323936"/>
            <a:ext cx="4268886" cy="511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25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十年如一日，他们用青春和汗水见证了企业的成长与辉煌。从初创到标杆，每一步都凝聚着他们的心血与智慧。</a:t>
            </a:r>
            <a:endParaRPr lang="en-US" sz="1600"/>
          </a:p>
        </p:txBody>
      </p:sp>
      <p:sp>
        <p:nvSpPr>
          <p:cNvPr id="729613354" name="Shape 9"/>
          <p:cNvSpPr/>
          <p:nvPr/>
        </p:nvSpPr>
        <p:spPr bwMode="auto">
          <a:xfrm flipH="0" flipV="0">
            <a:off x="1827112" y="3039328"/>
            <a:ext cx="3922031" cy="832455"/>
          </a:xfrm>
          <a:custGeom>
            <a:avLst/>
            <a:gdLst/>
            <a:ahLst/>
            <a:cxnLst/>
            <a:rect l="l" t="t" r="r" b="b"/>
            <a:pathLst>
              <a:path w="5194174" h="832455" fill="norm" stroke="1" extrusionOk="0">
                <a:moveTo>
                  <a:pt x="0" y="0"/>
                </a:moveTo>
                <a:lnTo>
                  <a:pt x="5194174" y="0"/>
                </a:lnTo>
                <a:lnTo>
                  <a:pt x="5194174" y="832455"/>
                </a:lnTo>
                <a:lnTo>
                  <a:pt x="0" y="8324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117628381" name="Shape 10"/>
          <p:cNvSpPr/>
          <p:nvPr/>
        </p:nvSpPr>
        <p:spPr bwMode="auto">
          <a:xfrm>
            <a:off x="2080263" y="3178071"/>
            <a:ext cx="554970" cy="554970"/>
          </a:xfrm>
          <a:custGeom>
            <a:avLst/>
            <a:gdLst/>
            <a:ahLst/>
            <a:cxnLst/>
            <a:rect l="l" t="t" r="r" b="b"/>
            <a:pathLst>
              <a:path w="554970" h="554970" fill="norm" stroke="1" extrusionOk="0">
                <a:moveTo>
                  <a:pt x="277485" y="0"/>
                </a:moveTo>
                <a:lnTo>
                  <a:pt x="277485" y="0"/>
                </a:lnTo>
                <a:cubicBezTo>
                  <a:pt x="430633" y="0"/>
                  <a:pt x="554970" y="124337"/>
                  <a:pt x="554970" y="277485"/>
                </a:cubicBezTo>
                <a:lnTo>
                  <a:pt x="554970" y="277485"/>
                </a:lnTo>
                <a:cubicBezTo>
                  <a:pt x="554970" y="430633"/>
                  <a:pt x="430633" y="554970"/>
                  <a:pt x="277485" y="554970"/>
                </a:cubicBezTo>
                <a:lnTo>
                  <a:pt x="277485" y="554970"/>
                </a:lnTo>
                <a:cubicBezTo>
                  <a:pt x="124337" y="554970"/>
                  <a:pt x="0" y="430633"/>
                  <a:pt x="0" y="277485"/>
                </a:cubicBezTo>
                <a:lnTo>
                  <a:pt x="0" y="277485"/>
                </a:lnTo>
                <a:cubicBezTo>
                  <a:pt x="0" y="124337"/>
                  <a:pt x="124337" y="0"/>
                  <a:pt x="277485" y="0"/>
                </a:cubicBez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912900378" name="Shape 11"/>
          <p:cNvSpPr/>
          <p:nvPr/>
        </p:nvSpPr>
        <p:spPr bwMode="auto">
          <a:xfrm>
            <a:off x="2266698" y="3351498"/>
            <a:ext cx="182100" cy="208114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662686702" name="Text 12"/>
          <p:cNvSpPr/>
          <p:nvPr/>
        </p:nvSpPr>
        <p:spPr bwMode="auto">
          <a:xfrm flipH="0" flipV="0">
            <a:off x="2773975" y="3230100"/>
            <a:ext cx="1612881" cy="242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刘伟强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141412411" name="Text 13"/>
          <p:cNvSpPr/>
          <p:nvPr/>
        </p:nvSpPr>
        <p:spPr bwMode="auto">
          <a:xfrm flipH="0" flipV="0">
            <a:off x="2773975" y="3472898"/>
            <a:ext cx="1612881" cy="208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联合创始人 · CTO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597697590" name="Text 14"/>
          <p:cNvSpPr/>
          <p:nvPr/>
        </p:nvSpPr>
        <p:spPr bwMode="auto">
          <a:xfrm flipH="0" flipV="0">
            <a:off x="4482797" y="3212757"/>
            <a:ext cx="1130040" cy="208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2015.01 - 至今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925054688" name="Text 15"/>
          <p:cNvSpPr/>
          <p:nvPr/>
        </p:nvSpPr>
        <p:spPr bwMode="auto">
          <a:xfrm>
            <a:off x="4606957" y="3420871"/>
            <a:ext cx="1005883" cy="2774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  <a:defRPr/>
            </a:pPr>
            <a:r>
              <a:rPr lang="en-US" sz="16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11年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80524375" name="Shape 16"/>
          <p:cNvSpPr/>
          <p:nvPr/>
        </p:nvSpPr>
        <p:spPr bwMode="auto">
          <a:xfrm flipH="0" flipV="0">
            <a:off x="1827112" y="3975840"/>
            <a:ext cx="3922031" cy="832455"/>
          </a:xfrm>
          <a:custGeom>
            <a:avLst/>
            <a:gdLst/>
            <a:ahLst/>
            <a:cxnLst/>
            <a:rect l="l" t="t" r="r" b="b"/>
            <a:pathLst>
              <a:path w="5194174" h="832455" fill="norm" stroke="1" extrusionOk="0">
                <a:moveTo>
                  <a:pt x="0" y="0"/>
                </a:moveTo>
                <a:lnTo>
                  <a:pt x="5194174" y="0"/>
                </a:lnTo>
                <a:lnTo>
                  <a:pt x="5194174" y="832455"/>
                </a:lnTo>
                <a:lnTo>
                  <a:pt x="0" y="8324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3155176" name="Shape 17"/>
          <p:cNvSpPr/>
          <p:nvPr/>
        </p:nvSpPr>
        <p:spPr bwMode="auto">
          <a:xfrm>
            <a:off x="2080263" y="4114582"/>
            <a:ext cx="554970" cy="554970"/>
          </a:xfrm>
          <a:custGeom>
            <a:avLst/>
            <a:gdLst/>
            <a:ahLst/>
            <a:cxnLst/>
            <a:rect l="l" t="t" r="r" b="b"/>
            <a:pathLst>
              <a:path w="554970" h="554970" fill="norm" stroke="1" extrusionOk="0">
                <a:moveTo>
                  <a:pt x="277485" y="0"/>
                </a:moveTo>
                <a:lnTo>
                  <a:pt x="277485" y="0"/>
                </a:lnTo>
                <a:cubicBezTo>
                  <a:pt x="430633" y="0"/>
                  <a:pt x="554970" y="124337"/>
                  <a:pt x="554970" y="277485"/>
                </a:cubicBezTo>
                <a:lnTo>
                  <a:pt x="554970" y="277485"/>
                </a:lnTo>
                <a:cubicBezTo>
                  <a:pt x="554970" y="430633"/>
                  <a:pt x="430633" y="554970"/>
                  <a:pt x="277485" y="554970"/>
                </a:cubicBezTo>
                <a:lnTo>
                  <a:pt x="277485" y="554970"/>
                </a:lnTo>
                <a:cubicBezTo>
                  <a:pt x="124337" y="554970"/>
                  <a:pt x="0" y="430633"/>
                  <a:pt x="0" y="277485"/>
                </a:cubicBezTo>
                <a:lnTo>
                  <a:pt x="0" y="277485"/>
                </a:lnTo>
                <a:cubicBezTo>
                  <a:pt x="0" y="124337"/>
                  <a:pt x="124337" y="0"/>
                  <a:pt x="277485" y="0"/>
                </a:cubicBez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964871411" name="Shape 18"/>
          <p:cNvSpPr/>
          <p:nvPr/>
        </p:nvSpPr>
        <p:spPr bwMode="auto">
          <a:xfrm>
            <a:off x="2266698" y="4288010"/>
            <a:ext cx="182100" cy="208114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801292764" name="Text 19"/>
          <p:cNvSpPr/>
          <p:nvPr/>
        </p:nvSpPr>
        <p:spPr bwMode="auto">
          <a:xfrm flipH="0" flipV="0">
            <a:off x="2773975" y="4166611"/>
            <a:ext cx="1612881" cy="242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张丽华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85318807" name="Text 20"/>
          <p:cNvSpPr/>
          <p:nvPr/>
        </p:nvSpPr>
        <p:spPr bwMode="auto">
          <a:xfrm flipH="0" flipV="0">
            <a:off x="2773975" y="4409410"/>
            <a:ext cx="1612881" cy="208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财务总监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868431150" name="Text 21"/>
          <p:cNvSpPr/>
          <p:nvPr/>
        </p:nvSpPr>
        <p:spPr bwMode="auto">
          <a:xfrm flipH="0" flipV="0">
            <a:off x="4482797" y="4149268"/>
            <a:ext cx="1128778" cy="208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2014.06 - 至今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718123867" name="Text 22"/>
          <p:cNvSpPr/>
          <p:nvPr/>
        </p:nvSpPr>
        <p:spPr bwMode="auto">
          <a:xfrm>
            <a:off x="4579678" y="4357383"/>
            <a:ext cx="1031898" cy="2774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  <a:defRPr/>
            </a:pPr>
            <a:r>
              <a:rPr lang="en-US" sz="16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11.5年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037220290" name="Shape 23"/>
          <p:cNvSpPr/>
          <p:nvPr/>
        </p:nvSpPr>
        <p:spPr bwMode="auto">
          <a:xfrm flipH="0" flipV="0">
            <a:off x="1827112" y="4912353"/>
            <a:ext cx="3922031" cy="832455"/>
          </a:xfrm>
          <a:custGeom>
            <a:avLst/>
            <a:gdLst/>
            <a:ahLst/>
            <a:cxnLst/>
            <a:rect l="l" t="t" r="r" b="b"/>
            <a:pathLst>
              <a:path w="5194174" h="832455" fill="norm" stroke="1" extrusionOk="0">
                <a:moveTo>
                  <a:pt x="0" y="0"/>
                </a:moveTo>
                <a:lnTo>
                  <a:pt x="5194174" y="0"/>
                </a:lnTo>
                <a:lnTo>
                  <a:pt x="5194174" y="832455"/>
                </a:lnTo>
                <a:lnTo>
                  <a:pt x="0" y="83245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8A464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469133707" name="Shape 24"/>
          <p:cNvSpPr/>
          <p:nvPr/>
        </p:nvSpPr>
        <p:spPr bwMode="auto">
          <a:xfrm>
            <a:off x="2080263" y="5051094"/>
            <a:ext cx="554970" cy="554970"/>
          </a:xfrm>
          <a:custGeom>
            <a:avLst/>
            <a:gdLst/>
            <a:ahLst/>
            <a:cxnLst/>
            <a:rect l="l" t="t" r="r" b="b"/>
            <a:pathLst>
              <a:path w="554970" h="554970" fill="norm" stroke="1" extrusionOk="0">
                <a:moveTo>
                  <a:pt x="277485" y="0"/>
                </a:moveTo>
                <a:lnTo>
                  <a:pt x="277485" y="0"/>
                </a:lnTo>
                <a:cubicBezTo>
                  <a:pt x="430633" y="0"/>
                  <a:pt x="554970" y="124337"/>
                  <a:pt x="554970" y="277485"/>
                </a:cubicBezTo>
                <a:lnTo>
                  <a:pt x="554970" y="277485"/>
                </a:lnTo>
                <a:cubicBezTo>
                  <a:pt x="554970" y="430633"/>
                  <a:pt x="430633" y="554970"/>
                  <a:pt x="277485" y="554970"/>
                </a:cubicBezTo>
                <a:lnTo>
                  <a:pt x="277485" y="554970"/>
                </a:lnTo>
                <a:cubicBezTo>
                  <a:pt x="124337" y="554970"/>
                  <a:pt x="0" y="430633"/>
                  <a:pt x="0" y="277485"/>
                </a:cubicBezTo>
                <a:lnTo>
                  <a:pt x="0" y="277485"/>
                </a:lnTo>
                <a:cubicBezTo>
                  <a:pt x="0" y="124337"/>
                  <a:pt x="124337" y="0"/>
                  <a:pt x="277485" y="0"/>
                </a:cubicBezTo>
                <a:close/>
              </a:path>
            </a:pathLst>
          </a:custGeom>
          <a:solidFill>
            <a:srgbClr val="C8A464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855022794" name="Shape 25"/>
          <p:cNvSpPr/>
          <p:nvPr/>
        </p:nvSpPr>
        <p:spPr bwMode="auto">
          <a:xfrm>
            <a:off x="2266698" y="5224522"/>
            <a:ext cx="182100" cy="208114"/>
          </a:xfrm>
          <a:custGeom>
            <a:avLst/>
            <a:gdLst/>
            <a:ahLst/>
            <a:cxnLst/>
            <a:rect l="l" t="t" r="r" b="b"/>
            <a:pathLst>
              <a:path w="182100" h="208114" fill="norm" stroke="1" extrusionOk="0">
                <a:moveTo>
                  <a:pt x="91050" y="100805"/>
                </a:moveTo>
                <a:cubicBezTo>
                  <a:pt x="117970" y="100805"/>
                  <a:pt x="139826" y="78949"/>
                  <a:pt x="139826" y="52028"/>
                </a:cubicBezTo>
                <a:cubicBezTo>
                  <a:pt x="139826" y="25108"/>
                  <a:pt x="117970" y="3252"/>
                  <a:pt x="91050" y="3252"/>
                </a:cubicBezTo>
                <a:cubicBezTo>
                  <a:pt x="64129" y="3252"/>
                  <a:pt x="42273" y="25108"/>
                  <a:pt x="42273" y="52028"/>
                </a:cubicBezTo>
                <a:cubicBezTo>
                  <a:pt x="42273" y="78949"/>
                  <a:pt x="64129" y="100805"/>
                  <a:pt x="91050" y="100805"/>
                </a:cubicBezTo>
                <a:close/>
                <a:moveTo>
                  <a:pt x="78978" y="123568"/>
                </a:moveTo>
                <a:cubicBezTo>
                  <a:pt x="38940" y="123568"/>
                  <a:pt x="6504" y="156004"/>
                  <a:pt x="6504" y="196042"/>
                </a:cubicBezTo>
                <a:cubicBezTo>
                  <a:pt x="6504" y="202708"/>
                  <a:pt x="11910" y="208114"/>
                  <a:pt x="18576" y="208114"/>
                </a:cubicBezTo>
                <a:lnTo>
                  <a:pt x="163524" y="208114"/>
                </a:lnTo>
                <a:cubicBezTo>
                  <a:pt x="170190" y="208114"/>
                  <a:pt x="175596" y="202708"/>
                  <a:pt x="175596" y="196042"/>
                </a:cubicBezTo>
                <a:cubicBezTo>
                  <a:pt x="175596" y="156004"/>
                  <a:pt x="143160" y="123568"/>
                  <a:pt x="103122" y="123568"/>
                </a:cubicBezTo>
                <a:lnTo>
                  <a:pt x="78978" y="123568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23057257" name="Text 26"/>
          <p:cNvSpPr/>
          <p:nvPr/>
        </p:nvSpPr>
        <p:spPr bwMode="auto">
          <a:xfrm flipH="0" flipV="0">
            <a:off x="2773975" y="5103123"/>
            <a:ext cx="1612881" cy="242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孙建国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718740717" name="Text 27"/>
          <p:cNvSpPr/>
          <p:nvPr/>
        </p:nvSpPr>
        <p:spPr bwMode="auto">
          <a:xfrm flipH="0" flipV="0">
            <a:off x="2773975" y="5345922"/>
            <a:ext cx="1612881" cy="208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技术专家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899690606" name="Text 28"/>
          <p:cNvSpPr/>
          <p:nvPr/>
        </p:nvSpPr>
        <p:spPr bwMode="auto">
          <a:xfrm flipH="0" flipV="0">
            <a:off x="4482797" y="5085780"/>
            <a:ext cx="1129320" cy="208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2013.09 - 至今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513553205" name="Text 29"/>
          <p:cNvSpPr/>
          <p:nvPr/>
        </p:nvSpPr>
        <p:spPr bwMode="auto">
          <a:xfrm>
            <a:off x="4580220" y="5293895"/>
            <a:ext cx="1031898" cy="2774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  <a:defRPr/>
            </a:pPr>
            <a:r>
              <a:rPr lang="en-US" sz="1650" b="1">
                <a:solidFill>
                  <a:srgbClr val="C8A464"/>
                </a:solidFill>
                <a:latin typeface="宋体"/>
                <a:ea typeface="宋体"/>
                <a:cs typeface="宋体"/>
              </a:rPr>
              <a:t>12年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794927253" name="Shape 32"/>
          <p:cNvSpPr/>
          <p:nvPr/>
        </p:nvSpPr>
        <p:spPr bwMode="auto">
          <a:xfrm>
            <a:off x="6443850" y="1422111"/>
            <a:ext cx="693713" cy="693713"/>
          </a:xfrm>
          <a:custGeom>
            <a:avLst/>
            <a:gdLst/>
            <a:ahLst/>
            <a:cxnLst/>
            <a:rect l="l" t="t" r="r" b="b"/>
            <a:pathLst>
              <a:path w="693713" h="693713" fill="norm" stroke="1" extrusionOk="0">
                <a:moveTo>
                  <a:pt x="0" y="0"/>
                </a:moveTo>
                <a:lnTo>
                  <a:pt x="693713" y="0"/>
                </a:lnTo>
                <a:lnTo>
                  <a:pt x="693713" y="693713"/>
                </a:lnTo>
                <a:lnTo>
                  <a:pt x="0" y="693713"/>
                </a:lnTo>
                <a:lnTo>
                  <a:pt x="0" y="0"/>
                </a:lnTo>
                <a:close/>
              </a:path>
            </a:pathLst>
          </a:custGeom>
          <a:solidFill>
            <a:srgbClr val="CD3733"/>
          </a:solidFill>
          <a:ln/>
        </p:spPr>
      </p:sp>
      <p:sp>
        <p:nvSpPr>
          <p:cNvPr id="1835284038" name="Shape 33"/>
          <p:cNvSpPr/>
          <p:nvPr/>
        </p:nvSpPr>
        <p:spPr bwMode="auto">
          <a:xfrm>
            <a:off x="6679062" y="1638896"/>
            <a:ext cx="227624" cy="260142"/>
          </a:xfrm>
          <a:custGeom>
            <a:avLst/>
            <a:gdLst/>
            <a:ahLst/>
            <a:cxnLst/>
            <a:rect l="l" t="t" r="r" b="b"/>
            <a:pathLst>
              <a:path w="227624" h="260142" fill="norm" stroke="1" extrusionOk="0">
                <a:moveTo>
                  <a:pt x="113965" y="65036"/>
                </a:moveTo>
                <a:lnTo>
                  <a:pt x="70980" y="-6554"/>
                </a:lnTo>
                <a:cubicBezTo>
                  <a:pt x="67678" y="-12042"/>
                  <a:pt x="60768" y="-14023"/>
                  <a:pt x="55077" y="-11178"/>
                </a:cubicBezTo>
                <a:lnTo>
                  <a:pt x="11076" y="10822"/>
                </a:lnTo>
                <a:cubicBezTo>
                  <a:pt x="5030" y="13820"/>
                  <a:pt x="2591" y="21137"/>
                  <a:pt x="5589" y="27183"/>
                </a:cubicBezTo>
                <a:lnTo>
                  <a:pt x="40952" y="97858"/>
                </a:lnTo>
                <a:cubicBezTo>
                  <a:pt x="25659" y="115082"/>
                  <a:pt x="16411" y="137743"/>
                  <a:pt x="16411" y="162589"/>
                </a:cubicBezTo>
                <a:cubicBezTo>
                  <a:pt x="16411" y="216446"/>
                  <a:pt x="60107" y="260142"/>
                  <a:pt x="113965" y="260142"/>
                </a:cubicBezTo>
                <a:cubicBezTo>
                  <a:pt x="167822" y="260142"/>
                  <a:pt x="211518" y="216446"/>
                  <a:pt x="211518" y="162589"/>
                </a:cubicBezTo>
                <a:cubicBezTo>
                  <a:pt x="211518" y="137743"/>
                  <a:pt x="202220" y="115082"/>
                  <a:pt x="186977" y="97858"/>
                </a:cubicBezTo>
                <a:lnTo>
                  <a:pt x="222340" y="27183"/>
                </a:lnTo>
                <a:cubicBezTo>
                  <a:pt x="225338" y="21137"/>
                  <a:pt x="222899" y="13820"/>
                  <a:pt x="216904" y="10822"/>
                </a:cubicBezTo>
                <a:lnTo>
                  <a:pt x="172852" y="-11229"/>
                </a:lnTo>
                <a:cubicBezTo>
                  <a:pt x="167162" y="-14074"/>
                  <a:pt x="160201" y="-12042"/>
                  <a:pt x="156949" y="-6605"/>
                </a:cubicBezTo>
                <a:lnTo>
                  <a:pt x="113965" y="65036"/>
                </a:lnTo>
                <a:close/>
                <a:moveTo>
                  <a:pt x="129614" y="137438"/>
                </a:moveTo>
                <a:cubicBezTo>
                  <a:pt x="130325" y="138861"/>
                  <a:pt x="131646" y="139826"/>
                  <a:pt x="133170" y="140030"/>
                </a:cubicBezTo>
                <a:lnTo>
                  <a:pt x="158626" y="143739"/>
                </a:lnTo>
                <a:cubicBezTo>
                  <a:pt x="162538" y="144298"/>
                  <a:pt x="164062" y="149074"/>
                  <a:pt x="161268" y="151868"/>
                </a:cubicBezTo>
                <a:lnTo>
                  <a:pt x="142824" y="169855"/>
                </a:lnTo>
                <a:cubicBezTo>
                  <a:pt x="141706" y="170972"/>
                  <a:pt x="141198" y="172497"/>
                  <a:pt x="141452" y="174072"/>
                </a:cubicBezTo>
                <a:lnTo>
                  <a:pt x="145822" y="199425"/>
                </a:lnTo>
                <a:cubicBezTo>
                  <a:pt x="146482" y="203287"/>
                  <a:pt x="142418" y="206285"/>
                  <a:pt x="138912" y="204456"/>
                </a:cubicBezTo>
                <a:lnTo>
                  <a:pt x="116149" y="192465"/>
                </a:lnTo>
                <a:cubicBezTo>
                  <a:pt x="114778" y="191753"/>
                  <a:pt x="113101" y="191753"/>
                  <a:pt x="111729" y="192465"/>
                </a:cubicBezTo>
                <a:lnTo>
                  <a:pt x="88967" y="204456"/>
                </a:lnTo>
                <a:cubicBezTo>
                  <a:pt x="85461" y="206285"/>
                  <a:pt x="81396" y="203338"/>
                  <a:pt x="82057" y="199425"/>
                </a:cubicBezTo>
                <a:lnTo>
                  <a:pt x="86426" y="174072"/>
                </a:lnTo>
                <a:cubicBezTo>
                  <a:pt x="86680" y="172547"/>
                  <a:pt x="86172" y="170972"/>
                  <a:pt x="85054" y="169855"/>
                </a:cubicBezTo>
                <a:lnTo>
                  <a:pt x="66611" y="151868"/>
                </a:lnTo>
                <a:cubicBezTo>
                  <a:pt x="63765" y="149125"/>
                  <a:pt x="65340" y="144348"/>
                  <a:pt x="69253" y="143739"/>
                </a:cubicBezTo>
                <a:lnTo>
                  <a:pt x="94708" y="140030"/>
                </a:lnTo>
                <a:cubicBezTo>
                  <a:pt x="96232" y="139826"/>
                  <a:pt x="97604" y="138810"/>
                  <a:pt x="98265" y="137438"/>
                </a:cubicBezTo>
                <a:lnTo>
                  <a:pt x="109646" y="114371"/>
                </a:lnTo>
                <a:cubicBezTo>
                  <a:pt x="111373" y="110815"/>
                  <a:pt x="116403" y="110815"/>
                  <a:pt x="118182" y="114371"/>
                </a:cubicBezTo>
                <a:lnTo>
                  <a:pt x="129563" y="137438"/>
                </a:lnTo>
                <a:close/>
              </a:path>
            </a:pathLst>
          </a:custGeom>
          <a:solidFill>
            <a:srgbClr val="F5F0E6"/>
          </a:solidFill>
          <a:ln/>
        </p:spPr>
      </p:sp>
      <p:sp>
        <p:nvSpPr>
          <p:cNvPr id="1015919498" name="Text 34"/>
          <p:cNvSpPr/>
          <p:nvPr/>
        </p:nvSpPr>
        <p:spPr bwMode="auto">
          <a:xfrm flipH="0" flipV="0">
            <a:off x="7276304" y="1595538"/>
            <a:ext cx="2061930" cy="3468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50" b="1">
                <a:solidFill>
                  <a:srgbClr val="C8A464"/>
                </a:solidFill>
                <a:latin typeface="黑体"/>
                <a:ea typeface="黑体"/>
                <a:cs typeface="黑体"/>
              </a:rPr>
              <a:t>五年奉献奖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2144818535" name="Text 35"/>
          <p:cNvSpPr/>
          <p:nvPr/>
        </p:nvSpPr>
        <p:spPr bwMode="auto">
          <a:xfrm flipH="0" flipV="0">
            <a:off x="6443849" y="2323936"/>
            <a:ext cx="4130481" cy="511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  <a:defRPr/>
            </a:pPr>
            <a:r>
              <a:rPr lang="en-US" sz="1250" b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五年风雨兼程，他们与企业同呼吸共命运。用专业和执着，在各自岗位上发光发热，为企业的稳健发展保驾护航。</a:t>
            </a:r>
            <a:endParaRPr lang="en-US" sz="1600"/>
          </a:p>
        </p:txBody>
      </p:sp>
      <p:sp>
        <p:nvSpPr>
          <p:cNvPr id="1338965374" name="Shape 36"/>
          <p:cNvSpPr/>
          <p:nvPr/>
        </p:nvSpPr>
        <p:spPr bwMode="auto">
          <a:xfrm flipH="0" flipV="0">
            <a:off x="6443849" y="3021985"/>
            <a:ext cx="2009314" cy="1283366"/>
          </a:xfrm>
          <a:custGeom>
            <a:avLst/>
            <a:gdLst/>
            <a:ahLst/>
            <a:cxnLst/>
            <a:rect l="l" t="t" r="r" b="b"/>
            <a:pathLst>
              <a:path w="2549394" h="1283368" fill="norm" stroke="1" extrusionOk="0">
                <a:moveTo>
                  <a:pt x="0" y="0"/>
                </a:moveTo>
                <a:lnTo>
                  <a:pt x="2549394" y="0"/>
                </a:lnTo>
                <a:lnTo>
                  <a:pt x="2549394" y="1283368"/>
                </a:lnTo>
                <a:lnTo>
                  <a:pt x="0" y="12833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695691009" name="Shape 37"/>
          <p:cNvSpPr/>
          <p:nvPr/>
        </p:nvSpPr>
        <p:spPr bwMode="auto">
          <a:xfrm>
            <a:off x="7240393" y="3152055"/>
            <a:ext cx="416228" cy="416228"/>
          </a:xfrm>
          <a:custGeom>
            <a:avLst/>
            <a:gdLst/>
            <a:ahLst/>
            <a:cxnLst/>
            <a:rect l="l" t="t" r="r" b="b"/>
            <a:pathLst>
              <a:path w="416228" h="416228" fill="norm" stroke="1" extrusionOk="0">
                <a:moveTo>
                  <a:pt x="208114" y="0"/>
                </a:moveTo>
                <a:lnTo>
                  <a:pt x="208114" y="0"/>
                </a:lnTo>
                <a:cubicBezTo>
                  <a:pt x="322975" y="0"/>
                  <a:pt x="416228" y="93253"/>
                  <a:pt x="416228" y="208114"/>
                </a:cubicBezTo>
                <a:lnTo>
                  <a:pt x="416228" y="208114"/>
                </a:lnTo>
                <a:cubicBezTo>
                  <a:pt x="416228" y="322975"/>
                  <a:pt x="322975" y="416228"/>
                  <a:pt x="208114" y="416228"/>
                </a:cubicBezTo>
                <a:lnTo>
                  <a:pt x="208114" y="416228"/>
                </a:lnTo>
                <a:cubicBezTo>
                  <a:pt x="93253" y="416228"/>
                  <a:pt x="0" y="322975"/>
                  <a:pt x="0" y="208114"/>
                </a:cubicBezTo>
                <a:lnTo>
                  <a:pt x="0" y="208114"/>
                </a:lnTo>
                <a:cubicBezTo>
                  <a:pt x="0" y="93253"/>
                  <a:pt x="93253" y="0"/>
                  <a:pt x="208114" y="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2093765068" name="Shape 38"/>
          <p:cNvSpPr/>
          <p:nvPr/>
        </p:nvSpPr>
        <p:spPr bwMode="auto">
          <a:xfrm>
            <a:off x="7382387" y="3282127"/>
            <a:ext cx="136575" cy="156085"/>
          </a:xfrm>
          <a:custGeom>
            <a:avLst/>
            <a:gdLst/>
            <a:ahLst/>
            <a:cxnLst/>
            <a:rect l="l" t="t" r="r" b="b"/>
            <a:pathLst>
              <a:path w="136575" h="156085" fill="norm" stroke="1" extrusionOk="0">
                <a:moveTo>
                  <a:pt x="68287" y="75604"/>
                </a:moveTo>
                <a:cubicBezTo>
                  <a:pt x="88478" y="75604"/>
                  <a:pt x="104870" y="59212"/>
                  <a:pt x="104870" y="39021"/>
                </a:cubicBezTo>
                <a:cubicBezTo>
                  <a:pt x="104870" y="18831"/>
                  <a:pt x="88478" y="2439"/>
                  <a:pt x="68287" y="2439"/>
                </a:cubicBezTo>
                <a:cubicBezTo>
                  <a:pt x="48097" y="2439"/>
                  <a:pt x="31705" y="18831"/>
                  <a:pt x="31705" y="39021"/>
                </a:cubicBezTo>
                <a:cubicBezTo>
                  <a:pt x="31705" y="59212"/>
                  <a:pt x="48097" y="75604"/>
                  <a:pt x="68287" y="75604"/>
                </a:cubicBezTo>
                <a:close/>
                <a:moveTo>
                  <a:pt x="59233" y="92676"/>
                </a:moveTo>
                <a:cubicBezTo>
                  <a:pt x="29205" y="92676"/>
                  <a:pt x="4878" y="117003"/>
                  <a:pt x="4878" y="147031"/>
                </a:cubicBezTo>
                <a:cubicBezTo>
                  <a:pt x="4878" y="152031"/>
                  <a:pt x="8932" y="156085"/>
                  <a:pt x="13932" y="156085"/>
                </a:cubicBezTo>
                <a:lnTo>
                  <a:pt x="122643" y="156085"/>
                </a:lnTo>
                <a:cubicBezTo>
                  <a:pt x="127642" y="156085"/>
                  <a:pt x="131697" y="152031"/>
                  <a:pt x="131697" y="147031"/>
                </a:cubicBezTo>
                <a:cubicBezTo>
                  <a:pt x="131697" y="117003"/>
                  <a:pt x="107370" y="92676"/>
                  <a:pt x="77342" y="92676"/>
                </a:cubicBezTo>
                <a:lnTo>
                  <a:pt x="59233" y="92676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558552327" name="Text 39"/>
          <p:cNvSpPr/>
          <p:nvPr/>
        </p:nvSpPr>
        <p:spPr bwMode="auto">
          <a:xfrm>
            <a:off x="6240832" y="3637654"/>
            <a:ext cx="2419323" cy="242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2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马晓芳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1152579972" name="Text 40"/>
          <p:cNvSpPr/>
          <p:nvPr/>
        </p:nvSpPr>
        <p:spPr bwMode="auto">
          <a:xfrm>
            <a:off x="6517557" y="3871784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950">
                <a:solidFill>
                  <a:srgbClr val="F5F0E6">
                    <a:alpha val="80000"/>
                  </a:srgbClr>
                </a:solidFill>
                <a:latin typeface="宋体"/>
                <a:ea typeface="宋体"/>
                <a:cs typeface="宋体"/>
              </a:rPr>
              <a:t>HR总监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78745115" name="Text 41"/>
          <p:cNvSpPr/>
          <p:nvPr/>
        </p:nvSpPr>
        <p:spPr bwMode="auto">
          <a:xfrm>
            <a:off x="6249504" y="3993598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7年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1484618737" name="Shape 42"/>
          <p:cNvSpPr/>
          <p:nvPr/>
        </p:nvSpPr>
        <p:spPr bwMode="auto">
          <a:xfrm flipH="0" flipV="0">
            <a:off x="8609904" y="3039328"/>
            <a:ext cx="1964425" cy="1283366"/>
          </a:xfrm>
          <a:custGeom>
            <a:avLst/>
            <a:gdLst/>
            <a:ahLst/>
            <a:cxnLst/>
            <a:rect l="l" t="t" r="r" b="b"/>
            <a:pathLst>
              <a:path w="2549394" h="1283368" fill="norm" stroke="1" extrusionOk="0">
                <a:moveTo>
                  <a:pt x="0" y="0"/>
                </a:moveTo>
                <a:lnTo>
                  <a:pt x="2549394" y="0"/>
                </a:lnTo>
                <a:lnTo>
                  <a:pt x="2549394" y="1283368"/>
                </a:lnTo>
                <a:lnTo>
                  <a:pt x="0" y="12833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2009410467" name="Shape 43"/>
          <p:cNvSpPr/>
          <p:nvPr/>
        </p:nvSpPr>
        <p:spPr bwMode="auto">
          <a:xfrm>
            <a:off x="9384004" y="3143385"/>
            <a:ext cx="416228" cy="416228"/>
          </a:xfrm>
          <a:custGeom>
            <a:avLst/>
            <a:gdLst/>
            <a:ahLst/>
            <a:cxnLst/>
            <a:rect l="l" t="t" r="r" b="b"/>
            <a:pathLst>
              <a:path w="416228" h="416228" fill="norm" stroke="1" extrusionOk="0">
                <a:moveTo>
                  <a:pt x="208114" y="0"/>
                </a:moveTo>
                <a:lnTo>
                  <a:pt x="208114" y="0"/>
                </a:lnTo>
                <a:cubicBezTo>
                  <a:pt x="322975" y="0"/>
                  <a:pt x="416228" y="93253"/>
                  <a:pt x="416228" y="208114"/>
                </a:cubicBezTo>
                <a:lnTo>
                  <a:pt x="416228" y="208114"/>
                </a:lnTo>
                <a:cubicBezTo>
                  <a:pt x="416228" y="322975"/>
                  <a:pt x="322975" y="416228"/>
                  <a:pt x="208114" y="416228"/>
                </a:cubicBezTo>
                <a:lnTo>
                  <a:pt x="208114" y="416228"/>
                </a:lnTo>
                <a:cubicBezTo>
                  <a:pt x="93253" y="416228"/>
                  <a:pt x="0" y="322975"/>
                  <a:pt x="0" y="208114"/>
                </a:cubicBezTo>
                <a:lnTo>
                  <a:pt x="0" y="208114"/>
                </a:lnTo>
                <a:cubicBezTo>
                  <a:pt x="0" y="93253"/>
                  <a:pt x="93253" y="0"/>
                  <a:pt x="208114" y="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465991940" name="Shape 44"/>
          <p:cNvSpPr/>
          <p:nvPr/>
        </p:nvSpPr>
        <p:spPr bwMode="auto">
          <a:xfrm>
            <a:off x="9525998" y="3273456"/>
            <a:ext cx="136575" cy="156085"/>
          </a:xfrm>
          <a:custGeom>
            <a:avLst/>
            <a:gdLst/>
            <a:ahLst/>
            <a:cxnLst/>
            <a:rect l="l" t="t" r="r" b="b"/>
            <a:pathLst>
              <a:path w="136575" h="156085" fill="norm" stroke="1" extrusionOk="0">
                <a:moveTo>
                  <a:pt x="68287" y="75604"/>
                </a:moveTo>
                <a:cubicBezTo>
                  <a:pt x="88478" y="75604"/>
                  <a:pt x="104870" y="59212"/>
                  <a:pt x="104870" y="39021"/>
                </a:cubicBezTo>
                <a:cubicBezTo>
                  <a:pt x="104870" y="18831"/>
                  <a:pt x="88478" y="2439"/>
                  <a:pt x="68287" y="2439"/>
                </a:cubicBezTo>
                <a:cubicBezTo>
                  <a:pt x="48097" y="2439"/>
                  <a:pt x="31705" y="18831"/>
                  <a:pt x="31705" y="39021"/>
                </a:cubicBezTo>
                <a:cubicBezTo>
                  <a:pt x="31705" y="59212"/>
                  <a:pt x="48097" y="75604"/>
                  <a:pt x="68287" y="75604"/>
                </a:cubicBezTo>
                <a:close/>
                <a:moveTo>
                  <a:pt x="59233" y="92676"/>
                </a:moveTo>
                <a:cubicBezTo>
                  <a:pt x="29205" y="92676"/>
                  <a:pt x="4878" y="117003"/>
                  <a:pt x="4878" y="147031"/>
                </a:cubicBezTo>
                <a:cubicBezTo>
                  <a:pt x="4878" y="152031"/>
                  <a:pt x="8932" y="156085"/>
                  <a:pt x="13932" y="156085"/>
                </a:cubicBezTo>
                <a:lnTo>
                  <a:pt x="122643" y="156085"/>
                </a:lnTo>
                <a:cubicBezTo>
                  <a:pt x="127642" y="156085"/>
                  <a:pt x="131697" y="152031"/>
                  <a:pt x="131697" y="147031"/>
                </a:cubicBezTo>
                <a:cubicBezTo>
                  <a:pt x="131697" y="117003"/>
                  <a:pt x="107370" y="92676"/>
                  <a:pt x="77342" y="92676"/>
                </a:cubicBezTo>
                <a:lnTo>
                  <a:pt x="59233" y="92676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773105478" name="Text 45"/>
          <p:cNvSpPr/>
          <p:nvPr/>
        </p:nvSpPr>
        <p:spPr bwMode="auto">
          <a:xfrm>
            <a:off x="8384352" y="3628983"/>
            <a:ext cx="2419323" cy="242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2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李志强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1419250755" name="Text 46"/>
          <p:cNvSpPr/>
          <p:nvPr/>
        </p:nvSpPr>
        <p:spPr bwMode="auto">
          <a:xfrm>
            <a:off x="9167124" y="3871784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950">
                <a:solidFill>
                  <a:srgbClr val="F5F0E6">
                    <a:alpha val="80000"/>
                  </a:srgbClr>
                </a:solidFill>
                <a:latin typeface="宋体"/>
                <a:ea typeface="宋体"/>
                <a:cs typeface="宋体"/>
              </a:rPr>
              <a:t>销售经理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084558173" name="Text 47"/>
          <p:cNvSpPr/>
          <p:nvPr/>
        </p:nvSpPr>
        <p:spPr bwMode="auto">
          <a:xfrm>
            <a:off x="8393024" y="3984927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6年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1667094090" name="Shape 48"/>
          <p:cNvSpPr/>
          <p:nvPr/>
        </p:nvSpPr>
        <p:spPr bwMode="auto">
          <a:xfrm flipH="0" flipV="0">
            <a:off x="6443849" y="4409410"/>
            <a:ext cx="2009314" cy="1283366"/>
          </a:xfrm>
          <a:custGeom>
            <a:avLst/>
            <a:gdLst/>
            <a:ahLst/>
            <a:cxnLst/>
            <a:rect l="l" t="t" r="r" b="b"/>
            <a:pathLst>
              <a:path w="2549394" h="1283368" fill="norm" stroke="1" extrusionOk="0">
                <a:moveTo>
                  <a:pt x="0" y="0"/>
                </a:moveTo>
                <a:lnTo>
                  <a:pt x="2549394" y="0"/>
                </a:lnTo>
                <a:lnTo>
                  <a:pt x="2549394" y="1283368"/>
                </a:lnTo>
                <a:lnTo>
                  <a:pt x="0" y="12833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658947331" name="Shape 49"/>
          <p:cNvSpPr/>
          <p:nvPr/>
        </p:nvSpPr>
        <p:spPr bwMode="auto">
          <a:xfrm>
            <a:off x="7240393" y="4539481"/>
            <a:ext cx="416228" cy="416228"/>
          </a:xfrm>
          <a:custGeom>
            <a:avLst/>
            <a:gdLst/>
            <a:ahLst/>
            <a:cxnLst/>
            <a:rect l="l" t="t" r="r" b="b"/>
            <a:pathLst>
              <a:path w="416228" h="416228" fill="norm" stroke="1" extrusionOk="0">
                <a:moveTo>
                  <a:pt x="208114" y="0"/>
                </a:moveTo>
                <a:lnTo>
                  <a:pt x="208114" y="0"/>
                </a:lnTo>
                <a:cubicBezTo>
                  <a:pt x="322975" y="0"/>
                  <a:pt x="416228" y="93253"/>
                  <a:pt x="416228" y="208114"/>
                </a:cubicBezTo>
                <a:lnTo>
                  <a:pt x="416228" y="208114"/>
                </a:lnTo>
                <a:cubicBezTo>
                  <a:pt x="416228" y="322975"/>
                  <a:pt x="322975" y="416228"/>
                  <a:pt x="208114" y="416228"/>
                </a:cubicBezTo>
                <a:lnTo>
                  <a:pt x="208114" y="416228"/>
                </a:lnTo>
                <a:cubicBezTo>
                  <a:pt x="93253" y="416228"/>
                  <a:pt x="0" y="322975"/>
                  <a:pt x="0" y="208114"/>
                </a:cubicBezTo>
                <a:lnTo>
                  <a:pt x="0" y="208114"/>
                </a:lnTo>
                <a:cubicBezTo>
                  <a:pt x="0" y="93253"/>
                  <a:pt x="93253" y="0"/>
                  <a:pt x="208114" y="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440517719" name="Shape 50"/>
          <p:cNvSpPr/>
          <p:nvPr/>
        </p:nvSpPr>
        <p:spPr bwMode="auto">
          <a:xfrm>
            <a:off x="7382387" y="4669552"/>
            <a:ext cx="136575" cy="156085"/>
          </a:xfrm>
          <a:custGeom>
            <a:avLst/>
            <a:gdLst/>
            <a:ahLst/>
            <a:cxnLst/>
            <a:rect l="l" t="t" r="r" b="b"/>
            <a:pathLst>
              <a:path w="136575" h="156085" fill="norm" stroke="1" extrusionOk="0">
                <a:moveTo>
                  <a:pt x="68287" y="75604"/>
                </a:moveTo>
                <a:cubicBezTo>
                  <a:pt x="88478" y="75604"/>
                  <a:pt x="104870" y="59212"/>
                  <a:pt x="104870" y="39021"/>
                </a:cubicBezTo>
                <a:cubicBezTo>
                  <a:pt x="104870" y="18831"/>
                  <a:pt x="88478" y="2439"/>
                  <a:pt x="68287" y="2439"/>
                </a:cubicBezTo>
                <a:cubicBezTo>
                  <a:pt x="48097" y="2439"/>
                  <a:pt x="31705" y="18831"/>
                  <a:pt x="31705" y="39021"/>
                </a:cubicBezTo>
                <a:cubicBezTo>
                  <a:pt x="31705" y="59212"/>
                  <a:pt x="48097" y="75604"/>
                  <a:pt x="68287" y="75604"/>
                </a:cubicBezTo>
                <a:close/>
                <a:moveTo>
                  <a:pt x="59233" y="92676"/>
                </a:moveTo>
                <a:cubicBezTo>
                  <a:pt x="29205" y="92676"/>
                  <a:pt x="4878" y="117003"/>
                  <a:pt x="4878" y="147031"/>
                </a:cubicBezTo>
                <a:cubicBezTo>
                  <a:pt x="4878" y="152031"/>
                  <a:pt x="8932" y="156085"/>
                  <a:pt x="13932" y="156085"/>
                </a:cubicBezTo>
                <a:lnTo>
                  <a:pt x="122643" y="156085"/>
                </a:lnTo>
                <a:cubicBezTo>
                  <a:pt x="127642" y="156085"/>
                  <a:pt x="131697" y="152031"/>
                  <a:pt x="131697" y="147031"/>
                </a:cubicBezTo>
                <a:cubicBezTo>
                  <a:pt x="131697" y="117003"/>
                  <a:pt x="107370" y="92676"/>
                  <a:pt x="77342" y="92676"/>
                </a:cubicBezTo>
                <a:lnTo>
                  <a:pt x="59233" y="92676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539858743" name="Text 51"/>
          <p:cNvSpPr/>
          <p:nvPr/>
        </p:nvSpPr>
        <p:spPr bwMode="auto">
          <a:xfrm>
            <a:off x="6240832" y="5025080"/>
            <a:ext cx="2419323" cy="242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2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王思琪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1429982305" name="Text 52"/>
          <p:cNvSpPr/>
          <p:nvPr/>
        </p:nvSpPr>
        <p:spPr bwMode="auto">
          <a:xfrm>
            <a:off x="6517557" y="5259209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950">
                <a:solidFill>
                  <a:srgbClr val="F5F0E6">
                    <a:alpha val="80000"/>
                  </a:srgbClr>
                </a:solidFill>
                <a:latin typeface="宋体"/>
                <a:ea typeface="宋体"/>
                <a:cs typeface="宋体"/>
              </a:rPr>
              <a:t>产品经理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64220259" name="Text 53"/>
          <p:cNvSpPr/>
          <p:nvPr/>
        </p:nvSpPr>
        <p:spPr bwMode="auto">
          <a:xfrm>
            <a:off x="6249504" y="5381022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5.5年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  <p:sp>
        <p:nvSpPr>
          <p:cNvPr id="1937971824" name="Shape 54"/>
          <p:cNvSpPr/>
          <p:nvPr/>
        </p:nvSpPr>
        <p:spPr bwMode="auto">
          <a:xfrm flipH="0" flipV="0">
            <a:off x="8609904" y="4426753"/>
            <a:ext cx="1964425" cy="1283366"/>
          </a:xfrm>
          <a:custGeom>
            <a:avLst/>
            <a:gdLst/>
            <a:ahLst/>
            <a:cxnLst/>
            <a:rect l="l" t="t" r="r" b="b"/>
            <a:pathLst>
              <a:path w="2549394" h="1283368" fill="norm" stroke="1" extrusionOk="0">
                <a:moveTo>
                  <a:pt x="0" y="0"/>
                </a:moveTo>
                <a:lnTo>
                  <a:pt x="2549394" y="0"/>
                </a:lnTo>
                <a:lnTo>
                  <a:pt x="2549394" y="1283368"/>
                </a:lnTo>
                <a:lnTo>
                  <a:pt x="0" y="128336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CD3733"/>
            </a:solidFill>
            <a:prstDash val="solid"/>
          </a:ln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528233166" name="Shape 55"/>
          <p:cNvSpPr/>
          <p:nvPr/>
        </p:nvSpPr>
        <p:spPr bwMode="auto">
          <a:xfrm>
            <a:off x="9384004" y="4530810"/>
            <a:ext cx="416228" cy="416228"/>
          </a:xfrm>
          <a:custGeom>
            <a:avLst/>
            <a:gdLst/>
            <a:ahLst/>
            <a:cxnLst/>
            <a:rect l="l" t="t" r="r" b="b"/>
            <a:pathLst>
              <a:path w="416228" h="416228" fill="norm" stroke="1" extrusionOk="0">
                <a:moveTo>
                  <a:pt x="208114" y="0"/>
                </a:moveTo>
                <a:lnTo>
                  <a:pt x="208114" y="0"/>
                </a:lnTo>
                <a:cubicBezTo>
                  <a:pt x="322975" y="0"/>
                  <a:pt x="416228" y="93253"/>
                  <a:pt x="416228" y="208114"/>
                </a:cubicBezTo>
                <a:lnTo>
                  <a:pt x="416228" y="208114"/>
                </a:lnTo>
                <a:cubicBezTo>
                  <a:pt x="416228" y="322975"/>
                  <a:pt x="322975" y="416228"/>
                  <a:pt x="208114" y="416228"/>
                </a:cubicBezTo>
                <a:lnTo>
                  <a:pt x="208114" y="416228"/>
                </a:lnTo>
                <a:cubicBezTo>
                  <a:pt x="93253" y="416228"/>
                  <a:pt x="0" y="322975"/>
                  <a:pt x="0" y="208114"/>
                </a:cubicBezTo>
                <a:lnTo>
                  <a:pt x="0" y="208114"/>
                </a:lnTo>
                <a:cubicBezTo>
                  <a:pt x="0" y="93253"/>
                  <a:pt x="93253" y="0"/>
                  <a:pt x="208114" y="0"/>
                </a:cubicBezTo>
                <a:close/>
              </a:path>
            </a:pathLst>
          </a:custGeom>
          <a:solidFill>
            <a:srgbClr val="CD3733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727679368" name="Shape 56"/>
          <p:cNvSpPr/>
          <p:nvPr/>
        </p:nvSpPr>
        <p:spPr bwMode="auto">
          <a:xfrm>
            <a:off x="9525998" y="4660881"/>
            <a:ext cx="136575" cy="156085"/>
          </a:xfrm>
          <a:custGeom>
            <a:avLst/>
            <a:gdLst/>
            <a:ahLst/>
            <a:cxnLst/>
            <a:rect l="l" t="t" r="r" b="b"/>
            <a:pathLst>
              <a:path w="136575" h="156085" fill="norm" stroke="1" extrusionOk="0">
                <a:moveTo>
                  <a:pt x="68287" y="75604"/>
                </a:moveTo>
                <a:cubicBezTo>
                  <a:pt x="88478" y="75604"/>
                  <a:pt x="104870" y="59212"/>
                  <a:pt x="104870" y="39021"/>
                </a:cubicBezTo>
                <a:cubicBezTo>
                  <a:pt x="104870" y="18831"/>
                  <a:pt x="88478" y="2439"/>
                  <a:pt x="68287" y="2439"/>
                </a:cubicBezTo>
                <a:cubicBezTo>
                  <a:pt x="48097" y="2439"/>
                  <a:pt x="31705" y="18831"/>
                  <a:pt x="31705" y="39021"/>
                </a:cubicBezTo>
                <a:cubicBezTo>
                  <a:pt x="31705" y="59212"/>
                  <a:pt x="48097" y="75604"/>
                  <a:pt x="68287" y="75604"/>
                </a:cubicBezTo>
                <a:close/>
                <a:moveTo>
                  <a:pt x="59233" y="92676"/>
                </a:moveTo>
                <a:cubicBezTo>
                  <a:pt x="29205" y="92676"/>
                  <a:pt x="4878" y="117003"/>
                  <a:pt x="4878" y="147031"/>
                </a:cubicBezTo>
                <a:cubicBezTo>
                  <a:pt x="4878" y="152031"/>
                  <a:pt x="8932" y="156085"/>
                  <a:pt x="13932" y="156085"/>
                </a:cubicBezTo>
                <a:lnTo>
                  <a:pt x="122643" y="156085"/>
                </a:lnTo>
                <a:cubicBezTo>
                  <a:pt x="127642" y="156085"/>
                  <a:pt x="131697" y="152031"/>
                  <a:pt x="131697" y="147031"/>
                </a:cubicBezTo>
                <a:cubicBezTo>
                  <a:pt x="131697" y="117003"/>
                  <a:pt x="107370" y="92676"/>
                  <a:pt x="77342" y="92676"/>
                </a:cubicBezTo>
                <a:lnTo>
                  <a:pt x="59233" y="92676"/>
                </a:lnTo>
                <a:close/>
              </a:path>
            </a:pathLst>
          </a:custGeom>
          <a:solidFill>
            <a:schemeClr val="bg1"/>
          </a:solidFill>
          <a:ln/>
        </p:spPr>
        <p:txBody>
          <a:bodyPr anchor="ctr"/>
          <a:p>
            <a:pPr algn="ctr">
              <a:defRPr/>
            </a:pPr>
            <a:endParaRPr>
              <a:latin typeface="宋体"/>
              <a:cs typeface="宋体"/>
            </a:endParaRPr>
          </a:p>
        </p:txBody>
      </p:sp>
      <p:sp>
        <p:nvSpPr>
          <p:cNvPr id="1378845240" name="Text 57"/>
          <p:cNvSpPr/>
          <p:nvPr/>
        </p:nvSpPr>
        <p:spPr bwMode="auto">
          <a:xfrm>
            <a:off x="8384352" y="5016409"/>
            <a:ext cx="2419323" cy="242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1250" b="1">
                <a:solidFill>
                  <a:srgbClr val="CD3733"/>
                </a:solidFill>
                <a:latin typeface="宋体"/>
                <a:ea typeface="宋体"/>
                <a:cs typeface="宋体"/>
              </a:rPr>
              <a:t>陈浩然</a:t>
            </a:r>
            <a:endParaRPr sz="1600">
              <a:solidFill>
                <a:srgbClr val="CD3733"/>
              </a:solidFill>
              <a:latin typeface="宋体"/>
              <a:cs typeface="宋体"/>
            </a:endParaRPr>
          </a:p>
        </p:txBody>
      </p:sp>
      <p:sp>
        <p:nvSpPr>
          <p:cNvPr id="576030791" name="Text 58"/>
          <p:cNvSpPr/>
          <p:nvPr/>
        </p:nvSpPr>
        <p:spPr bwMode="auto">
          <a:xfrm>
            <a:off x="9167124" y="5259209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950">
                <a:solidFill>
                  <a:srgbClr val="F5F0E6">
                    <a:alpha val="80000"/>
                  </a:srgbClr>
                </a:solidFill>
                <a:latin typeface="宋体"/>
                <a:ea typeface="宋体"/>
                <a:cs typeface="宋体"/>
              </a:rPr>
              <a:t>技术主管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667496754" name="Text 59"/>
          <p:cNvSpPr/>
          <p:nvPr/>
        </p:nvSpPr>
        <p:spPr bwMode="auto">
          <a:xfrm>
            <a:off x="8393024" y="5372352"/>
            <a:ext cx="2401980" cy="173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20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5年</a:t>
            </a:r>
            <a:endParaRPr sz="1200">
              <a:solidFill>
                <a:schemeClr val="tx1"/>
              </a:solidFill>
              <a:latin typeface="宋体"/>
              <a:cs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2190363" name="Text 4"/>
          <p:cNvSpPr/>
          <p:nvPr/>
        </p:nvSpPr>
        <p:spPr bwMode="auto">
          <a:xfrm flipH="0" flipV="0">
            <a:off x="4153428" y="2590797"/>
            <a:ext cx="368343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  <a:defRPr/>
            </a:pPr>
            <a:r>
              <a:rPr lang="en-US" sz="7200" b="1">
                <a:solidFill>
                  <a:srgbClr val="CD3733"/>
                </a:solidFill>
                <a:latin typeface="黑体"/>
                <a:ea typeface="黑体"/>
                <a:cs typeface="黑体"/>
              </a:rPr>
              <a:t>第三篇章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263020431" name="Text 6"/>
          <p:cNvSpPr/>
          <p:nvPr/>
        </p:nvSpPr>
        <p:spPr bwMode="auto">
          <a:xfrm flipH="0" flipV="0">
            <a:off x="3172723" y="4390420"/>
            <a:ext cx="546623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  <a:defRPr/>
            </a:pPr>
            <a:r>
              <a:rPr lang="en-US" sz="4500" b="1" i="0" u="none" strike="noStrike" cap="none" spc="225">
                <a:solidFill>
                  <a:srgbClr val="CD3733"/>
                </a:solidFill>
                <a:latin typeface="宋体"/>
                <a:ea typeface="宋体"/>
                <a:cs typeface="宋体"/>
              </a:rPr>
              <a:t>锦绣前程·新年展望</a:t>
            </a:r>
            <a:endParaRPr sz="1600">
              <a:solidFill>
                <a:srgbClr val="CD3733"/>
              </a:solidFill>
            </a:endParaRPr>
          </a:p>
        </p:txBody>
      </p:sp>
      <p:sp>
        <p:nvSpPr>
          <p:cNvPr id="1061781852" name="Text 9"/>
          <p:cNvSpPr/>
          <p:nvPr/>
        </p:nvSpPr>
        <p:spPr bwMode="auto">
          <a:xfrm flipH="0" flipV="0">
            <a:off x="4615594" y="5410199"/>
            <a:ext cx="2759095" cy="304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擘画未来，让梦想照亮征程</a:t>
            </a:r>
            <a:endParaRPr sz="1600">
              <a:solidFill>
                <a:srgbClr val="CD3733"/>
              </a:solidFill>
            </a:endParaRPr>
          </a:p>
        </p:txBody>
      </p:sp>
      <p:pic>
        <p:nvPicPr>
          <p:cNvPr id="1910216750" name=""/>
          <p:cNvPicPr>
            <a:picLocks noChangeAspect="1"/>
          </p:cNvPicPr>
          <p:nvPr/>
        </p:nvPicPr>
        <p:blipFill rotWithShape="1">
          <a:blip r:embed="rId3"/>
          <a:srcRect l="28396" t="20181" r="28095" b="21604"/>
          <a:stretch/>
        </p:blipFill>
        <p:spPr bwMode="auto">
          <a:xfrm flipH="0" flipV="0">
            <a:off x="4552155" y="553171"/>
            <a:ext cx="2707368" cy="2037625"/>
          </a:xfrm>
          <a:prstGeom prst="rect">
            <a:avLst/>
          </a:prstGeom>
        </p:spPr>
      </p:pic>
      <p:sp>
        <p:nvSpPr>
          <p:cNvPr id="1305696653" name="Shape 8"/>
          <p:cNvSpPr/>
          <p:nvPr/>
        </p:nvSpPr>
        <p:spPr bwMode="auto">
          <a:xfrm>
            <a:off x="4267199" y="3854368"/>
            <a:ext cx="3657600" cy="38099"/>
          </a:xfrm>
          <a:custGeom>
            <a:avLst/>
            <a:gdLst/>
            <a:ahLst/>
            <a:cxnLst/>
            <a:rect l="l" t="t" r="r" b="b"/>
            <a:pathLst>
              <a:path w="3657600" h="38100" fill="norm" stroke="1" extrusionOk="0">
                <a:moveTo>
                  <a:pt x="0" y="0"/>
                </a:moveTo>
                <a:lnTo>
                  <a:pt x="3657600" y="0"/>
                </a:lnTo>
                <a:lnTo>
                  <a:pt x="36576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rgbClr val="CD3733"/>
              </a:gs>
              <a:gs pos="100000">
                <a:schemeClr val="bg1"/>
              </a:gs>
            </a:gsLst>
            <a:lin ang="0" scaled="1"/>
          </a:gradFill>
          <a:ln/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onlyoffice/9.2.1.8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Moonshot</Company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2026新春年会盛典</dc:title>
  <dc:subject>2026新春年会盛典</dc:subject>
  <dc:creator/>
  <cp:lastModifiedBy/>
  <cp:revision>6</cp:revision>
  <dcterms:created xsi:type="dcterms:W3CDTF">2026-01-09T10:39:11Z</dcterms:created>
  <dcterms:modified xsi:type="dcterms:W3CDTF">2026-01-28T14:04:16Z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{"Label":"2026新春年会盛典","ContentProducer":"001191110108MACG2KBH8F10000","ProduceID":"19ba2494-0332-8472-8000-00009999e43c","ReservedCode1":"","ContentPropagator":"001191110108MACG2KBH8F20000","PropagateID":"19ba2494-0332-8472-8000-00009999e43c","ReservedCode2":""}</vt:lpwstr>
  </property>
</Properties>
</file>