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charts/colors1.xml" ContentType="application/vnd.ms-office.chartcolorstyl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charts/style1.xml" ContentType="application/vnd.ms-office.chartstyl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8288000" cy="10287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400" b="0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</c:spPr>
          <c:marker>
            <c:symbol val="none"/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</c:spPr>
          <c:marker>
            <c:symbol val="none"/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 w="28575" cap="rnd">
              <a:solidFill>
                <a:schemeClr val="accent3"/>
              </a:solidFill>
              <a:round/>
            </a:ln>
          </c:spPr>
          <c:marker>
            <c:symbol val="none"/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0"/>
        <c:smooth val="0"/>
        <c:axId val="511721971"/>
        <c:axId val="511721972"/>
      </c:lineChart>
      <c:catAx>
        <c:axId val="511721971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2"/>
        <c:crosses val="autoZero"/>
        <c:auto val="1"/>
        <c:lblAlgn val="ctr"/>
        <c:lblOffset val="100"/>
        <c:noMultiLvlLbl val="0"/>
      </c:catAx>
      <c:valAx>
        <c:axId val="51172197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9993948" y="4204137"/>
      <a:ext cx="7172575" cy="476249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embeddings/_rels/Microsoft_Excel_Worksheet1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92216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930681101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074097410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68021466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505247883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5516942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89849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9521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20998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D48054-2D82-AB9A-5D63-A5A68945089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5905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19143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18049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F5D087-7E7F-1172-1CE7-CE54EFA9DAE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751538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35291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30424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1A1DE7-D5A8-F46D-9C79-3614CBFF1A0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22782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807066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71550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92880F-6218-76F7-9E9A-A535BB54EE5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24865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68853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73592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C66859-F11C-370E-B916-CE8373DC337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89684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2394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81989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87DA75-F6EE-6831-0818-DBFFD0A593A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6891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168003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30411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895C60-72CB-4B4F-1009-3889AB2DAE7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32906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664026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39304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5520AB-E54D-BD86-851A-6C08ED12896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7160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40823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93300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B7790F-7775-B5B1-B492-21C08ABBB64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6823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48433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32986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DAD6B6-60D1-B7C3-83BF-A703BD08F5C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03248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607711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301068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20D656-0596-CC6F-942A-06F1E8018F0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095114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94226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81049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6159CF-15F2-8912-55DF-A24B6C7F169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0587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286153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487935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D0301F-95A2-D4E5-BBAA-8137C573B0D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849760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77813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39028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07DEBC-CF5D-7807-E8C6-12D49699A9B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7376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924689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14167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B35C05-8510-86FA-F956-34B7A3413BC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406911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57826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9281559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2444737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708271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87137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0889731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965460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03524406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218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402745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7585074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7605537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0797832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711126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1123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2050154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5674605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684575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87569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000580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81362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14457104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7754659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60509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04390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3646520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7464390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5177641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8908991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46593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90133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360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0451955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50178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5882002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6210140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02064733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604850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240928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0586982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651101863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936375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197071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4936689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976926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984261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49868381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3950333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6207887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85223331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159179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615048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45100334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5854397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537871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53641056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134277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80953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967994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6785145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2906725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048747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58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30.png"/><Relationship Id="rId8" Type="http://schemas.openxmlformats.org/officeDocument/2006/relationships/chart" Target="../charts/chart1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71.png"/><Relationship Id="rId5" Type="http://schemas.openxmlformats.org/officeDocument/2006/relationships/image" Target="../media/image3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2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7.png"/><Relationship Id="rId9" Type="http://schemas.openxmlformats.org/officeDocument/2006/relationships/image" Target="../media/image13.png"/><Relationship Id="rId10" Type="http://schemas.openxmlformats.org/officeDocument/2006/relationships/image" Target="../media/image3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29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284990" name="Freeform 2"/>
          <p:cNvSpPr/>
          <p:nvPr/>
        </p:nvSpPr>
        <p:spPr bwMode="auto">
          <a:xfrm rot="0" flipH="0" flipV="0">
            <a:off x="3623592" y="7940231"/>
            <a:ext cx="1709180" cy="860114"/>
          </a:xfrm>
          <a:custGeom>
            <a:avLst/>
            <a:gdLst/>
            <a:ahLst/>
            <a:cxnLst/>
            <a:rect l="l" t="t" r="r" b="b"/>
            <a:pathLst>
              <a:path w="1709180" h="860114" fill="norm" stroke="1" extrusionOk="0">
                <a:moveTo>
                  <a:pt x="0" y="0"/>
                </a:moveTo>
                <a:lnTo>
                  <a:pt x="1709180" y="0"/>
                </a:lnTo>
                <a:lnTo>
                  <a:pt x="1709180" y="860114"/>
                </a:lnTo>
                <a:lnTo>
                  <a:pt x="0" y="860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18156" t="0" r="0" b="0"/>
            <a:stretch/>
          </a:blipFill>
        </p:spPr>
      </p:sp>
      <p:sp>
        <p:nvSpPr>
          <p:cNvPr id="1834685246" name="Freeform 3"/>
          <p:cNvSpPr/>
          <p:nvPr/>
        </p:nvSpPr>
        <p:spPr bwMode="auto">
          <a:xfrm rot="0" flipH="0" flipV="0">
            <a:off x="1028700" y="7940231"/>
            <a:ext cx="1709180" cy="860114"/>
          </a:xfrm>
          <a:custGeom>
            <a:avLst/>
            <a:gdLst/>
            <a:ahLst/>
            <a:cxnLst/>
            <a:rect l="l" t="t" r="r" b="b"/>
            <a:pathLst>
              <a:path w="1709180" h="860114" fill="norm" stroke="1" extrusionOk="0">
                <a:moveTo>
                  <a:pt x="0" y="0"/>
                </a:moveTo>
                <a:lnTo>
                  <a:pt x="1709180" y="0"/>
                </a:lnTo>
                <a:lnTo>
                  <a:pt x="1709180" y="860114"/>
                </a:lnTo>
                <a:lnTo>
                  <a:pt x="0" y="860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18156" b="0"/>
            <a:stretch/>
          </a:blipFill>
        </p:spPr>
      </p:sp>
      <p:sp>
        <p:nvSpPr>
          <p:cNvPr id="206605157" name="Freeform 4"/>
          <p:cNvSpPr/>
          <p:nvPr/>
        </p:nvSpPr>
        <p:spPr bwMode="auto">
          <a:xfrm rot="0" flipH="0" flipV="0">
            <a:off x="2728116" y="7940231"/>
            <a:ext cx="905241" cy="860114"/>
          </a:xfrm>
          <a:custGeom>
            <a:avLst/>
            <a:gdLst/>
            <a:ahLst/>
            <a:cxnLst/>
            <a:rect l="l" t="t" r="r" b="b"/>
            <a:pathLst>
              <a:path w="905241" h="860114" fill="norm" stroke="1" extrusionOk="0">
                <a:moveTo>
                  <a:pt x="0" y="0"/>
                </a:moveTo>
                <a:lnTo>
                  <a:pt x="905240" y="0"/>
                </a:lnTo>
                <a:lnTo>
                  <a:pt x="905240" y="860114"/>
                </a:lnTo>
                <a:lnTo>
                  <a:pt x="0" y="860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38496" t="0" r="18156" b="0"/>
            <a:stretch/>
          </a:blipFill>
        </p:spPr>
      </p:sp>
      <p:sp>
        <p:nvSpPr>
          <p:cNvPr id="69430497" name="TextBox 5"/>
          <p:cNvSpPr txBox="1"/>
          <p:nvPr/>
        </p:nvSpPr>
        <p:spPr bwMode="auto">
          <a:xfrm rot="0">
            <a:off x="1201221" y="8011311"/>
            <a:ext cx="3960108" cy="56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defRPr/>
            </a:pPr>
            <a:r>
              <a:rPr lang="en-US" sz="3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2026.06.18</a:t>
            </a:r>
            <a:endParaRPr/>
          </a:p>
        </p:txBody>
      </p:sp>
      <p:sp>
        <p:nvSpPr>
          <p:cNvPr id="1320284441" name="Freeform 6"/>
          <p:cNvSpPr/>
          <p:nvPr/>
        </p:nvSpPr>
        <p:spPr bwMode="auto">
          <a:xfrm rot="6217384" flipH="0" flipV="0">
            <a:off x="10981216" y="-2203455"/>
            <a:ext cx="17716636" cy="17716636"/>
          </a:xfrm>
          <a:custGeom>
            <a:avLst/>
            <a:gdLst/>
            <a:ahLst/>
            <a:cxnLst/>
            <a:rect l="l" t="t" r="r" b="b"/>
            <a:pathLst>
              <a:path w="17716636" h="17716636" fill="norm" stroke="1" extrusionOk="0">
                <a:moveTo>
                  <a:pt x="0" y="0"/>
                </a:moveTo>
                <a:lnTo>
                  <a:pt x="17716636" y="0"/>
                </a:lnTo>
                <a:lnTo>
                  <a:pt x="17716636" y="17716636"/>
                </a:lnTo>
                <a:lnTo>
                  <a:pt x="0" y="17716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/>
          </a:blipFill>
        </p:spPr>
      </p:sp>
      <p:grpSp>
        <p:nvGrpSpPr>
          <p:cNvPr id="921365712" name="Group 7"/>
          <p:cNvGrpSpPr/>
          <p:nvPr/>
        </p:nvGrpSpPr>
        <p:grpSpPr bwMode="auto">
          <a:xfrm rot="0">
            <a:off x="1028698" y="1367604"/>
            <a:ext cx="8126819" cy="5060301"/>
            <a:chOff x="0" y="0"/>
            <a:chExt cx="8126819" cy="5060301"/>
          </a:xfrm>
        </p:grpSpPr>
        <p:sp>
          <p:nvSpPr>
            <p:cNvPr id="8" name="TextBox 8"/>
            <p:cNvSpPr txBox="1"/>
            <p:nvPr/>
          </p:nvSpPr>
          <p:spPr bwMode="auto">
            <a:xfrm rot="0">
              <a:off x="0" y="0"/>
              <a:ext cx="8115660" cy="19815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00"/>
                </a:lnSpc>
                <a:defRPr/>
              </a:pPr>
              <a:r>
                <a:rPr lang="en-US" sz="1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618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9" name="TextBox 9"/>
            <p:cNvSpPr txBox="1"/>
            <p:nvPr/>
          </p:nvSpPr>
          <p:spPr bwMode="auto">
            <a:xfrm rot="0">
              <a:off x="0" y="1997717"/>
              <a:ext cx="8126819" cy="306258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56"/>
                </a:lnSpc>
                <a:defRPr/>
              </a:pP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社交媒体</a:t>
              </a: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内容规划</a:t>
              </a:r>
              <a:endParaRPr lang="en-US" sz="10050" b="1">
                <a:solidFill>
                  <a:srgbClr val="FFFFFF"/>
                </a:solidFill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374353923" name="Freeform 10"/>
          <p:cNvSpPr/>
          <p:nvPr/>
        </p:nvSpPr>
        <p:spPr bwMode="auto">
          <a:xfrm rot="-9014249" flipH="0" flipV="0">
            <a:off x="4414590" y="1882733"/>
            <a:ext cx="568206" cy="568206"/>
          </a:xfrm>
          <a:custGeom>
            <a:avLst/>
            <a:gdLst/>
            <a:ahLst/>
            <a:cxnLst/>
            <a:rect l="l" t="t" r="r" b="b"/>
            <a:pathLst>
              <a:path w="568206" h="568206" fill="norm" stroke="1" extrusionOk="0">
                <a:moveTo>
                  <a:pt x="0" y="0"/>
                </a:moveTo>
                <a:lnTo>
                  <a:pt x="568206" y="0"/>
                </a:lnTo>
                <a:lnTo>
                  <a:pt x="568206" y="568205"/>
                </a:lnTo>
                <a:lnTo>
                  <a:pt x="0" y="568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262318294" name="Freeform 11"/>
          <p:cNvSpPr/>
          <p:nvPr/>
        </p:nvSpPr>
        <p:spPr bwMode="auto">
          <a:xfrm rot="-9014249" flipH="0" flipV="0">
            <a:off x="7070762" y="7508135"/>
            <a:ext cx="365485" cy="365485"/>
          </a:xfrm>
          <a:custGeom>
            <a:avLst/>
            <a:gdLst/>
            <a:ahLst/>
            <a:cxnLst/>
            <a:rect l="l" t="t" r="r" b="b"/>
            <a:pathLst>
              <a:path w="365486" h="365486" fill="norm" stroke="1" extrusionOk="0">
                <a:moveTo>
                  <a:pt x="0" y="0"/>
                </a:moveTo>
                <a:lnTo>
                  <a:pt x="365487" y="0"/>
                </a:lnTo>
                <a:lnTo>
                  <a:pt x="365487" y="365487"/>
                </a:lnTo>
                <a:lnTo>
                  <a:pt x="0" y="36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grpSp>
        <p:nvGrpSpPr>
          <p:cNvPr id="201273534" name="Group 12"/>
          <p:cNvGrpSpPr/>
          <p:nvPr/>
        </p:nvGrpSpPr>
        <p:grpSpPr bwMode="auto">
          <a:xfrm rot="0">
            <a:off x="9419983" y="2079098"/>
            <a:ext cx="7676547" cy="7479335"/>
            <a:chOff x="0" y="0"/>
            <a:chExt cx="10235395" cy="9972446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3694558" y="207670"/>
              <a:ext cx="3324349" cy="8437434"/>
            </a:xfrm>
            <a:custGeom>
              <a:avLst/>
              <a:gdLst/>
              <a:ahLst/>
              <a:cxnLst/>
              <a:rect l="l" t="t" r="r" b="b"/>
              <a:pathLst>
                <a:path w="3324349" h="8437434" fill="norm" stroke="1" extrusionOk="0">
                  <a:moveTo>
                    <a:pt x="0" y="0"/>
                  </a:moveTo>
                  <a:lnTo>
                    <a:pt x="3324349" y="0"/>
                  </a:lnTo>
                  <a:lnTo>
                    <a:pt x="3324349" y="8437434"/>
                  </a:lnTo>
                  <a:lnTo>
                    <a:pt x="0" y="84374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250" r="3692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0" flipH="0" flipV="0">
              <a:off x="7573046" y="0"/>
              <a:ext cx="2662349" cy="1773799"/>
            </a:xfrm>
            <a:custGeom>
              <a:avLst/>
              <a:gdLst/>
              <a:ahLst/>
              <a:cxnLst/>
              <a:rect l="l" t="t" r="r" b="b"/>
              <a:pathLst>
                <a:path w="2662349" h="1773799" fill="norm" stroke="1" extrusionOk="0">
                  <a:moveTo>
                    <a:pt x="0" y="0"/>
                  </a:moveTo>
                  <a:lnTo>
                    <a:pt x="2662349" y="0"/>
                  </a:lnTo>
                  <a:lnTo>
                    <a:pt x="2662349" y="1773799"/>
                  </a:lnTo>
                  <a:lnTo>
                    <a:pt x="0" y="17737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0" flipV="0">
              <a:off x="0" y="4588712"/>
              <a:ext cx="3297065" cy="3538517"/>
            </a:xfrm>
            <a:custGeom>
              <a:avLst/>
              <a:gdLst/>
              <a:ahLst/>
              <a:cxnLst/>
              <a:rect l="l" t="t" r="r" b="b"/>
              <a:pathLst>
                <a:path w="3297065" h="3538517" fill="norm" stroke="1" extrusionOk="0">
                  <a:moveTo>
                    <a:pt x="0" y="0"/>
                  </a:moveTo>
                  <a:lnTo>
                    <a:pt x="3297065" y="0"/>
                  </a:lnTo>
                  <a:lnTo>
                    <a:pt x="3297065" y="3538517"/>
                  </a:lnTo>
                  <a:lnTo>
                    <a:pt x="0" y="3538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0" flipV="0">
              <a:off x="2179364" y="2294356"/>
              <a:ext cx="7457571" cy="7678091"/>
            </a:xfrm>
            <a:custGeom>
              <a:avLst/>
              <a:gdLst/>
              <a:ahLst/>
              <a:cxnLst/>
              <a:rect l="l" t="t" r="r" b="b"/>
              <a:pathLst>
                <a:path w="7457571" h="7678091" fill="norm" stroke="1" extrusionOk="0">
                  <a:moveTo>
                    <a:pt x="0" y="0"/>
                  </a:moveTo>
                  <a:lnTo>
                    <a:pt x="7457571" y="0"/>
                  </a:lnTo>
                  <a:lnTo>
                    <a:pt x="7457571" y="7678090"/>
                  </a:lnTo>
                  <a:lnTo>
                    <a:pt x="0" y="76780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  <p:sp>
          <p:nvSpPr>
            <p:cNvPr id="17" name="Freeform 17"/>
            <p:cNvSpPr/>
            <p:nvPr/>
          </p:nvSpPr>
          <p:spPr bwMode="auto">
            <a:xfrm rot="0" flipH="0" flipV="0">
              <a:off x="562100" y="2520070"/>
              <a:ext cx="1020974" cy="706909"/>
            </a:xfrm>
            <a:custGeom>
              <a:avLst/>
              <a:gdLst/>
              <a:ahLst/>
              <a:cxnLst/>
              <a:rect l="l" t="t" r="r" b="b"/>
              <a:pathLst>
                <a:path w="1020974" h="706909" fill="norm" stroke="1" extrusionOk="0">
                  <a:moveTo>
                    <a:pt x="0" y="0"/>
                  </a:moveTo>
                  <a:lnTo>
                    <a:pt x="1020973" y="0"/>
                  </a:lnTo>
                  <a:lnTo>
                    <a:pt x="1020973" y="706908"/>
                  </a:lnTo>
                  <a:lnTo>
                    <a:pt x="0" y="706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stretch/>
            </a:blipFill>
          </p:spPr>
        </p:sp>
        <p:sp>
          <p:nvSpPr>
            <p:cNvPr id="18" name="Freeform 18"/>
            <p:cNvSpPr/>
            <p:nvPr/>
          </p:nvSpPr>
          <p:spPr bwMode="auto">
            <a:xfrm rot="0" flipH="0" flipV="0">
              <a:off x="697408" y="7193953"/>
              <a:ext cx="1802023" cy="1975789"/>
            </a:xfrm>
            <a:custGeom>
              <a:avLst/>
              <a:gdLst/>
              <a:ahLst/>
              <a:cxnLst/>
              <a:rect l="l" t="t" r="r" b="b"/>
              <a:pathLst>
                <a:path w="1802023" h="1975789" fill="norm" stroke="1" extrusionOk="0">
                  <a:moveTo>
                    <a:pt x="0" y="0"/>
                  </a:moveTo>
                  <a:lnTo>
                    <a:pt x="1802023" y="0"/>
                  </a:lnTo>
                  <a:lnTo>
                    <a:pt x="1802023" y="1975789"/>
                  </a:lnTo>
                  <a:lnTo>
                    <a:pt x="0" y="19757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stretch/>
            </a:blipFill>
          </p:spPr>
        </p:sp>
      </p:grpSp>
      <p:sp>
        <p:nvSpPr>
          <p:cNvPr id="1021457196" name="TextBox 19"/>
          <p:cNvSpPr txBox="1"/>
          <p:nvPr/>
        </p:nvSpPr>
        <p:spPr bwMode="auto">
          <a:xfrm rot="0">
            <a:off x="1028700" y="6497845"/>
            <a:ext cx="8116020" cy="8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defRPr/>
            </a:pPr>
            <a:r>
              <a:rPr lang="en-US" sz="4200" b="1">
                <a:solidFill>
                  <a:srgbClr val="63E3E0"/>
                </a:solidFill>
                <a:latin typeface="Arial"/>
                <a:ea typeface="Arial"/>
                <a:cs typeface="Arial"/>
              </a:rPr>
              <a:t>Social Media Content Plan</a:t>
            </a:r>
            <a:endParaRPr/>
          </a:p>
        </p:txBody>
      </p:sp>
      <p:grpSp>
        <p:nvGrpSpPr>
          <p:cNvPr id="1147804062" name="Group 20"/>
          <p:cNvGrpSpPr/>
          <p:nvPr/>
        </p:nvGrpSpPr>
        <p:grpSpPr bwMode="auto">
          <a:xfrm rot="0">
            <a:off x="9553591" y="1006049"/>
            <a:ext cx="7706067" cy="419078"/>
            <a:chOff x="0" y="0"/>
            <a:chExt cx="7706067" cy="419078"/>
          </a:xfrm>
        </p:grpSpPr>
        <p:sp>
          <p:nvSpPr>
            <p:cNvPr id="21" name="TextBox 21"/>
            <p:cNvSpPr txBox="1"/>
            <p:nvPr/>
          </p:nvSpPr>
          <p:spPr bwMode="auto">
            <a:xfrm rot="0">
              <a:off x="0" y="0"/>
              <a:ext cx="1624526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 b="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目标定位</a:t>
              </a:r>
              <a:endParaRPr b="0">
                <a:latin typeface="黑体"/>
                <a:cs typeface="黑体"/>
              </a:endParaRPr>
            </a:p>
          </p:txBody>
        </p:sp>
        <p:sp>
          <p:nvSpPr>
            <p:cNvPr id="22" name="TextBox 22"/>
            <p:cNvSpPr txBox="1"/>
            <p:nvPr/>
          </p:nvSpPr>
          <p:spPr bwMode="auto">
            <a:xfrm rot="0">
              <a:off x="2027420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内容创意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23" name="TextBox 23"/>
            <p:cNvSpPr txBox="1"/>
            <p:nvPr/>
          </p:nvSpPr>
          <p:spPr bwMode="auto">
            <a:xfrm rot="0">
              <a:off x="4054839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投放策略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24" name="TextBox 24"/>
            <p:cNvSpPr txBox="1"/>
            <p:nvPr/>
          </p:nvSpPr>
          <p:spPr bwMode="auto">
            <a:xfrm rot="0">
              <a:off x="6082260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效果预期</a:t>
              </a:r>
              <a:endParaRPr>
                <a:latin typeface="黑体"/>
                <a:cs typeface="黑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8384161" name="Group 2"/>
          <p:cNvGrpSpPr/>
          <p:nvPr/>
        </p:nvGrpSpPr>
        <p:grpSpPr bwMode="auto">
          <a:xfrm rot="0">
            <a:off x="12456402" y="4100432"/>
            <a:ext cx="4292339" cy="1543826"/>
            <a:chOff x="0" y="0"/>
            <a:chExt cx="4292339" cy="1543826"/>
          </a:xfrm>
        </p:grpSpPr>
        <p:sp>
          <p:nvSpPr>
            <p:cNvPr id="3" name="TextBox 3"/>
            <p:cNvSpPr txBox="1"/>
            <p:nvPr/>
          </p:nvSpPr>
          <p:spPr bwMode="auto">
            <a:xfrm rot="0">
              <a:off x="0" y="0"/>
              <a:ext cx="4292339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高潮期（618主打日）</a:t>
              </a:r>
              <a:endParaRPr/>
            </a:p>
          </p:txBody>
        </p:sp>
        <p:sp>
          <p:nvSpPr>
            <p:cNvPr id="4" name="TextBox 4"/>
            <p:cNvSpPr txBox="1"/>
            <p:nvPr/>
          </p:nvSpPr>
          <p:spPr bwMode="auto">
            <a:xfrm rot="0">
              <a:off x="0" y="629320"/>
              <a:ext cx="4292339" cy="91450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8"/>
                </a:lnSpc>
                <a:defRPr/>
              </a:pP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加强直播互动</a:t>
              </a: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，发布限时优惠内容，提升紧迫感</a:t>
              </a:r>
              <a:endParaRPr/>
            </a:p>
          </p:txBody>
        </p:sp>
      </p:grpSp>
      <p:grpSp>
        <p:nvGrpSpPr>
          <p:cNvPr id="1848200429" name="Group 5"/>
          <p:cNvGrpSpPr/>
          <p:nvPr/>
        </p:nvGrpSpPr>
        <p:grpSpPr bwMode="auto">
          <a:xfrm rot="0">
            <a:off x="9543269" y="3826476"/>
            <a:ext cx="7205114" cy="309675"/>
            <a:chOff x="0" y="0"/>
            <a:chExt cx="9606819" cy="412899"/>
          </a:xfrm>
        </p:grpSpPr>
        <p:sp>
          <p:nvSpPr>
            <p:cNvPr id="6" name="AutoShape 6"/>
            <p:cNvSpPr/>
            <p:nvPr/>
          </p:nvSpPr>
          <p:spPr bwMode="auto">
            <a:xfrm rot="0">
              <a:off x="626263" y="0"/>
              <a:ext cx="8980556" cy="0"/>
            </a:xfrm>
            <a:prstGeom prst="line">
              <a:avLst/>
            </a:prstGeom>
            <a:grpFill/>
            <a:ln w="63500" cap="flat">
              <a:solidFill>
                <a:srgbClr val="9FB4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 bwMode="auto">
            <a:xfrm rot="-1799998">
              <a:off x="-32075" y="174700"/>
              <a:ext cx="715814" cy="0"/>
            </a:xfrm>
            <a:prstGeom prst="line">
              <a:avLst/>
            </a:prstGeom>
            <a:grpFill/>
            <a:ln w="63500" cap="flat">
              <a:solidFill>
                <a:srgbClr val="A0ABF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97463998" name="Group 8"/>
          <p:cNvGrpSpPr/>
          <p:nvPr/>
        </p:nvGrpSpPr>
        <p:grpSpPr bwMode="auto">
          <a:xfrm rot="0">
            <a:off x="11133212" y="6334164"/>
            <a:ext cx="5615171" cy="316549"/>
            <a:chOff x="0" y="0"/>
            <a:chExt cx="7486894" cy="422065"/>
          </a:xfrm>
        </p:grpSpPr>
        <p:sp>
          <p:nvSpPr>
            <p:cNvPr id="9" name="AutoShape 9"/>
            <p:cNvSpPr/>
            <p:nvPr/>
          </p:nvSpPr>
          <p:spPr bwMode="auto">
            <a:xfrm rot="0">
              <a:off x="642138" y="358565"/>
              <a:ext cx="6844756" cy="0"/>
            </a:xfrm>
            <a:prstGeom prst="line">
              <a:avLst/>
            </a:prstGeom>
            <a:grpFill/>
            <a:ln w="63500" cap="flat">
              <a:solidFill>
                <a:srgbClr val="9FB4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 bwMode="auto">
            <a:xfrm rot="1799998">
              <a:off x="-33303" y="179282"/>
              <a:ext cx="734144" cy="0"/>
            </a:xfrm>
            <a:prstGeom prst="line">
              <a:avLst/>
            </a:prstGeom>
            <a:grpFill/>
            <a:ln w="63500" cap="flat">
              <a:solidFill>
                <a:srgbClr val="A0ABF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5936711" name="Group 11"/>
          <p:cNvGrpSpPr/>
          <p:nvPr/>
        </p:nvGrpSpPr>
        <p:grpSpPr bwMode="auto">
          <a:xfrm rot="0">
            <a:off x="1260760" y="7299707"/>
            <a:ext cx="6184697" cy="309675"/>
            <a:chOff x="0" y="0"/>
            <a:chExt cx="8246263" cy="412899"/>
          </a:xfrm>
        </p:grpSpPr>
        <p:sp>
          <p:nvSpPr>
            <p:cNvPr id="12" name="AutoShape 12"/>
            <p:cNvSpPr/>
            <p:nvPr/>
          </p:nvSpPr>
          <p:spPr bwMode="auto">
            <a:xfrm rot="0">
              <a:off x="0" y="349399"/>
              <a:ext cx="7626351" cy="0"/>
            </a:xfrm>
            <a:prstGeom prst="line">
              <a:avLst/>
            </a:prstGeom>
            <a:grpFill/>
            <a:ln w="63500" cap="flat">
              <a:solidFill>
                <a:srgbClr val="9FB4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 bwMode="auto">
            <a:xfrm rot="-1799998">
              <a:off x="7562525" y="174700"/>
              <a:ext cx="715814" cy="0"/>
            </a:xfrm>
            <a:prstGeom prst="line">
              <a:avLst/>
            </a:prstGeom>
            <a:grpFill/>
            <a:ln w="63500" cap="flat">
              <a:solidFill>
                <a:srgbClr val="A0ABF7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5907722" name="Group 14"/>
          <p:cNvGrpSpPr/>
          <p:nvPr/>
        </p:nvGrpSpPr>
        <p:grpSpPr bwMode="auto">
          <a:xfrm rot="0">
            <a:off x="1371971" y="5399350"/>
            <a:ext cx="4292339" cy="1543826"/>
            <a:chOff x="0" y="0"/>
            <a:chExt cx="4292339" cy="1543826"/>
          </a:xfrm>
        </p:grpSpPr>
        <p:sp>
          <p:nvSpPr>
            <p:cNvPr id="15" name="TextBox 15"/>
            <p:cNvSpPr txBox="1"/>
            <p:nvPr/>
          </p:nvSpPr>
          <p:spPr bwMode="auto">
            <a:xfrm rot="0">
              <a:off x="0" y="0"/>
              <a:ext cx="4292339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预热期（活动前1-2周）</a:t>
              </a:r>
              <a:endParaRPr/>
            </a:p>
          </p:txBody>
        </p:sp>
        <p:sp>
          <p:nvSpPr>
            <p:cNvPr id="16" name="TextBox 16"/>
            <p:cNvSpPr txBox="1"/>
            <p:nvPr/>
          </p:nvSpPr>
          <p:spPr bwMode="auto">
            <a:xfrm rot="0">
              <a:off x="0" y="629320"/>
              <a:ext cx="4292339" cy="91450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98"/>
                </a:lnSpc>
                <a:defRPr/>
              </a:pP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发布产品介绍和相关话题</a:t>
              </a: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，吸引关注</a:t>
              </a:r>
              <a:endParaRPr/>
            </a:p>
          </p:txBody>
        </p:sp>
      </p:grpSp>
      <p:grpSp>
        <p:nvGrpSpPr>
          <p:cNvPr id="403591159" name="Group 17"/>
          <p:cNvGrpSpPr/>
          <p:nvPr/>
        </p:nvGrpSpPr>
        <p:grpSpPr bwMode="auto">
          <a:xfrm rot="0">
            <a:off x="12456402" y="6942816"/>
            <a:ext cx="5054331" cy="1482702"/>
            <a:chOff x="0" y="0"/>
            <a:chExt cx="5054331" cy="1482702"/>
          </a:xfrm>
        </p:grpSpPr>
        <p:sp>
          <p:nvSpPr>
            <p:cNvPr id="18" name="TextBox 18"/>
            <p:cNvSpPr txBox="1"/>
            <p:nvPr/>
          </p:nvSpPr>
          <p:spPr bwMode="auto">
            <a:xfrm rot="0" flipH="0" flipV="0">
              <a:off x="0" y="0"/>
              <a:ext cx="5054331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后期（活动结束后的1周）</a:t>
              </a:r>
              <a:endParaRPr/>
            </a:p>
          </p:txBody>
        </p:sp>
        <p:sp>
          <p:nvSpPr>
            <p:cNvPr id="19" name="TextBox 19"/>
            <p:cNvSpPr txBox="1"/>
            <p:nvPr/>
          </p:nvSpPr>
          <p:spPr bwMode="auto">
            <a:xfrm rot="0">
              <a:off x="0" y="568196"/>
              <a:ext cx="4529461" cy="91450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8"/>
                </a:lnSpc>
                <a:defRPr/>
              </a:pP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总结活动成</a:t>
              </a:r>
              <a:r>
                <a:rPr lang="en-US" sz="24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果，发布用户好评或回顾内容，保持热度</a:t>
              </a:r>
              <a:endParaRPr/>
            </a:p>
          </p:txBody>
        </p:sp>
      </p:grpSp>
      <p:grpSp>
        <p:nvGrpSpPr>
          <p:cNvPr id="2045438852" name="Group 20"/>
          <p:cNvGrpSpPr/>
          <p:nvPr/>
        </p:nvGrpSpPr>
        <p:grpSpPr bwMode="auto">
          <a:xfrm rot="0">
            <a:off x="7600950" y="4524571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  <a:defRPr/>
              </a:pPr>
              <a:endParaRPr/>
            </a:p>
          </p:txBody>
        </p:sp>
      </p:grpSp>
      <p:grpSp>
        <p:nvGrpSpPr>
          <p:cNvPr id="49390495" name="Group 23"/>
          <p:cNvGrpSpPr/>
          <p:nvPr/>
        </p:nvGrpSpPr>
        <p:grpSpPr bwMode="auto">
          <a:xfrm rot="0">
            <a:off x="6767438" y="3952726"/>
            <a:ext cx="4753124" cy="4753124"/>
            <a:chOff x="0" y="0"/>
            <a:chExt cx="6337499" cy="6337499"/>
          </a:xfrm>
        </p:grpSpPr>
        <p:sp>
          <p:nvSpPr>
            <p:cNvPr id="24" name="Freeform 24"/>
            <p:cNvSpPr/>
            <p:nvPr/>
          </p:nvSpPr>
          <p:spPr bwMode="auto">
            <a:xfrm rot="0" flipH="0" flipV="0">
              <a:off x="0" y="0"/>
              <a:ext cx="6337499" cy="6337499"/>
            </a:xfrm>
            <a:custGeom>
              <a:avLst/>
              <a:gdLst/>
              <a:ahLst/>
              <a:cxnLst/>
              <a:rect l="l" t="t" r="r" b="b"/>
              <a:pathLst>
                <a:path w="6337499" h="6337499" fill="norm" stroke="1" extrusionOk="0">
                  <a:moveTo>
                    <a:pt x="0" y="0"/>
                  </a:moveTo>
                  <a:lnTo>
                    <a:pt x="6337499" y="0"/>
                  </a:lnTo>
                  <a:lnTo>
                    <a:pt x="6337499" y="6337499"/>
                  </a:lnTo>
                  <a:lnTo>
                    <a:pt x="0" y="63374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35000"/>
              </a:blip>
              <a:srcRect l="0" t="0" r="0" b="0"/>
              <a:stretch/>
            </a:blipFill>
          </p:spPr>
        </p:sp>
        <p:grpSp>
          <p:nvGrpSpPr>
            <p:cNvPr id="25" name="Group 25"/>
            <p:cNvGrpSpPr/>
            <p:nvPr/>
          </p:nvGrpSpPr>
          <p:grpSpPr bwMode="auto">
            <a:xfrm rot="0">
              <a:off x="413573" y="165299"/>
              <a:ext cx="5510354" cy="551035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 bwMode="auto">
              <a:xfrm rot="0" flipH="0" flipV="0"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fill="norm" stroke="1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B7BEFF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  <a:defRPr/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 bwMode="auto">
            <a:xfrm rot="5400000" flipH="0" flipV="0">
              <a:off x="514188" y="445936"/>
              <a:ext cx="5309124" cy="4747847"/>
            </a:xfrm>
            <a:custGeom>
              <a:avLst/>
              <a:gdLst/>
              <a:ahLst/>
              <a:cxnLst/>
              <a:rect l="l" t="t" r="r" b="b"/>
              <a:pathLst>
                <a:path w="5309124" h="4747847" fill="norm" stroke="1" extrusionOk="0">
                  <a:moveTo>
                    <a:pt x="0" y="0"/>
                  </a:moveTo>
                  <a:lnTo>
                    <a:pt x="5309124" y="0"/>
                  </a:lnTo>
                  <a:lnTo>
                    <a:pt x="5309124" y="4747848"/>
                  </a:lnTo>
                  <a:lnTo>
                    <a:pt x="0" y="4747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/>
            </a:blipFill>
          </p:spPr>
        </p:sp>
      </p:grpSp>
      <p:grpSp>
        <p:nvGrpSpPr>
          <p:cNvPr id="447366818" name="Group 29"/>
          <p:cNvGrpSpPr/>
          <p:nvPr/>
        </p:nvGrpSpPr>
        <p:grpSpPr bwMode="auto">
          <a:xfrm rot="0">
            <a:off x="771076" y="876355"/>
            <a:ext cx="5466926" cy="1412919"/>
            <a:chOff x="0" y="0"/>
            <a:chExt cx="5466926" cy="1412919"/>
          </a:xfrm>
        </p:grpSpPr>
        <p:sp>
          <p:nvSpPr>
            <p:cNvPr id="30" name="Freeform 30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0000"/>
              </a:blip>
              <a:srcRect l="0" t="0" r="0" b="0"/>
              <a:stretch/>
            </a:blipFill>
          </p:spPr>
        </p:sp>
        <p:sp>
          <p:nvSpPr>
            <p:cNvPr id="31" name="TextBox 31"/>
            <p:cNvSpPr txBox="1"/>
            <p:nvPr/>
          </p:nvSpPr>
          <p:spPr bwMode="auto">
            <a:xfrm rot="0">
              <a:off x="257623" y="80906"/>
              <a:ext cx="520930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投放时机</a:t>
              </a:r>
              <a:endParaRPr/>
            </a:p>
          </p:txBody>
        </p:sp>
        <p:sp>
          <p:nvSpPr>
            <p:cNvPr id="32" name="TextBox 32"/>
            <p:cNvSpPr txBox="1"/>
            <p:nvPr/>
          </p:nvSpPr>
          <p:spPr bwMode="auto">
            <a:xfrm rot="0">
              <a:off x="257623" y="1039178"/>
              <a:ext cx="520930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Campaign Launch Timing</a:t>
              </a:r>
              <a:endParaRPr/>
            </a:p>
          </p:txBody>
        </p:sp>
      </p:grpSp>
      <p:grpSp>
        <p:nvGrpSpPr>
          <p:cNvPr id="200348226" name="Group 33"/>
          <p:cNvGrpSpPr/>
          <p:nvPr/>
        </p:nvGrpSpPr>
        <p:grpSpPr bwMode="auto">
          <a:xfrm rot="0">
            <a:off x="13604510" y="1048912"/>
            <a:ext cx="1623448" cy="364433"/>
            <a:chOff x="0" y="0"/>
            <a:chExt cx="2164597" cy="485911"/>
          </a:xfrm>
        </p:grpSpPr>
        <p:sp>
          <p:nvSpPr>
            <p:cNvPr id="34" name="Freeform 34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rcRect l="0" t="24041" r="0" b="0"/>
              <a:stretch/>
            </a:blipFill>
          </p:spPr>
        </p:sp>
        <p:sp>
          <p:nvSpPr>
            <p:cNvPr id="35" name="Freeform 35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551008431" name="TextBox 36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>
              <a:latin typeface="黑体"/>
              <a:cs typeface="黑体"/>
            </a:endParaRPr>
          </a:p>
        </p:txBody>
      </p:sp>
      <p:sp>
        <p:nvSpPr>
          <p:cNvPr id="153520327" name="TextBox 37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/>
          </a:p>
        </p:txBody>
      </p:sp>
      <p:sp>
        <p:nvSpPr>
          <p:cNvPr id="1924874984" name="TextBox 38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737691666" name="TextBox 39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效果预期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80188528" name="Group 2"/>
          <p:cNvGrpSpPr/>
          <p:nvPr/>
        </p:nvGrpSpPr>
        <p:grpSpPr bwMode="auto">
          <a:xfrm rot="0">
            <a:off x="771076" y="876355"/>
            <a:ext cx="5466566" cy="1412919"/>
            <a:chOff x="0" y="0"/>
            <a:chExt cx="5466566" cy="1412919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srcRect l="0" t="0" r="0" b="0"/>
              <a:stretch/>
            </a:blipFill>
          </p:spPr>
        </p:sp>
        <p:sp>
          <p:nvSpPr>
            <p:cNvPr id="4" name="TextBox 4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内容频次</a:t>
              </a:r>
              <a:endParaRPr/>
            </a:p>
          </p:txBody>
        </p:sp>
        <p:sp>
          <p:nvSpPr>
            <p:cNvPr id="5" name="TextBox 5"/>
            <p:cNvSpPr txBox="1"/>
            <p:nvPr/>
          </p:nvSpPr>
          <p:spPr bwMode="auto">
            <a:xfrm rot="0">
              <a:off x="257623" y="1039178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Content Posting Frequency</a:t>
              </a:r>
              <a:endParaRPr/>
            </a:p>
          </p:txBody>
        </p:sp>
      </p:grpSp>
      <p:sp>
        <p:nvSpPr>
          <p:cNvPr id="1509197656" name="Freeform 6"/>
          <p:cNvSpPr/>
          <p:nvPr/>
        </p:nvSpPr>
        <p:spPr bwMode="auto">
          <a:xfrm rot="-6027340" flipH="0" flipV="0">
            <a:off x="15472302" y="2480108"/>
            <a:ext cx="1650905" cy="1650905"/>
          </a:xfrm>
          <a:custGeom>
            <a:avLst/>
            <a:gdLst/>
            <a:ahLst/>
            <a:cxnLst/>
            <a:rect l="l" t="t" r="r" b="b"/>
            <a:pathLst>
              <a:path w="1650905" h="1650905" fill="norm" stroke="1" extrusionOk="0">
                <a:moveTo>
                  <a:pt x="0" y="0"/>
                </a:moveTo>
                <a:lnTo>
                  <a:pt x="1650905" y="0"/>
                </a:lnTo>
                <a:lnTo>
                  <a:pt x="1650905" y="1650905"/>
                </a:lnTo>
                <a:lnTo>
                  <a:pt x="0" y="1650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rcRect l="0" t="0" r="0" b="0"/>
            <a:stretch/>
          </a:blipFill>
        </p:spPr>
      </p:sp>
      <p:grpSp>
        <p:nvGrpSpPr>
          <p:cNvPr id="1117154372" name="Group 7"/>
          <p:cNvGrpSpPr/>
          <p:nvPr/>
        </p:nvGrpSpPr>
        <p:grpSpPr bwMode="auto">
          <a:xfrm rot="0">
            <a:off x="9901172" y="3785309"/>
            <a:ext cx="7358128" cy="5472991"/>
            <a:chOff x="0" y="0"/>
            <a:chExt cx="1937943" cy="1441446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1937943" cy="1441446"/>
            </a:xfrm>
            <a:custGeom>
              <a:avLst/>
              <a:gdLst/>
              <a:ahLst/>
              <a:cxnLst/>
              <a:rect l="l" t="t" r="r" b="b"/>
              <a:pathLst>
                <a:path w="1937943" h="1441446" fill="norm" stroke="1" extrusionOk="0">
                  <a:moveTo>
                    <a:pt x="36826" y="0"/>
                  </a:moveTo>
                  <a:lnTo>
                    <a:pt x="1901118" y="0"/>
                  </a:lnTo>
                  <a:cubicBezTo>
                    <a:pt x="1921456" y="0"/>
                    <a:pt x="1937943" y="16487"/>
                    <a:pt x="1937943" y="36826"/>
                  </a:cubicBezTo>
                  <a:lnTo>
                    <a:pt x="1937943" y="1404620"/>
                  </a:lnTo>
                  <a:cubicBezTo>
                    <a:pt x="1937943" y="1424959"/>
                    <a:pt x="1921456" y="1441446"/>
                    <a:pt x="1901118" y="1441446"/>
                  </a:cubicBezTo>
                  <a:lnTo>
                    <a:pt x="36826" y="1441446"/>
                  </a:lnTo>
                  <a:cubicBezTo>
                    <a:pt x="16487" y="1441446"/>
                    <a:pt x="0" y="1424959"/>
                    <a:pt x="0" y="1404620"/>
                  </a:cubicBezTo>
                  <a:lnTo>
                    <a:pt x="0" y="36826"/>
                  </a:lnTo>
                  <a:cubicBezTo>
                    <a:pt x="0" y="16487"/>
                    <a:pt x="16487" y="0"/>
                    <a:pt x="368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-85725"/>
              <a:ext cx="1937943" cy="15271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0"/>
                </a:lnSpc>
                <a:defRPr/>
              </a:pPr>
              <a:endParaRPr/>
            </a:p>
          </p:txBody>
        </p:sp>
      </p:grpSp>
      <p:grpSp>
        <p:nvGrpSpPr>
          <p:cNvPr id="776279665" name="Group 11"/>
          <p:cNvGrpSpPr/>
          <p:nvPr/>
        </p:nvGrpSpPr>
        <p:grpSpPr bwMode="auto">
          <a:xfrm rot="0">
            <a:off x="1137817" y="3785309"/>
            <a:ext cx="8006183" cy="2322830"/>
            <a:chOff x="0" y="0"/>
            <a:chExt cx="2108624" cy="611774"/>
          </a:xfrm>
        </p:grpSpPr>
        <p:sp>
          <p:nvSpPr>
            <p:cNvPr id="12" name="Freeform 12"/>
            <p:cNvSpPr/>
            <p:nvPr/>
          </p:nvSpPr>
          <p:spPr bwMode="auto">
            <a:xfrm rot="0" flipH="0" flipV="0">
              <a:off x="0" y="0"/>
              <a:ext cx="2108624" cy="611774"/>
            </a:xfrm>
            <a:custGeom>
              <a:avLst/>
              <a:gdLst/>
              <a:ahLst/>
              <a:cxnLst/>
              <a:rect l="l" t="t" r="r" b="b"/>
              <a:pathLst>
                <a:path w="2108624" h="611774" fill="norm" stroke="1" extrusionOk="0">
                  <a:moveTo>
                    <a:pt x="21274" y="0"/>
                  </a:moveTo>
                  <a:lnTo>
                    <a:pt x="2087350" y="0"/>
                  </a:lnTo>
                  <a:cubicBezTo>
                    <a:pt x="2092993" y="0"/>
                    <a:pt x="2098404" y="2241"/>
                    <a:pt x="2102393" y="6231"/>
                  </a:cubicBezTo>
                  <a:cubicBezTo>
                    <a:pt x="2106383" y="10221"/>
                    <a:pt x="2108624" y="15632"/>
                    <a:pt x="2108624" y="21274"/>
                  </a:cubicBezTo>
                  <a:lnTo>
                    <a:pt x="2108624" y="590500"/>
                  </a:lnTo>
                  <a:cubicBezTo>
                    <a:pt x="2108624" y="596142"/>
                    <a:pt x="2106383" y="601554"/>
                    <a:pt x="2102393" y="605543"/>
                  </a:cubicBezTo>
                  <a:cubicBezTo>
                    <a:pt x="2098404" y="609533"/>
                    <a:pt x="2092993" y="611774"/>
                    <a:pt x="2087350" y="611774"/>
                  </a:cubicBezTo>
                  <a:lnTo>
                    <a:pt x="21274" y="611774"/>
                  </a:lnTo>
                  <a:cubicBezTo>
                    <a:pt x="15632" y="611774"/>
                    <a:pt x="10221" y="609533"/>
                    <a:pt x="6231" y="605543"/>
                  </a:cubicBezTo>
                  <a:cubicBezTo>
                    <a:pt x="2241" y="601554"/>
                    <a:pt x="0" y="596142"/>
                    <a:pt x="0" y="590500"/>
                  </a:cubicBezTo>
                  <a:lnTo>
                    <a:pt x="0" y="21274"/>
                  </a:lnTo>
                  <a:cubicBezTo>
                    <a:pt x="0" y="15632"/>
                    <a:pt x="2241" y="10221"/>
                    <a:pt x="6231" y="6231"/>
                  </a:cubicBezTo>
                  <a:cubicBezTo>
                    <a:pt x="10221" y="2241"/>
                    <a:pt x="15632" y="0"/>
                    <a:pt x="212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 bwMode="auto">
            <a:xfrm>
              <a:off x="0" y="-85725"/>
              <a:ext cx="2108624" cy="6974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  <a:defRPr/>
              </a:pPr>
              <a:endParaRPr/>
            </a:p>
          </p:txBody>
        </p:sp>
      </p:grpSp>
      <p:grpSp>
        <p:nvGrpSpPr>
          <p:cNvPr id="1381031388" name="Group 14"/>
          <p:cNvGrpSpPr/>
          <p:nvPr/>
        </p:nvGrpSpPr>
        <p:grpSpPr bwMode="auto">
          <a:xfrm rot="0">
            <a:off x="1137817" y="6935470"/>
            <a:ext cx="8006183" cy="2322830"/>
            <a:chOff x="0" y="0"/>
            <a:chExt cx="2108624" cy="611774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108624" cy="611774"/>
            </a:xfrm>
            <a:custGeom>
              <a:avLst/>
              <a:gdLst/>
              <a:ahLst/>
              <a:cxnLst/>
              <a:rect l="l" t="t" r="r" b="b"/>
              <a:pathLst>
                <a:path w="2108624" h="611774" fill="norm" stroke="1" extrusionOk="0">
                  <a:moveTo>
                    <a:pt x="21274" y="0"/>
                  </a:moveTo>
                  <a:lnTo>
                    <a:pt x="2087350" y="0"/>
                  </a:lnTo>
                  <a:cubicBezTo>
                    <a:pt x="2092993" y="0"/>
                    <a:pt x="2098404" y="2241"/>
                    <a:pt x="2102393" y="6231"/>
                  </a:cubicBezTo>
                  <a:cubicBezTo>
                    <a:pt x="2106383" y="10221"/>
                    <a:pt x="2108624" y="15632"/>
                    <a:pt x="2108624" y="21274"/>
                  </a:cubicBezTo>
                  <a:lnTo>
                    <a:pt x="2108624" y="590500"/>
                  </a:lnTo>
                  <a:cubicBezTo>
                    <a:pt x="2108624" y="596142"/>
                    <a:pt x="2106383" y="601554"/>
                    <a:pt x="2102393" y="605543"/>
                  </a:cubicBezTo>
                  <a:cubicBezTo>
                    <a:pt x="2098404" y="609533"/>
                    <a:pt x="2092993" y="611774"/>
                    <a:pt x="2087350" y="611774"/>
                  </a:cubicBezTo>
                  <a:lnTo>
                    <a:pt x="21274" y="611774"/>
                  </a:lnTo>
                  <a:cubicBezTo>
                    <a:pt x="15632" y="611774"/>
                    <a:pt x="10221" y="609533"/>
                    <a:pt x="6231" y="605543"/>
                  </a:cubicBezTo>
                  <a:cubicBezTo>
                    <a:pt x="2241" y="601554"/>
                    <a:pt x="0" y="596142"/>
                    <a:pt x="0" y="590500"/>
                  </a:cubicBezTo>
                  <a:lnTo>
                    <a:pt x="0" y="21274"/>
                  </a:lnTo>
                  <a:cubicBezTo>
                    <a:pt x="0" y="15632"/>
                    <a:pt x="2241" y="10221"/>
                    <a:pt x="6231" y="6231"/>
                  </a:cubicBezTo>
                  <a:cubicBezTo>
                    <a:pt x="10221" y="2241"/>
                    <a:pt x="15632" y="0"/>
                    <a:pt x="212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 bwMode="auto">
            <a:xfrm>
              <a:off x="0" y="-85725"/>
              <a:ext cx="2108624" cy="6974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  <a:defRPr/>
              </a:pPr>
              <a:endParaRPr/>
            </a:p>
          </p:txBody>
        </p:sp>
      </p:grpSp>
      <p:sp>
        <p:nvSpPr>
          <p:cNvPr id="1563192790" name="TextBox 17"/>
          <p:cNvSpPr txBox="1"/>
          <p:nvPr/>
        </p:nvSpPr>
        <p:spPr bwMode="auto">
          <a:xfrm rot="0">
            <a:off x="3251282" y="7409760"/>
            <a:ext cx="5455253" cy="134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519"/>
              </a:lnSpc>
              <a:buFont typeface="Arial"/>
              <a:buChar char="•"/>
              <a:defRPr/>
            </a:pPr>
            <a:r>
              <a:rPr lang="en-US" sz="22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每周发布1-2次短视频</a:t>
            </a:r>
            <a:endParaRPr>
              <a:latin typeface="黑体"/>
              <a:cs typeface="黑体"/>
            </a:endParaRPr>
          </a:p>
          <a:p>
            <a:pPr marL="474979" lvl="1" indent="-237490" algn="l">
              <a:lnSpc>
                <a:spcPts val="351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每周发布3-4篇图</a:t>
            </a:r>
            <a:r>
              <a:rPr lang="en-US" sz="22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文笔记</a:t>
            </a:r>
            <a:endParaRPr>
              <a:latin typeface="黑体"/>
              <a:cs typeface="黑体"/>
            </a:endParaRPr>
          </a:p>
          <a:p>
            <a:pPr marL="474979" lvl="1" indent="-237490" algn="l">
              <a:lnSpc>
                <a:spcPts val="3519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每日直播1次（持续一周）</a:t>
            </a:r>
            <a:endParaRPr/>
          </a:p>
        </p:txBody>
      </p:sp>
      <p:sp>
        <p:nvSpPr>
          <p:cNvPr id="1612985723" name="Freeform 18"/>
          <p:cNvSpPr/>
          <p:nvPr/>
        </p:nvSpPr>
        <p:spPr bwMode="auto">
          <a:xfrm rot="0" flipH="0" flipV="0">
            <a:off x="1542633" y="7459595"/>
            <a:ext cx="1457710" cy="1457710"/>
          </a:xfrm>
          <a:custGeom>
            <a:avLst/>
            <a:gdLst/>
            <a:ahLst/>
            <a:cxnLst/>
            <a:rect l="l" t="t" r="r" b="b"/>
            <a:pathLst>
              <a:path w="1457710" h="1457710" fill="norm" stroke="1" extrusionOk="0">
                <a:moveTo>
                  <a:pt x="0" y="0"/>
                </a:moveTo>
                <a:lnTo>
                  <a:pt x="1457710" y="0"/>
                </a:lnTo>
                <a:lnTo>
                  <a:pt x="1457710" y="1457710"/>
                </a:lnTo>
                <a:lnTo>
                  <a:pt x="0" y="1457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grpSp>
        <p:nvGrpSpPr>
          <p:cNvPr id="801448416" name="Group 19"/>
          <p:cNvGrpSpPr/>
          <p:nvPr/>
        </p:nvGrpSpPr>
        <p:grpSpPr bwMode="auto">
          <a:xfrm rot="0">
            <a:off x="1542632" y="4279180"/>
            <a:ext cx="4226211" cy="1410250"/>
            <a:chOff x="0" y="0"/>
            <a:chExt cx="4226211" cy="1410250"/>
          </a:xfrm>
        </p:grpSpPr>
        <p:sp>
          <p:nvSpPr>
            <p:cNvPr id="20" name="TextBox 20"/>
            <p:cNvSpPr txBox="1"/>
            <p:nvPr/>
          </p:nvSpPr>
          <p:spPr bwMode="auto">
            <a:xfrm rot="0">
              <a:off x="0" y="1054417"/>
              <a:ext cx="4226211" cy="35583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全年合作</a:t>
              </a:r>
              <a:r>
                <a:rPr lang="en-US" sz="2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宣传媒体及平台</a:t>
              </a:r>
              <a:endParaRPr/>
            </a:p>
          </p:txBody>
        </p:sp>
        <p:sp>
          <p:nvSpPr>
            <p:cNvPr id="21" name="TextBox 21"/>
            <p:cNvSpPr txBox="1"/>
            <p:nvPr/>
          </p:nvSpPr>
          <p:spPr bwMode="auto">
            <a:xfrm rot="0">
              <a:off x="855496" y="0"/>
              <a:ext cx="1740098" cy="10044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00"/>
                </a:lnSpc>
                <a:spcBef>
                  <a:spcPts val="0"/>
                </a:spcBef>
                <a:defRPr/>
              </a:pPr>
              <a:r>
                <a:rPr lang="en-US" sz="7200" b="1">
                  <a:solidFill>
                    <a:srgbClr val="6164EF"/>
                  </a:solidFill>
                  <a:latin typeface="Aileron Bold"/>
                  <a:ea typeface="Aileron Bold"/>
                  <a:cs typeface="Aileron Bold"/>
                </a:rPr>
                <a:t>120</a:t>
              </a:r>
              <a:endParaRPr/>
            </a:p>
          </p:txBody>
        </p:sp>
        <p:sp>
          <p:nvSpPr>
            <p:cNvPr id="22" name="TextBox 22"/>
            <p:cNvSpPr txBox="1"/>
            <p:nvPr/>
          </p:nvSpPr>
          <p:spPr bwMode="auto">
            <a:xfrm rot="0">
              <a:off x="2716764" y="439102"/>
              <a:ext cx="653589" cy="37353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思源黑体 Bold"/>
                  <a:ea typeface="思源黑体 Bold"/>
                  <a:cs typeface="思源黑体 Bold"/>
                </a:rPr>
                <a:t>+</a:t>
              </a:r>
              <a:endParaRPr/>
            </a:p>
          </p:txBody>
        </p:sp>
      </p:grpSp>
      <p:grpSp>
        <p:nvGrpSpPr>
          <p:cNvPr id="1589379070" name="Group 23"/>
          <p:cNvGrpSpPr/>
          <p:nvPr/>
        </p:nvGrpSpPr>
        <p:grpSpPr bwMode="auto">
          <a:xfrm rot="0">
            <a:off x="6237282" y="4279180"/>
            <a:ext cx="2141894" cy="1410250"/>
            <a:chOff x="0" y="0"/>
            <a:chExt cx="2141894" cy="1410250"/>
          </a:xfrm>
        </p:grpSpPr>
        <p:sp>
          <p:nvSpPr>
            <p:cNvPr id="24" name="TextBox 24"/>
            <p:cNvSpPr txBox="1"/>
            <p:nvPr/>
          </p:nvSpPr>
          <p:spPr bwMode="auto">
            <a:xfrm rot="0">
              <a:off x="286054" y="1054417"/>
              <a:ext cx="1570145" cy="35583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9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覆盖率达</a:t>
              </a:r>
              <a:endParaRPr/>
            </a:p>
          </p:txBody>
        </p:sp>
        <p:sp>
          <p:nvSpPr>
            <p:cNvPr id="25" name="TextBox 25"/>
            <p:cNvSpPr txBox="1"/>
            <p:nvPr/>
          </p:nvSpPr>
          <p:spPr bwMode="auto">
            <a:xfrm rot="0">
              <a:off x="0" y="0"/>
              <a:ext cx="1367135" cy="100441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00"/>
                </a:lnSpc>
                <a:spcBef>
                  <a:spcPts val="0"/>
                </a:spcBef>
                <a:defRPr/>
              </a:pPr>
              <a:r>
                <a:rPr lang="en-US" sz="7200" b="1">
                  <a:solidFill>
                    <a:srgbClr val="6164EF"/>
                  </a:solidFill>
                  <a:latin typeface="Aileron Bold"/>
                  <a:ea typeface="Aileron Bold"/>
                  <a:cs typeface="Aileron Bold"/>
                </a:rPr>
                <a:t>60</a:t>
              </a:r>
              <a:endParaRPr/>
            </a:p>
          </p:txBody>
        </p:sp>
        <p:sp>
          <p:nvSpPr>
            <p:cNvPr id="26" name="TextBox 26"/>
            <p:cNvSpPr txBox="1"/>
            <p:nvPr/>
          </p:nvSpPr>
          <p:spPr bwMode="auto">
            <a:xfrm rot="0">
              <a:off x="1488305" y="439102"/>
              <a:ext cx="653589" cy="37353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思源黑体 Bold"/>
                  <a:ea typeface="思源黑体 Bold"/>
                  <a:cs typeface="思源黑体 Bold"/>
                </a:rPr>
                <a:t>%</a:t>
              </a:r>
              <a:endParaRPr/>
            </a:p>
          </p:txBody>
        </p:sp>
      </p:grpSp>
      <p:sp>
        <p:nvSpPr>
          <p:cNvPr id="1176861918" name="Freeform 27"/>
          <p:cNvSpPr/>
          <p:nvPr/>
        </p:nvSpPr>
        <p:spPr bwMode="auto">
          <a:xfrm rot="0" flipH="0" flipV="0">
            <a:off x="1887531" y="7783122"/>
            <a:ext cx="767913" cy="810656"/>
          </a:xfrm>
          <a:custGeom>
            <a:avLst/>
            <a:gdLst/>
            <a:ahLst/>
            <a:cxnLst/>
            <a:rect l="l" t="t" r="r" b="b"/>
            <a:pathLst>
              <a:path w="767913" h="810657" fill="norm" stroke="1" extrusionOk="0">
                <a:moveTo>
                  <a:pt x="0" y="0"/>
                </a:moveTo>
                <a:lnTo>
                  <a:pt x="767913" y="0"/>
                </a:lnTo>
                <a:lnTo>
                  <a:pt x="767913" y="810657"/>
                </a:lnTo>
                <a:lnTo>
                  <a:pt x="0" y="810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439887173" name="Group 28"/>
          <p:cNvGrpSpPr/>
          <p:nvPr/>
        </p:nvGrpSpPr>
        <p:grpSpPr bwMode="auto">
          <a:xfrm rot="0">
            <a:off x="13604510" y="1048912"/>
            <a:ext cx="1623448" cy="364433"/>
            <a:chOff x="0" y="0"/>
            <a:chExt cx="2164597" cy="485911"/>
          </a:xfrm>
        </p:grpSpPr>
        <p:sp>
          <p:nvSpPr>
            <p:cNvPr id="29" name="Freeform 29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0000"/>
              </a:blip>
              <a:srcRect l="0" t="24041" r="0" b="0"/>
              <a:stretch/>
            </a:blipFill>
          </p:spPr>
        </p:sp>
        <p:sp>
          <p:nvSpPr>
            <p:cNvPr id="30" name="Freeform 30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7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1941406718" name="TextBox 31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1514460765" name="TextBox 32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>
              <a:latin typeface="黑体"/>
              <a:cs typeface="黑体"/>
            </a:endParaRPr>
          </a:p>
        </p:txBody>
      </p:sp>
      <p:sp>
        <p:nvSpPr>
          <p:cNvPr id="93961186" name="TextBox 33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2002379335" name="TextBox 34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效果预期</a:t>
            </a:r>
            <a:endParaRPr/>
          </a:p>
        </p:txBody>
      </p:sp>
      <p:graphicFrame>
        <p:nvGraphicFramePr>
          <p:cNvPr id="159047539" name=""/>
          <p:cNvGraphicFramePr>
            <a:graphicFrameLocks xmlns:a="http://schemas.openxmlformats.org/drawingml/2006/main"/>
          </p:cNvGraphicFramePr>
          <p:nvPr/>
        </p:nvGraphicFramePr>
        <p:xfrm rot="0">
          <a:off x="9993948" y="4204137"/>
          <a:ext cx="7172575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14339" name="Freeform 2"/>
          <p:cNvSpPr/>
          <p:nvPr/>
        </p:nvSpPr>
        <p:spPr bwMode="auto">
          <a:xfrm rot="-9014249" flipH="0" flipV="0">
            <a:off x="17299633" y="-278601"/>
            <a:ext cx="1508230" cy="1508230"/>
          </a:xfrm>
          <a:custGeom>
            <a:avLst/>
            <a:gdLst/>
            <a:ahLst/>
            <a:cxnLst/>
            <a:rect l="l" t="t" r="r" b="b"/>
            <a:pathLst>
              <a:path w="1508231" h="1508231" fill="norm" stroke="1" extrusionOk="0">
                <a:moveTo>
                  <a:pt x="0" y="0"/>
                </a:moveTo>
                <a:lnTo>
                  <a:pt x="1508231" y="0"/>
                </a:lnTo>
                <a:lnTo>
                  <a:pt x="1508231" y="1508231"/>
                </a:lnTo>
                <a:lnTo>
                  <a:pt x="0" y="150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893740903" name="TextBox 3"/>
          <p:cNvSpPr txBox="1"/>
          <p:nvPr/>
        </p:nvSpPr>
        <p:spPr bwMode="auto">
          <a:xfrm rot="0">
            <a:off x="-639540" y="-93249"/>
            <a:ext cx="6706879" cy="72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743"/>
              </a:lnSpc>
              <a:spcBef>
                <a:spcPts val="0"/>
              </a:spcBef>
              <a:defRPr/>
            </a:pPr>
            <a:r>
              <a:rPr lang="en-US" sz="40550" u="none">
                <a:ln w="38099">
                  <a:solidFill>
                    <a:schemeClr val="bg1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04</a:t>
            </a:r>
            <a:endParaRPr/>
          </a:p>
        </p:txBody>
      </p:sp>
      <p:grpSp>
        <p:nvGrpSpPr>
          <p:cNvPr id="455484443" name="Group 4"/>
          <p:cNvGrpSpPr/>
          <p:nvPr/>
        </p:nvGrpSpPr>
        <p:grpSpPr bwMode="auto">
          <a:xfrm rot="0">
            <a:off x="0" y="3775336"/>
            <a:ext cx="18288000" cy="3295057"/>
            <a:chOff x="0" y="0"/>
            <a:chExt cx="4816593" cy="867834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816592" cy="867834"/>
            </a:xfrm>
            <a:custGeom>
              <a:avLst/>
              <a:gdLst/>
              <a:ahLst/>
              <a:cxnLst/>
              <a:rect l="l" t="t" r="r" b="b"/>
              <a:pathLst>
                <a:path w="4816592" h="867834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67834"/>
                  </a:lnTo>
                  <a:lnTo>
                    <a:pt x="0" y="867834"/>
                  </a:lnTo>
                  <a:close/>
                </a:path>
              </a:pathLst>
            </a:custGeom>
            <a:solidFill>
              <a:srgbClr val="7882F3"/>
            </a:solidFill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57150"/>
              <a:ext cx="4816593" cy="9249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7"/>
                </a:lnSpc>
                <a:defRPr/>
              </a:pPr>
              <a:endParaRPr/>
            </a:p>
          </p:txBody>
        </p:sp>
      </p:grpSp>
      <p:sp>
        <p:nvSpPr>
          <p:cNvPr id="178724588" name="Freeform 7"/>
          <p:cNvSpPr/>
          <p:nvPr/>
        </p:nvSpPr>
        <p:spPr bwMode="auto">
          <a:xfrm rot="-9014249" flipH="0" flipV="0">
            <a:off x="5902289" y="1574478"/>
            <a:ext cx="721356" cy="721356"/>
          </a:xfrm>
          <a:custGeom>
            <a:avLst/>
            <a:gdLst/>
            <a:ahLst/>
            <a:cxnLst/>
            <a:rect l="l" t="t" r="r" b="b"/>
            <a:pathLst>
              <a:path w="721356" h="721356" fill="norm" stroke="1" extrusionOk="0">
                <a:moveTo>
                  <a:pt x="0" y="0"/>
                </a:moveTo>
                <a:lnTo>
                  <a:pt x="721357" y="0"/>
                </a:lnTo>
                <a:lnTo>
                  <a:pt x="721357" y="721357"/>
                </a:lnTo>
                <a:lnTo>
                  <a:pt x="0" y="721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514647589" name="Freeform 8"/>
          <p:cNvSpPr/>
          <p:nvPr/>
        </p:nvSpPr>
        <p:spPr bwMode="auto">
          <a:xfrm rot="-9014249" flipH="0" flipV="0">
            <a:off x="-482006" y="8795883"/>
            <a:ext cx="2071101" cy="2071101"/>
          </a:xfrm>
          <a:custGeom>
            <a:avLst/>
            <a:gdLst/>
            <a:ahLst/>
            <a:cxnLst/>
            <a:rect l="l" t="t" r="r" b="b"/>
            <a:pathLst>
              <a:path w="2071101" h="2071101" fill="norm" stroke="1" extrusionOk="0">
                <a:moveTo>
                  <a:pt x="0" y="0"/>
                </a:moveTo>
                <a:lnTo>
                  <a:pt x="2071101" y="0"/>
                </a:lnTo>
                <a:lnTo>
                  <a:pt x="2071101" y="2071101"/>
                </a:lnTo>
                <a:lnTo>
                  <a:pt x="0" y="207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grpSp>
        <p:nvGrpSpPr>
          <p:cNvPr id="1378265134" name="Group 9"/>
          <p:cNvGrpSpPr/>
          <p:nvPr/>
        </p:nvGrpSpPr>
        <p:grpSpPr bwMode="auto">
          <a:xfrm rot="0">
            <a:off x="1397160" y="4252798"/>
            <a:ext cx="6926371" cy="2382750"/>
            <a:chOff x="0" y="0"/>
            <a:chExt cx="6926371" cy="2382750"/>
          </a:xfrm>
        </p:grpSpPr>
        <p:sp>
          <p:nvSpPr>
            <p:cNvPr id="10" name="TextBox 10"/>
            <p:cNvSpPr txBox="1"/>
            <p:nvPr/>
          </p:nvSpPr>
          <p:spPr bwMode="auto">
            <a:xfrm rot="0">
              <a:off x="0" y="0"/>
              <a:ext cx="6926371" cy="15314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056"/>
                </a:lnSpc>
                <a:spcBef>
                  <a:spcPts val="0"/>
                </a:spcBef>
                <a:defRPr/>
              </a:pP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效果预期</a:t>
              </a:r>
              <a:endParaRPr/>
            </a:p>
          </p:txBody>
        </p:sp>
        <p:sp>
          <p:nvSpPr>
            <p:cNvPr id="11" name="TextBox 11"/>
            <p:cNvSpPr txBox="1"/>
            <p:nvPr/>
          </p:nvSpPr>
          <p:spPr bwMode="auto">
            <a:xfrm rot="0">
              <a:off x="0" y="1689096"/>
              <a:ext cx="6926371" cy="69365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ts val="0"/>
                </a:spcBef>
                <a:defRPr/>
              </a:pPr>
              <a:r>
                <a:rPr lang="en-US" sz="3900">
                  <a:solidFill>
                    <a:srgbClr val="FFFFFF">
                      <a:alpha val="49804"/>
                    </a:srgbClr>
                  </a:solidFill>
                  <a:latin typeface="Arial"/>
                  <a:ea typeface="Arial"/>
                  <a:cs typeface="Arial"/>
                </a:rPr>
                <a:t>Expected Results &amp; KPIs</a:t>
              </a:r>
              <a:endParaRPr/>
            </a:p>
          </p:txBody>
        </p:sp>
      </p:grpSp>
      <p:sp>
        <p:nvSpPr>
          <p:cNvPr id="519978467" name="Freeform 12"/>
          <p:cNvSpPr/>
          <p:nvPr/>
        </p:nvSpPr>
        <p:spPr bwMode="auto">
          <a:xfrm rot="0" flipH="0" flipV="0">
            <a:off x="9219153" y="1762204"/>
            <a:ext cx="7805607" cy="6777412"/>
          </a:xfrm>
          <a:custGeom>
            <a:avLst/>
            <a:gdLst/>
            <a:ahLst/>
            <a:cxnLst/>
            <a:rect l="l" t="t" r="r" b="b"/>
            <a:pathLst>
              <a:path w="7805607" h="6777412" fill="norm" stroke="1" extrusionOk="0">
                <a:moveTo>
                  <a:pt x="0" y="0"/>
                </a:moveTo>
                <a:lnTo>
                  <a:pt x="7805608" y="0"/>
                </a:lnTo>
                <a:lnTo>
                  <a:pt x="7805608" y="6777412"/>
                </a:lnTo>
                <a:lnTo>
                  <a:pt x="0" y="6777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223" t="0" r="221" b="0"/>
            <a:stretch/>
          </a:blipFill>
        </p:spPr>
      </p:sp>
      <p:sp>
        <p:nvSpPr>
          <p:cNvPr id="762220642" name="Freeform 13"/>
          <p:cNvSpPr/>
          <p:nvPr/>
        </p:nvSpPr>
        <p:spPr bwMode="auto">
          <a:xfrm rot="-3356443" flipH="0" flipV="0">
            <a:off x="15432759" y="4720341"/>
            <a:ext cx="1246906" cy="1181443"/>
          </a:xfrm>
          <a:custGeom>
            <a:avLst/>
            <a:gdLst/>
            <a:ahLst/>
            <a:cxnLst/>
            <a:rect l="l" t="t" r="r" b="b"/>
            <a:pathLst>
              <a:path w="1246906" h="1181443" fill="norm" stroke="1" extrusionOk="0">
                <a:moveTo>
                  <a:pt x="0" y="0"/>
                </a:moveTo>
                <a:lnTo>
                  <a:pt x="1246906" y="0"/>
                </a:lnTo>
                <a:lnTo>
                  <a:pt x="1246906" y="1181443"/>
                </a:lnTo>
                <a:lnTo>
                  <a:pt x="0" y="1181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500175010" name="Freeform 14"/>
          <p:cNvSpPr/>
          <p:nvPr/>
        </p:nvSpPr>
        <p:spPr bwMode="auto">
          <a:xfrm rot="345394" flipH="0" flipV="0">
            <a:off x="12102643" y="7179913"/>
            <a:ext cx="1236517" cy="859912"/>
          </a:xfrm>
          <a:custGeom>
            <a:avLst/>
            <a:gdLst/>
            <a:ahLst/>
            <a:cxnLst/>
            <a:rect l="l" t="t" r="r" b="b"/>
            <a:pathLst>
              <a:path w="1236517" h="859913" fill="norm" stroke="1" extrusionOk="0">
                <a:moveTo>
                  <a:pt x="0" y="0"/>
                </a:moveTo>
                <a:lnTo>
                  <a:pt x="1236516" y="0"/>
                </a:lnTo>
                <a:lnTo>
                  <a:pt x="1236516" y="859913"/>
                </a:lnTo>
                <a:lnTo>
                  <a:pt x="0" y="8599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1933182671" name="Freeform 15"/>
          <p:cNvSpPr/>
          <p:nvPr/>
        </p:nvSpPr>
        <p:spPr bwMode="auto">
          <a:xfrm rot="0" flipH="0" flipV="0">
            <a:off x="12062635" y="2811462"/>
            <a:ext cx="3155024" cy="3448113"/>
          </a:xfrm>
          <a:custGeom>
            <a:avLst/>
            <a:gdLst/>
            <a:ahLst/>
            <a:cxnLst/>
            <a:rect l="l" t="t" r="r" b="b"/>
            <a:pathLst>
              <a:path w="3155024" h="3448113" fill="norm" stroke="1" extrusionOk="0">
                <a:moveTo>
                  <a:pt x="0" y="0"/>
                </a:moveTo>
                <a:lnTo>
                  <a:pt x="3155024" y="0"/>
                </a:lnTo>
                <a:lnTo>
                  <a:pt x="3155024" y="3448113"/>
                </a:lnTo>
                <a:lnTo>
                  <a:pt x="0" y="3448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637310592" name="Freeform 16"/>
          <p:cNvSpPr/>
          <p:nvPr/>
        </p:nvSpPr>
        <p:spPr bwMode="auto">
          <a:xfrm rot="0" flipH="0" flipV="0">
            <a:off x="10305203" y="3639318"/>
            <a:ext cx="1740170" cy="1648811"/>
          </a:xfrm>
          <a:custGeom>
            <a:avLst/>
            <a:gdLst/>
            <a:ahLst/>
            <a:cxnLst/>
            <a:rect l="l" t="t" r="r" b="b"/>
            <a:pathLst>
              <a:path w="1740170" h="1648811" fill="norm" stroke="1" extrusionOk="0">
                <a:moveTo>
                  <a:pt x="0" y="0"/>
                </a:moveTo>
                <a:lnTo>
                  <a:pt x="1740170" y="0"/>
                </a:lnTo>
                <a:lnTo>
                  <a:pt x="1740170" y="1648812"/>
                </a:lnTo>
                <a:lnTo>
                  <a:pt x="0" y="1648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8148290" name="Group 2"/>
          <p:cNvGrpSpPr/>
          <p:nvPr/>
        </p:nvGrpSpPr>
        <p:grpSpPr bwMode="auto">
          <a:xfrm rot="0">
            <a:off x="771076" y="876355"/>
            <a:ext cx="5466566" cy="1412919"/>
            <a:chOff x="0" y="0"/>
            <a:chExt cx="5466566" cy="1412919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srcRect l="0" t="0" r="0" b="0"/>
              <a:stretch/>
            </a:blipFill>
          </p:spPr>
        </p:sp>
        <p:sp>
          <p:nvSpPr>
            <p:cNvPr id="4" name="TextBox 4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效果预期</a:t>
              </a:r>
              <a:endParaRPr/>
            </a:p>
          </p:txBody>
        </p:sp>
        <p:sp>
          <p:nvSpPr>
            <p:cNvPr id="5" name="TextBox 5"/>
            <p:cNvSpPr txBox="1"/>
            <p:nvPr/>
          </p:nvSpPr>
          <p:spPr bwMode="auto">
            <a:xfrm rot="0">
              <a:off x="257623" y="1039178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Expected Results &amp; KPIs</a:t>
              </a:r>
              <a:endParaRPr/>
            </a:p>
          </p:txBody>
        </p:sp>
      </p:grpSp>
      <p:sp>
        <p:nvSpPr>
          <p:cNvPr id="1926556820" name="Freeform 6"/>
          <p:cNvSpPr/>
          <p:nvPr/>
        </p:nvSpPr>
        <p:spPr bwMode="auto">
          <a:xfrm rot="0" flipH="0" flipV="0">
            <a:off x="1084729" y="3796383"/>
            <a:ext cx="4096987" cy="4114800"/>
          </a:xfrm>
          <a:custGeom>
            <a:avLst/>
            <a:gdLst/>
            <a:ahLst/>
            <a:cxnLst/>
            <a:rect l="l" t="t" r="r" b="b"/>
            <a:pathLst>
              <a:path w="4096987" h="4114800" fill="norm" stroke="1" extrusionOk="0">
                <a:moveTo>
                  <a:pt x="0" y="0"/>
                </a:moveTo>
                <a:lnTo>
                  <a:pt x="4096987" y="0"/>
                </a:lnTo>
                <a:lnTo>
                  <a:pt x="4096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grpSp>
        <p:nvGrpSpPr>
          <p:cNvPr id="1443959399" name="Group 7"/>
          <p:cNvGrpSpPr/>
          <p:nvPr/>
        </p:nvGrpSpPr>
        <p:grpSpPr bwMode="auto">
          <a:xfrm rot="0">
            <a:off x="5982920" y="3230322"/>
            <a:ext cx="3569111" cy="5246923"/>
            <a:chOff x="0" y="0"/>
            <a:chExt cx="1512303" cy="2223226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1512303" cy="2223226"/>
            </a:xfrm>
            <a:custGeom>
              <a:avLst/>
              <a:gdLst/>
              <a:ahLst/>
              <a:cxnLst/>
              <a:rect l="l" t="t" r="r" b="b"/>
              <a:pathLst>
                <a:path w="1512303" h="2223226" fill="norm" stroke="1" extrusionOk="0">
                  <a:moveTo>
                    <a:pt x="1387843" y="2223226"/>
                  </a:moveTo>
                  <a:lnTo>
                    <a:pt x="124460" y="2223226"/>
                  </a:lnTo>
                  <a:cubicBezTo>
                    <a:pt x="55880" y="2223226"/>
                    <a:pt x="0" y="2167346"/>
                    <a:pt x="0" y="20987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87843" y="0"/>
                  </a:lnTo>
                  <a:cubicBezTo>
                    <a:pt x="1456423" y="0"/>
                    <a:pt x="1512303" y="55880"/>
                    <a:pt x="1512303" y="124460"/>
                  </a:cubicBezTo>
                  <a:lnTo>
                    <a:pt x="1512303" y="2098766"/>
                  </a:lnTo>
                  <a:cubicBezTo>
                    <a:pt x="1512303" y="2167346"/>
                    <a:pt x="1456423" y="2223226"/>
                    <a:pt x="1387843" y="22232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0161410" name="Group 9"/>
          <p:cNvGrpSpPr/>
          <p:nvPr/>
        </p:nvGrpSpPr>
        <p:grpSpPr bwMode="auto">
          <a:xfrm rot="0">
            <a:off x="9549579" y="2810243"/>
            <a:ext cx="4140611" cy="6087081"/>
            <a:chOff x="0" y="0"/>
            <a:chExt cx="1512303" cy="2223226"/>
          </a:xfrm>
        </p:grpSpPr>
        <p:sp>
          <p:nvSpPr>
            <p:cNvPr id="10" name="Freeform 10"/>
            <p:cNvSpPr/>
            <p:nvPr/>
          </p:nvSpPr>
          <p:spPr bwMode="auto">
            <a:xfrm rot="0" flipH="0" flipV="0">
              <a:off x="0" y="0"/>
              <a:ext cx="1512303" cy="2223226"/>
            </a:xfrm>
            <a:custGeom>
              <a:avLst/>
              <a:gdLst/>
              <a:ahLst/>
              <a:cxnLst/>
              <a:rect l="l" t="t" r="r" b="b"/>
              <a:pathLst>
                <a:path w="1512303" h="2223226" fill="norm" stroke="1" extrusionOk="0">
                  <a:moveTo>
                    <a:pt x="1387843" y="2223226"/>
                  </a:moveTo>
                  <a:lnTo>
                    <a:pt x="124460" y="2223226"/>
                  </a:lnTo>
                  <a:cubicBezTo>
                    <a:pt x="55880" y="2223226"/>
                    <a:pt x="0" y="2167346"/>
                    <a:pt x="0" y="20987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87843" y="0"/>
                  </a:lnTo>
                  <a:cubicBezTo>
                    <a:pt x="1456423" y="0"/>
                    <a:pt x="1512303" y="55880"/>
                    <a:pt x="1512303" y="124460"/>
                  </a:cubicBezTo>
                  <a:lnTo>
                    <a:pt x="1512303" y="2098766"/>
                  </a:lnTo>
                  <a:cubicBezTo>
                    <a:pt x="1512303" y="2167346"/>
                    <a:pt x="1456423" y="2223226"/>
                    <a:pt x="1387843" y="2223226"/>
                  </a:cubicBezTo>
                  <a:close/>
                </a:path>
              </a:pathLst>
            </a:custGeom>
            <a:solidFill>
              <a:srgbClr val="6164EF"/>
            </a:solidFill>
          </p:spPr>
        </p:sp>
      </p:grpSp>
      <p:grpSp>
        <p:nvGrpSpPr>
          <p:cNvPr id="1918021636" name="Group 11"/>
          <p:cNvGrpSpPr/>
          <p:nvPr/>
        </p:nvGrpSpPr>
        <p:grpSpPr bwMode="auto">
          <a:xfrm rot="0">
            <a:off x="13690189" y="3230322"/>
            <a:ext cx="3569111" cy="5246923"/>
            <a:chOff x="0" y="0"/>
            <a:chExt cx="1512303" cy="2223226"/>
          </a:xfrm>
        </p:grpSpPr>
        <p:sp>
          <p:nvSpPr>
            <p:cNvPr id="12" name="Freeform 12"/>
            <p:cNvSpPr/>
            <p:nvPr/>
          </p:nvSpPr>
          <p:spPr bwMode="auto">
            <a:xfrm rot="0" flipH="0" flipV="0">
              <a:off x="0" y="0"/>
              <a:ext cx="1512303" cy="2223226"/>
            </a:xfrm>
            <a:custGeom>
              <a:avLst/>
              <a:gdLst/>
              <a:ahLst/>
              <a:cxnLst/>
              <a:rect l="l" t="t" r="r" b="b"/>
              <a:pathLst>
                <a:path w="1512303" h="2223226" fill="norm" stroke="1" extrusionOk="0">
                  <a:moveTo>
                    <a:pt x="1387843" y="2223226"/>
                  </a:moveTo>
                  <a:lnTo>
                    <a:pt x="124460" y="2223226"/>
                  </a:lnTo>
                  <a:cubicBezTo>
                    <a:pt x="55880" y="2223226"/>
                    <a:pt x="0" y="2167346"/>
                    <a:pt x="0" y="20987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87843" y="0"/>
                  </a:lnTo>
                  <a:cubicBezTo>
                    <a:pt x="1456423" y="0"/>
                    <a:pt x="1512303" y="55880"/>
                    <a:pt x="1512303" y="124460"/>
                  </a:cubicBezTo>
                  <a:lnTo>
                    <a:pt x="1512303" y="2098766"/>
                  </a:lnTo>
                  <a:cubicBezTo>
                    <a:pt x="1512303" y="2167346"/>
                    <a:pt x="1456423" y="2223226"/>
                    <a:pt x="1387843" y="22232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00277421" name="Group 13"/>
          <p:cNvGrpSpPr/>
          <p:nvPr/>
        </p:nvGrpSpPr>
        <p:grpSpPr bwMode="auto">
          <a:xfrm rot="0">
            <a:off x="6476806" y="4496914"/>
            <a:ext cx="2581695" cy="2704078"/>
            <a:chOff x="0" y="0"/>
            <a:chExt cx="2581695" cy="2704078"/>
          </a:xfrm>
        </p:grpSpPr>
        <p:sp>
          <p:nvSpPr>
            <p:cNvPr id="14" name="TextBox 14"/>
            <p:cNvSpPr txBox="1"/>
            <p:nvPr/>
          </p:nvSpPr>
          <p:spPr bwMode="auto">
            <a:xfrm rot="0">
              <a:off x="0" y="646318"/>
              <a:ext cx="2581695" cy="20577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just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抖音短视频：预计获取曝光量XX万，点击率达到X.X%</a:t>
              </a:r>
              <a:endParaRPr>
                <a:latin typeface="黑体"/>
                <a:cs typeface="黑体"/>
              </a:endParaRPr>
            </a:p>
            <a:p>
              <a:pPr marL="388620" lvl="1" indent="-194310" algn="just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小红书笔记：预计带来XX万的浏览量，互动率达到X.X%</a:t>
              </a:r>
              <a:endParaRPr/>
            </a:p>
          </p:txBody>
        </p:sp>
        <p:sp>
          <p:nvSpPr>
            <p:cNvPr id="15" name="TextBox 15"/>
            <p:cNvSpPr txBox="1"/>
            <p:nvPr/>
          </p:nvSpPr>
          <p:spPr bwMode="auto">
            <a:xfrm rot="0">
              <a:off x="0" y="0"/>
              <a:ext cx="2581695" cy="498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曝光与流量预期</a:t>
              </a:r>
              <a:endParaRPr/>
            </a:p>
          </p:txBody>
        </p:sp>
      </p:grpSp>
      <p:grpSp>
        <p:nvGrpSpPr>
          <p:cNvPr id="779602015" name="Group 16"/>
          <p:cNvGrpSpPr/>
          <p:nvPr/>
        </p:nvGrpSpPr>
        <p:grpSpPr bwMode="auto">
          <a:xfrm rot="0">
            <a:off x="10329217" y="4532633"/>
            <a:ext cx="2581335" cy="1956627"/>
            <a:chOff x="0" y="0"/>
            <a:chExt cx="3441780" cy="2608835"/>
          </a:xfrm>
        </p:grpSpPr>
        <p:sp>
          <p:nvSpPr>
            <p:cNvPr id="17" name="TextBox 17"/>
            <p:cNvSpPr txBox="1"/>
            <p:nvPr/>
          </p:nvSpPr>
          <p:spPr bwMode="auto">
            <a:xfrm rot="0">
              <a:off x="0" y="814133"/>
              <a:ext cx="3441780" cy="179470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00"/>
                </a:lnSpc>
                <a:defRPr/>
              </a:pPr>
              <a:r>
                <a:rPr lang="en-US" sz="1800">
                  <a:solidFill>
                    <a:srgbClr val="FFFFFF"/>
                  </a:solidFill>
                  <a:latin typeface="思源黑体 Light"/>
                  <a:ea typeface="思源黑体 Light"/>
                  <a:cs typeface="思源黑体 Light"/>
                </a:rPr>
                <a:t>预计通过抖音和小红书带动的转化率为X.X%，其中短视频和直播带动的转化率占比XX%</a:t>
              </a:r>
              <a:endParaRPr/>
            </a:p>
          </p:txBody>
        </p:sp>
        <p:sp>
          <p:nvSpPr>
            <p:cNvPr id="18" name="TextBox 18"/>
            <p:cNvSpPr txBox="1"/>
            <p:nvPr/>
          </p:nvSpPr>
          <p:spPr bwMode="auto">
            <a:xfrm rot="0">
              <a:off x="0" y="-47625"/>
              <a:ext cx="3441780" cy="61317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FFFFFF"/>
                  </a:solidFill>
                  <a:latin typeface="思源黑体 Bold"/>
                  <a:ea typeface="思源黑体 Bold"/>
                  <a:cs typeface="思源黑体 Bold"/>
                </a:rPr>
                <a:t>转化率预期</a:t>
              </a:r>
              <a:endParaRPr/>
            </a:p>
          </p:txBody>
        </p:sp>
      </p:grpSp>
      <p:grpSp>
        <p:nvGrpSpPr>
          <p:cNvPr id="1073197411" name="Group 19"/>
          <p:cNvGrpSpPr/>
          <p:nvPr/>
        </p:nvGrpSpPr>
        <p:grpSpPr bwMode="auto">
          <a:xfrm rot="0">
            <a:off x="14184076" y="4496914"/>
            <a:ext cx="2581695" cy="2704078"/>
            <a:chOff x="0" y="0"/>
            <a:chExt cx="2581695" cy="2704078"/>
          </a:xfrm>
        </p:grpSpPr>
        <p:sp>
          <p:nvSpPr>
            <p:cNvPr id="20" name="TextBox 20"/>
            <p:cNvSpPr txBox="1"/>
            <p:nvPr/>
          </p:nvSpPr>
          <p:spPr bwMode="auto">
            <a:xfrm rot="0">
              <a:off x="0" y="646318"/>
              <a:ext cx="2581695" cy="20577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just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提升品牌认知度和用户粘性，预计活动结束后粉丝增长X.X%</a:t>
              </a:r>
              <a:endParaRPr>
                <a:latin typeface="黑体"/>
                <a:cs typeface="黑体"/>
              </a:endParaRPr>
            </a:p>
            <a:p>
              <a:pPr marL="388620" lvl="1" indent="-194310" algn="just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用户互动积极度提升，预计评论、分享数量增长X.X%</a:t>
              </a:r>
              <a:endParaRPr/>
            </a:p>
          </p:txBody>
        </p:sp>
        <p:sp>
          <p:nvSpPr>
            <p:cNvPr id="21" name="TextBox 21"/>
            <p:cNvSpPr txBox="1"/>
            <p:nvPr/>
          </p:nvSpPr>
          <p:spPr bwMode="auto">
            <a:xfrm rot="0">
              <a:off x="0" y="0"/>
              <a:ext cx="2581695" cy="498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品牌影响力提升</a:t>
              </a:r>
              <a:endParaRPr/>
            </a:p>
          </p:txBody>
        </p:sp>
      </p:grpSp>
      <p:grpSp>
        <p:nvGrpSpPr>
          <p:cNvPr id="1191646149" name="Group 22"/>
          <p:cNvGrpSpPr/>
          <p:nvPr/>
        </p:nvGrpSpPr>
        <p:grpSpPr bwMode="auto">
          <a:xfrm rot="0">
            <a:off x="15635852" y="1048912"/>
            <a:ext cx="1623448" cy="364433"/>
            <a:chOff x="0" y="0"/>
            <a:chExt cx="2164597" cy="485911"/>
          </a:xfrm>
        </p:grpSpPr>
        <p:sp>
          <p:nvSpPr>
            <p:cNvPr id="23" name="Freeform 23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rcRect l="0" t="24041" r="0" b="0"/>
              <a:stretch/>
            </a:blipFill>
          </p:spPr>
        </p:sp>
        <p:sp>
          <p:nvSpPr>
            <p:cNvPr id="24" name="Freeform 24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684410313" name="TextBox 25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1153109251" name="TextBox 26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/>
          </a:p>
        </p:txBody>
      </p:sp>
      <p:sp>
        <p:nvSpPr>
          <p:cNvPr id="872383161" name="TextBox 27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1185080872" name="TextBox 28"/>
          <p:cNvSpPr txBox="1"/>
          <p:nvPr/>
        </p:nvSpPr>
        <p:spPr bwMode="auto">
          <a:xfrm rot="0">
            <a:off x="15635850" y="991760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效果预期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77066042" name="Group 2"/>
          <p:cNvGrpSpPr/>
          <p:nvPr/>
        </p:nvGrpSpPr>
        <p:grpSpPr bwMode="auto">
          <a:xfrm rot="0">
            <a:off x="1476376" y="3192006"/>
            <a:ext cx="5829298" cy="5010546"/>
            <a:chOff x="0" y="0"/>
            <a:chExt cx="7772398" cy="6680728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7772400" cy="6680691"/>
            </a:xfrm>
            <a:custGeom>
              <a:avLst/>
              <a:gdLst/>
              <a:ahLst/>
              <a:cxnLst/>
              <a:rect l="l" t="t" r="r" b="b"/>
              <a:pathLst>
                <a:path w="7772400" h="6680691" fill="norm" stroke="1" extrusionOk="0">
                  <a:moveTo>
                    <a:pt x="0" y="0"/>
                  </a:moveTo>
                  <a:lnTo>
                    <a:pt x="7772400" y="0"/>
                  </a:lnTo>
                  <a:lnTo>
                    <a:pt x="7772400" y="6680691"/>
                  </a:lnTo>
                  <a:lnTo>
                    <a:pt x="0" y="6680691"/>
                  </a:lnTo>
                  <a:close/>
                </a:path>
              </a:pathLst>
            </a:custGeom>
            <a:blipFill rotWithShape="1">
              <a:blip r:embed="rId3"/>
              <a:srcRect l="2227" t="0" r="2227" b="0"/>
              <a:stretch/>
            </a:blipFill>
          </p:spPr>
        </p:sp>
      </p:grpSp>
      <p:sp>
        <p:nvSpPr>
          <p:cNvPr id="1289717513" name="TextBox 4"/>
          <p:cNvSpPr txBox="1"/>
          <p:nvPr/>
        </p:nvSpPr>
        <p:spPr bwMode="auto">
          <a:xfrm rot="0">
            <a:off x="7922502" y="4126122"/>
            <a:ext cx="8940826" cy="102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700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每日数据跟踪与优化，根据内容表现调整投放策略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700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活动结束后进行整体效果评估，总结经验，形成报告</a:t>
            </a:r>
            <a:endParaRPr/>
          </a:p>
          <a:p>
            <a:pPr algn="l">
              <a:lnSpc>
                <a:spcPts val="2700"/>
              </a:lnSpc>
              <a:defRPr/>
            </a:pPr>
            <a:endParaRPr/>
          </a:p>
        </p:txBody>
      </p:sp>
      <p:sp>
        <p:nvSpPr>
          <p:cNvPr id="944416823" name="TextBox 5"/>
          <p:cNvSpPr txBox="1"/>
          <p:nvPr/>
        </p:nvSpPr>
        <p:spPr bwMode="auto">
          <a:xfrm rot="0" flipH="0" flipV="0">
            <a:off x="7922102" y="3599435"/>
            <a:ext cx="5614047" cy="17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defRPr/>
            </a:pPr>
            <a:r>
              <a:rPr lang="en-US" sz="28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评估指标</a:t>
            </a:r>
            <a:endParaRPr/>
          </a:p>
        </p:txBody>
      </p:sp>
      <p:grpSp>
        <p:nvGrpSpPr>
          <p:cNvPr id="1607198450" name="Group 6"/>
          <p:cNvGrpSpPr/>
          <p:nvPr/>
        </p:nvGrpSpPr>
        <p:grpSpPr bwMode="auto">
          <a:xfrm rot="0">
            <a:off x="771076" y="876355"/>
            <a:ext cx="5466926" cy="1412919"/>
            <a:chOff x="0" y="0"/>
            <a:chExt cx="5466926" cy="1412919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0000"/>
              </a:blip>
              <a:srcRect l="0" t="0" r="0" b="0"/>
              <a:stretch/>
            </a:blipFill>
          </p:spPr>
        </p:sp>
        <p:sp>
          <p:nvSpPr>
            <p:cNvPr id="8" name="TextBox 8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效果预期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9" name="TextBox 9"/>
            <p:cNvSpPr txBox="1"/>
            <p:nvPr/>
          </p:nvSpPr>
          <p:spPr bwMode="auto">
            <a:xfrm rot="0">
              <a:off x="257623" y="1039178"/>
              <a:ext cx="520930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Expected Results &amp; KPIs</a:t>
              </a:r>
              <a:endParaRPr/>
            </a:p>
          </p:txBody>
        </p:sp>
      </p:grpSp>
      <p:grpSp>
        <p:nvGrpSpPr>
          <p:cNvPr id="336915286" name="Group 10"/>
          <p:cNvGrpSpPr/>
          <p:nvPr/>
        </p:nvGrpSpPr>
        <p:grpSpPr bwMode="auto">
          <a:xfrm rot="0">
            <a:off x="15635852" y="1048912"/>
            <a:ext cx="1623448" cy="364433"/>
            <a:chOff x="0" y="0"/>
            <a:chExt cx="2164597" cy="485911"/>
          </a:xfrm>
        </p:grpSpPr>
        <p:sp>
          <p:nvSpPr>
            <p:cNvPr id="11" name="Freeform 11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rcRect l="0" t="24041" r="0" b="0"/>
              <a:stretch/>
            </a:blipFill>
          </p:spPr>
        </p:sp>
        <p:sp>
          <p:nvSpPr>
            <p:cNvPr id="12" name="Freeform 12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1222086210" name="TextBox 13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274847647" name="TextBox 14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>
              <a:latin typeface="黑体"/>
              <a:cs typeface="黑体"/>
            </a:endParaRPr>
          </a:p>
        </p:txBody>
      </p:sp>
      <p:sp>
        <p:nvSpPr>
          <p:cNvPr id="846883639" name="TextBox 15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1868661809" name="TextBox 16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效果预期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26815337" name="Group 2"/>
          <p:cNvGrpSpPr/>
          <p:nvPr/>
        </p:nvGrpSpPr>
        <p:grpSpPr bwMode="auto">
          <a:xfrm rot="0">
            <a:off x="1028700" y="7399125"/>
            <a:ext cx="4304070" cy="860112"/>
            <a:chOff x="0" y="0"/>
            <a:chExt cx="4304070" cy="860112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2594889" y="0"/>
              <a:ext cx="1709180" cy="860113"/>
            </a:xfrm>
            <a:custGeom>
              <a:avLst/>
              <a:gdLst/>
              <a:ahLst/>
              <a:cxnLst/>
              <a:rect l="l" t="t" r="r" b="b"/>
              <a:pathLst>
                <a:path w="2278907" h="1146819" fill="norm" stroke="1" extrusionOk="0">
                  <a:moveTo>
                    <a:pt x="0" y="0"/>
                  </a:moveTo>
                  <a:lnTo>
                    <a:pt x="2278907" y="0"/>
                  </a:lnTo>
                  <a:lnTo>
                    <a:pt x="2278907" y="1146819"/>
                  </a:lnTo>
                  <a:lnTo>
                    <a:pt x="0" y="11468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18156" t="0" r="0" b="0"/>
              <a:stretch/>
            </a:blipFill>
          </p:spPr>
        </p:sp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1709180" cy="860113"/>
            </a:xfrm>
            <a:custGeom>
              <a:avLst/>
              <a:gdLst/>
              <a:ahLst/>
              <a:cxnLst/>
              <a:rect l="l" t="t" r="r" b="b"/>
              <a:pathLst>
                <a:path w="2278907" h="1146819" fill="norm" stroke="1" extrusionOk="0">
                  <a:moveTo>
                    <a:pt x="0" y="0"/>
                  </a:moveTo>
                  <a:lnTo>
                    <a:pt x="2278907" y="0"/>
                  </a:lnTo>
                  <a:lnTo>
                    <a:pt x="2278907" y="1146819"/>
                  </a:lnTo>
                  <a:lnTo>
                    <a:pt x="0" y="11468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18156" b="0"/>
              <a:stretch/>
            </a:blipFill>
          </p:spPr>
        </p:sp>
        <p:sp>
          <p:nvSpPr>
            <p:cNvPr id="5" name="Freeform 5"/>
            <p:cNvSpPr/>
            <p:nvPr/>
          </p:nvSpPr>
          <p:spPr bwMode="auto">
            <a:xfrm rot="0" flipH="0" flipV="0">
              <a:off x="1699412" y="0"/>
              <a:ext cx="905240" cy="860113"/>
            </a:xfrm>
            <a:custGeom>
              <a:avLst/>
              <a:gdLst/>
              <a:ahLst/>
              <a:cxnLst/>
              <a:rect l="l" t="t" r="r" b="b"/>
              <a:pathLst>
                <a:path w="1206988" h="1146819" fill="norm" stroke="1" extrusionOk="0">
                  <a:moveTo>
                    <a:pt x="0" y="0"/>
                  </a:moveTo>
                  <a:lnTo>
                    <a:pt x="1206988" y="0"/>
                  </a:lnTo>
                  <a:lnTo>
                    <a:pt x="1206988" y="1146819"/>
                  </a:lnTo>
                  <a:lnTo>
                    <a:pt x="0" y="11468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38496" t="0" r="18156" b="0"/>
              <a:stretch/>
            </a:blipFill>
          </p:spPr>
        </p:sp>
        <p:sp>
          <p:nvSpPr>
            <p:cNvPr id="6" name="TextBox 6"/>
            <p:cNvSpPr txBox="1"/>
            <p:nvPr/>
          </p:nvSpPr>
          <p:spPr bwMode="auto">
            <a:xfrm rot="0">
              <a:off x="172521" y="42399"/>
              <a:ext cx="3960108" cy="56931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defRPr/>
              </a:pPr>
              <a:r>
                <a:rPr lang="en-US" sz="32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2026.06.18</a:t>
              </a:r>
              <a:endParaRPr/>
            </a:p>
          </p:txBody>
        </p:sp>
      </p:grpSp>
      <p:sp>
        <p:nvSpPr>
          <p:cNvPr id="1791916424" name="Freeform 7"/>
          <p:cNvSpPr/>
          <p:nvPr/>
        </p:nvSpPr>
        <p:spPr bwMode="auto">
          <a:xfrm rot="6217384" flipH="0" flipV="0">
            <a:off x="10981216" y="-2203455"/>
            <a:ext cx="17716636" cy="17716636"/>
          </a:xfrm>
          <a:custGeom>
            <a:avLst/>
            <a:gdLst/>
            <a:ahLst/>
            <a:cxnLst/>
            <a:rect l="l" t="t" r="r" b="b"/>
            <a:pathLst>
              <a:path w="17716636" h="17716636" fill="norm" stroke="1" extrusionOk="0">
                <a:moveTo>
                  <a:pt x="0" y="0"/>
                </a:moveTo>
                <a:lnTo>
                  <a:pt x="17716636" y="0"/>
                </a:lnTo>
                <a:lnTo>
                  <a:pt x="17716636" y="17716636"/>
                </a:lnTo>
                <a:lnTo>
                  <a:pt x="0" y="17716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grpSp>
        <p:nvGrpSpPr>
          <p:cNvPr id="1573003801" name="Group 8"/>
          <p:cNvGrpSpPr/>
          <p:nvPr/>
        </p:nvGrpSpPr>
        <p:grpSpPr bwMode="auto">
          <a:xfrm rot="0">
            <a:off x="1028699" y="3212386"/>
            <a:ext cx="8115660" cy="3529172"/>
            <a:chOff x="0" y="0"/>
            <a:chExt cx="8115660" cy="3529172"/>
          </a:xfrm>
        </p:grpSpPr>
        <p:sp>
          <p:nvSpPr>
            <p:cNvPr id="9" name="TextBox 9"/>
            <p:cNvSpPr txBox="1"/>
            <p:nvPr/>
          </p:nvSpPr>
          <p:spPr bwMode="auto">
            <a:xfrm rot="0">
              <a:off x="0" y="0"/>
              <a:ext cx="8115660" cy="19815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600"/>
                </a:lnSpc>
                <a:defRPr/>
              </a:pPr>
              <a:r>
                <a:rPr lang="en-US" sz="1300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谢谢观看</a:t>
              </a:r>
              <a:endParaRPr/>
            </a:p>
          </p:txBody>
        </p:sp>
        <p:sp>
          <p:nvSpPr>
            <p:cNvPr id="10" name="TextBox 10"/>
            <p:cNvSpPr txBox="1"/>
            <p:nvPr/>
          </p:nvSpPr>
          <p:spPr bwMode="auto">
            <a:xfrm rot="0">
              <a:off x="0" y="1997700"/>
              <a:ext cx="8115660" cy="15314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56"/>
                </a:lnSpc>
                <a:defRPr/>
              </a:pPr>
              <a:r>
                <a:rPr lang="en-US" sz="10050" b="1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Thank You</a:t>
              </a:r>
              <a:endParaRPr/>
            </a:p>
          </p:txBody>
        </p:sp>
      </p:grpSp>
      <p:sp>
        <p:nvSpPr>
          <p:cNvPr id="1744955330" name="Freeform 11"/>
          <p:cNvSpPr/>
          <p:nvPr/>
        </p:nvSpPr>
        <p:spPr bwMode="auto">
          <a:xfrm rot="-9014249" flipH="0" flipV="0">
            <a:off x="4414590" y="1882733"/>
            <a:ext cx="568206" cy="568206"/>
          </a:xfrm>
          <a:custGeom>
            <a:avLst/>
            <a:gdLst/>
            <a:ahLst/>
            <a:cxnLst/>
            <a:rect l="l" t="t" r="r" b="b"/>
            <a:pathLst>
              <a:path w="568206" h="568206" fill="norm" stroke="1" extrusionOk="0">
                <a:moveTo>
                  <a:pt x="0" y="0"/>
                </a:moveTo>
                <a:lnTo>
                  <a:pt x="568206" y="0"/>
                </a:lnTo>
                <a:lnTo>
                  <a:pt x="568206" y="568205"/>
                </a:lnTo>
                <a:lnTo>
                  <a:pt x="0" y="5682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385509857" name="Freeform 12"/>
          <p:cNvSpPr/>
          <p:nvPr/>
        </p:nvSpPr>
        <p:spPr bwMode="auto">
          <a:xfrm rot="-9014249" flipH="0" flipV="0">
            <a:off x="7070762" y="7508135"/>
            <a:ext cx="365485" cy="365485"/>
          </a:xfrm>
          <a:custGeom>
            <a:avLst/>
            <a:gdLst/>
            <a:ahLst/>
            <a:cxnLst/>
            <a:rect l="l" t="t" r="r" b="b"/>
            <a:pathLst>
              <a:path w="365486" h="365486" fill="norm" stroke="1" extrusionOk="0">
                <a:moveTo>
                  <a:pt x="0" y="0"/>
                </a:moveTo>
                <a:lnTo>
                  <a:pt x="365487" y="0"/>
                </a:lnTo>
                <a:lnTo>
                  <a:pt x="365487" y="365487"/>
                </a:lnTo>
                <a:lnTo>
                  <a:pt x="0" y="36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grpSp>
        <p:nvGrpSpPr>
          <p:cNvPr id="1239331018" name="Group 13"/>
          <p:cNvGrpSpPr/>
          <p:nvPr/>
        </p:nvGrpSpPr>
        <p:grpSpPr bwMode="auto">
          <a:xfrm rot="0">
            <a:off x="9419983" y="2079098"/>
            <a:ext cx="7676547" cy="7479335"/>
            <a:chOff x="0" y="0"/>
            <a:chExt cx="10235395" cy="9972446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3694558" y="207670"/>
              <a:ext cx="3324349" cy="8437434"/>
            </a:xfrm>
            <a:custGeom>
              <a:avLst/>
              <a:gdLst/>
              <a:ahLst/>
              <a:cxnLst/>
              <a:rect l="l" t="t" r="r" b="b"/>
              <a:pathLst>
                <a:path w="3324349" h="8437434" fill="norm" stroke="1" extrusionOk="0">
                  <a:moveTo>
                    <a:pt x="0" y="0"/>
                  </a:moveTo>
                  <a:lnTo>
                    <a:pt x="3324349" y="0"/>
                  </a:lnTo>
                  <a:lnTo>
                    <a:pt x="3324349" y="8437434"/>
                  </a:lnTo>
                  <a:lnTo>
                    <a:pt x="0" y="84374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250" r="3692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0" flipV="0">
              <a:off x="7573046" y="0"/>
              <a:ext cx="2662349" cy="1773799"/>
            </a:xfrm>
            <a:custGeom>
              <a:avLst/>
              <a:gdLst/>
              <a:ahLst/>
              <a:cxnLst/>
              <a:rect l="l" t="t" r="r" b="b"/>
              <a:pathLst>
                <a:path w="2662349" h="1773799" fill="norm" stroke="1" extrusionOk="0">
                  <a:moveTo>
                    <a:pt x="0" y="0"/>
                  </a:moveTo>
                  <a:lnTo>
                    <a:pt x="2662349" y="0"/>
                  </a:lnTo>
                  <a:lnTo>
                    <a:pt x="2662349" y="1773799"/>
                  </a:lnTo>
                  <a:lnTo>
                    <a:pt x="0" y="17737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0" flipV="0">
              <a:off x="0" y="4588712"/>
              <a:ext cx="3297065" cy="3538517"/>
            </a:xfrm>
            <a:custGeom>
              <a:avLst/>
              <a:gdLst/>
              <a:ahLst/>
              <a:cxnLst/>
              <a:rect l="l" t="t" r="r" b="b"/>
              <a:pathLst>
                <a:path w="3297065" h="3538517" fill="norm" stroke="1" extrusionOk="0">
                  <a:moveTo>
                    <a:pt x="0" y="0"/>
                  </a:moveTo>
                  <a:lnTo>
                    <a:pt x="3297065" y="0"/>
                  </a:lnTo>
                  <a:lnTo>
                    <a:pt x="3297065" y="3538517"/>
                  </a:lnTo>
                  <a:lnTo>
                    <a:pt x="0" y="3538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  <p:sp>
          <p:nvSpPr>
            <p:cNvPr id="17" name="Freeform 17"/>
            <p:cNvSpPr/>
            <p:nvPr/>
          </p:nvSpPr>
          <p:spPr bwMode="auto">
            <a:xfrm rot="0" flipH="0" flipV="0">
              <a:off x="2179364" y="2294356"/>
              <a:ext cx="7457571" cy="7678091"/>
            </a:xfrm>
            <a:custGeom>
              <a:avLst/>
              <a:gdLst/>
              <a:ahLst/>
              <a:cxnLst/>
              <a:rect l="l" t="t" r="r" b="b"/>
              <a:pathLst>
                <a:path w="7457571" h="7678091" fill="norm" stroke="1" extrusionOk="0">
                  <a:moveTo>
                    <a:pt x="0" y="0"/>
                  </a:moveTo>
                  <a:lnTo>
                    <a:pt x="7457571" y="0"/>
                  </a:lnTo>
                  <a:lnTo>
                    <a:pt x="7457571" y="7678090"/>
                  </a:lnTo>
                  <a:lnTo>
                    <a:pt x="0" y="76780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  <p:sp>
          <p:nvSpPr>
            <p:cNvPr id="18" name="Freeform 18"/>
            <p:cNvSpPr/>
            <p:nvPr/>
          </p:nvSpPr>
          <p:spPr bwMode="auto">
            <a:xfrm rot="0" flipH="0" flipV="0">
              <a:off x="562100" y="2520070"/>
              <a:ext cx="1020974" cy="706909"/>
            </a:xfrm>
            <a:custGeom>
              <a:avLst/>
              <a:gdLst/>
              <a:ahLst/>
              <a:cxnLst/>
              <a:rect l="l" t="t" r="r" b="b"/>
              <a:pathLst>
                <a:path w="1020974" h="706909" fill="norm" stroke="1" extrusionOk="0">
                  <a:moveTo>
                    <a:pt x="0" y="0"/>
                  </a:moveTo>
                  <a:lnTo>
                    <a:pt x="1020973" y="0"/>
                  </a:lnTo>
                  <a:lnTo>
                    <a:pt x="1020973" y="706908"/>
                  </a:lnTo>
                  <a:lnTo>
                    <a:pt x="0" y="706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stretch/>
            </a:blipFill>
          </p:spPr>
        </p:sp>
        <p:sp>
          <p:nvSpPr>
            <p:cNvPr id="19" name="Freeform 19"/>
            <p:cNvSpPr/>
            <p:nvPr/>
          </p:nvSpPr>
          <p:spPr bwMode="auto">
            <a:xfrm rot="0" flipH="0" flipV="0">
              <a:off x="697408" y="7193953"/>
              <a:ext cx="1802023" cy="1975789"/>
            </a:xfrm>
            <a:custGeom>
              <a:avLst/>
              <a:gdLst/>
              <a:ahLst/>
              <a:cxnLst/>
              <a:rect l="l" t="t" r="r" b="b"/>
              <a:pathLst>
                <a:path w="1802023" h="1975789" fill="norm" stroke="1" extrusionOk="0">
                  <a:moveTo>
                    <a:pt x="0" y="0"/>
                  </a:moveTo>
                  <a:lnTo>
                    <a:pt x="1802023" y="0"/>
                  </a:lnTo>
                  <a:lnTo>
                    <a:pt x="1802023" y="1975789"/>
                  </a:lnTo>
                  <a:lnTo>
                    <a:pt x="0" y="19757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stretch/>
            </a:blipFill>
          </p:spPr>
        </p:sp>
      </p:grpSp>
      <p:grpSp>
        <p:nvGrpSpPr>
          <p:cNvPr id="1760619826" name="Group 20"/>
          <p:cNvGrpSpPr/>
          <p:nvPr/>
        </p:nvGrpSpPr>
        <p:grpSpPr bwMode="auto">
          <a:xfrm rot="0">
            <a:off x="9553591" y="1006049"/>
            <a:ext cx="7706067" cy="419078"/>
            <a:chOff x="0" y="0"/>
            <a:chExt cx="7706067" cy="419078"/>
          </a:xfrm>
        </p:grpSpPr>
        <p:sp>
          <p:nvSpPr>
            <p:cNvPr id="21" name="TextBox 21"/>
            <p:cNvSpPr txBox="1"/>
            <p:nvPr/>
          </p:nvSpPr>
          <p:spPr bwMode="auto">
            <a:xfrm rot="0">
              <a:off x="0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目标定位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22" name="TextBox 22"/>
            <p:cNvSpPr txBox="1"/>
            <p:nvPr/>
          </p:nvSpPr>
          <p:spPr bwMode="auto">
            <a:xfrm rot="0">
              <a:off x="2027420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内容创意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23" name="TextBox 23"/>
            <p:cNvSpPr txBox="1"/>
            <p:nvPr/>
          </p:nvSpPr>
          <p:spPr bwMode="auto">
            <a:xfrm rot="0">
              <a:off x="4054839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投放策略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24" name="TextBox 24"/>
            <p:cNvSpPr txBox="1"/>
            <p:nvPr/>
          </p:nvSpPr>
          <p:spPr bwMode="auto">
            <a:xfrm rot="0">
              <a:off x="6082260" y="0"/>
              <a:ext cx="1623807" cy="41907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7"/>
                </a:lnSpc>
                <a:spcBef>
                  <a:spcPts val="0"/>
                </a:spcBef>
                <a:defRPr/>
              </a:pPr>
              <a:r>
                <a:rPr lang="en-US" sz="2200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效果预期</a:t>
              </a:r>
              <a:endParaRPr>
                <a:latin typeface="黑体"/>
                <a:cs typeface="黑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68083" name="Freeform 2"/>
          <p:cNvSpPr/>
          <p:nvPr/>
        </p:nvSpPr>
        <p:spPr bwMode="auto">
          <a:xfrm rot="2700000" flipH="0" flipV="0">
            <a:off x="6522273" y="-4726985"/>
            <a:ext cx="19367654" cy="19761216"/>
          </a:xfrm>
          <a:custGeom>
            <a:avLst/>
            <a:gdLst/>
            <a:ahLst/>
            <a:cxnLst/>
            <a:rect l="l" t="t" r="r" b="b"/>
            <a:pathLst>
              <a:path w="19367654" h="19761216" fill="norm" stroke="1" extrusionOk="0">
                <a:moveTo>
                  <a:pt x="0" y="0"/>
                </a:moveTo>
                <a:lnTo>
                  <a:pt x="19367654" y="0"/>
                </a:lnTo>
                <a:lnTo>
                  <a:pt x="19367654" y="19761216"/>
                </a:lnTo>
                <a:lnTo>
                  <a:pt x="0" y="19761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50097" t="0" r="0" b="49083"/>
            <a:stretch/>
          </a:blipFill>
        </p:spPr>
      </p:sp>
      <p:sp>
        <p:nvSpPr>
          <p:cNvPr id="1421064235" name="Freeform 3"/>
          <p:cNvSpPr/>
          <p:nvPr/>
        </p:nvSpPr>
        <p:spPr bwMode="auto">
          <a:xfrm rot="0" flipH="0" flipV="0">
            <a:off x="9910789" y="4465340"/>
            <a:ext cx="1316892" cy="1316892"/>
          </a:xfrm>
          <a:custGeom>
            <a:avLst/>
            <a:gdLst/>
            <a:ahLst/>
            <a:cxnLst/>
            <a:rect l="l" t="t" r="r" b="b"/>
            <a:pathLst>
              <a:path w="1316892" h="1316892" fill="norm" stroke="1" extrusionOk="0">
                <a:moveTo>
                  <a:pt x="0" y="0"/>
                </a:moveTo>
                <a:lnTo>
                  <a:pt x="1316893" y="0"/>
                </a:lnTo>
                <a:lnTo>
                  <a:pt x="1316893" y="1316892"/>
                </a:lnTo>
                <a:lnTo>
                  <a:pt x="0" y="131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130112520" name="Freeform 4"/>
          <p:cNvSpPr/>
          <p:nvPr/>
        </p:nvSpPr>
        <p:spPr bwMode="auto">
          <a:xfrm rot="0" flipH="0" flipV="0">
            <a:off x="10294751" y="4883788"/>
            <a:ext cx="548970" cy="442170"/>
          </a:xfrm>
          <a:custGeom>
            <a:avLst/>
            <a:gdLst/>
            <a:ahLst/>
            <a:cxnLst/>
            <a:rect l="l" t="t" r="r" b="b"/>
            <a:pathLst>
              <a:path w="548970" h="442170" fill="norm" stroke="1" extrusionOk="0">
                <a:moveTo>
                  <a:pt x="0" y="0"/>
                </a:moveTo>
                <a:lnTo>
                  <a:pt x="548969" y="0"/>
                </a:lnTo>
                <a:lnTo>
                  <a:pt x="548969" y="442170"/>
                </a:lnTo>
                <a:lnTo>
                  <a:pt x="0" y="442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907471896" name="Freeform 5"/>
          <p:cNvSpPr/>
          <p:nvPr/>
        </p:nvSpPr>
        <p:spPr bwMode="auto">
          <a:xfrm rot="0" flipH="0" flipV="0">
            <a:off x="9704858" y="2770125"/>
            <a:ext cx="1316892" cy="1316892"/>
          </a:xfrm>
          <a:custGeom>
            <a:avLst/>
            <a:gdLst/>
            <a:ahLst/>
            <a:cxnLst/>
            <a:rect l="l" t="t" r="r" b="b"/>
            <a:pathLst>
              <a:path w="1316892" h="1316892" fill="norm" stroke="1" extrusionOk="0">
                <a:moveTo>
                  <a:pt x="0" y="0"/>
                </a:moveTo>
                <a:lnTo>
                  <a:pt x="1316893" y="0"/>
                </a:lnTo>
                <a:lnTo>
                  <a:pt x="1316893" y="1316892"/>
                </a:lnTo>
                <a:lnTo>
                  <a:pt x="0" y="1316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581186665" name="Freeform 6"/>
          <p:cNvSpPr/>
          <p:nvPr/>
        </p:nvSpPr>
        <p:spPr bwMode="auto">
          <a:xfrm rot="0" flipH="0" flipV="0">
            <a:off x="10119779" y="3238097"/>
            <a:ext cx="487052" cy="334737"/>
          </a:xfrm>
          <a:custGeom>
            <a:avLst/>
            <a:gdLst/>
            <a:ahLst/>
            <a:cxnLst/>
            <a:rect l="l" t="t" r="r" b="b"/>
            <a:pathLst>
              <a:path w="487052" h="334737" fill="norm" stroke="1" extrusionOk="0">
                <a:moveTo>
                  <a:pt x="0" y="0"/>
                </a:moveTo>
                <a:lnTo>
                  <a:pt x="487051" y="0"/>
                </a:lnTo>
                <a:lnTo>
                  <a:pt x="487051" y="334738"/>
                </a:lnTo>
                <a:lnTo>
                  <a:pt x="0" y="334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486936354" name="Group 7"/>
          <p:cNvGrpSpPr/>
          <p:nvPr/>
        </p:nvGrpSpPr>
        <p:grpSpPr bwMode="auto">
          <a:xfrm rot="0">
            <a:off x="9252343" y="1028700"/>
            <a:ext cx="1316892" cy="1316892"/>
            <a:chOff x="0" y="0"/>
            <a:chExt cx="1755856" cy="1755856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1755856" cy="1755856"/>
            </a:xfrm>
            <a:custGeom>
              <a:avLst/>
              <a:gdLst/>
              <a:ahLst/>
              <a:cxnLst/>
              <a:rect l="l" t="t" r="r" b="b"/>
              <a:pathLst>
                <a:path w="1755856" h="1755856" fill="norm" stroke="1" extrusionOk="0">
                  <a:moveTo>
                    <a:pt x="0" y="0"/>
                  </a:moveTo>
                  <a:lnTo>
                    <a:pt x="1755856" y="0"/>
                  </a:lnTo>
                  <a:lnTo>
                    <a:pt x="1755856" y="1755856"/>
                  </a:lnTo>
                  <a:lnTo>
                    <a:pt x="0" y="1755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/>
            </a:blipFill>
          </p:spPr>
        </p:sp>
        <p:sp>
          <p:nvSpPr>
            <p:cNvPr id="9" name="Freeform 9"/>
            <p:cNvSpPr/>
            <p:nvPr/>
          </p:nvSpPr>
          <p:spPr bwMode="auto">
            <a:xfrm rot="0" flipH="0" flipV="0">
              <a:off x="579965" y="579965"/>
              <a:ext cx="595926" cy="595926"/>
            </a:xfrm>
            <a:custGeom>
              <a:avLst/>
              <a:gdLst/>
              <a:ahLst/>
              <a:cxnLst/>
              <a:rect l="l" t="t" r="r" b="b"/>
              <a:pathLst>
                <a:path w="595926" h="595926" fill="norm" stroke="1" extrusionOk="0">
                  <a:moveTo>
                    <a:pt x="0" y="0"/>
                  </a:moveTo>
                  <a:lnTo>
                    <a:pt x="595926" y="0"/>
                  </a:lnTo>
                  <a:lnTo>
                    <a:pt x="595926" y="595926"/>
                  </a:lnTo>
                  <a:lnTo>
                    <a:pt x="0" y="5959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</p:grpSp>
      <p:sp>
        <p:nvSpPr>
          <p:cNvPr id="2091220912" name="Freeform 10"/>
          <p:cNvSpPr/>
          <p:nvPr/>
        </p:nvSpPr>
        <p:spPr bwMode="auto">
          <a:xfrm rot="0" flipH="0" flipV="0">
            <a:off x="9733433" y="6122728"/>
            <a:ext cx="1316892" cy="1316892"/>
          </a:xfrm>
          <a:custGeom>
            <a:avLst/>
            <a:gdLst/>
            <a:ahLst/>
            <a:cxnLst/>
            <a:rect l="l" t="t" r="r" b="b"/>
            <a:pathLst>
              <a:path w="1316892" h="1316892" fill="norm" stroke="1" extrusionOk="0">
                <a:moveTo>
                  <a:pt x="0" y="0"/>
                </a:moveTo>
                <a:lnTo>
                  <a:pt x="1316893" y="0"/>
                </a:lnTo>
                <a:lnTo>
                  <a:pt x="1316893" y="1316893"/>
                </a:lnTo>
                <a:lnTo>
                  <a:pt x="0" y="131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542449306" name="Freeform 11"/>
          <p:cNvSpPr/>
          <p:nvPr/>
        </p:nvSpPr>
        <p:spPr bwMode="auto">
          <a:xfrm rot="0" flipH="0" flipV="0">
            <a:off x="10188952" y="6551995"/>
            <a:ext cx="405855" cy="458358"/>
          </a:xfrm>
          <a:custGeom>
            <a:avLst/>
            <a:gdLst/>
            <a:ahLst/>
            <a:cxnLst/>
            <a:rect l="l" t="t" r="r" b="b"/>
            <a:pathLst>
              <a:path w="405855" h="458358" fill="norm" stroke="1" extrusionOk="0">
                <a:moveTo>
                  <a:pt x="0" y="0"/>
                </a:moveTo>
                <a:lnTo>
                  <a:pt x="405855" y="0"/>
                </a:lnTo>
                <a:lnTo>
                  <a:pt x="405855" y="458357"/>
                </a:lnTo>
                <a:lnTo>
                  <a:pt x="0" y="458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grpSp>
        <p:nvGrpSpPr>
          <p:cNvPr id="1663309226" name="Group 12"/>
          <p:cNvGrpSpPr/>
          <p:nvPr/>
        </p:nvGrpSpPr>
        <p:grpSpPr bwMode="auto">
          <a:xfrm rot="0">
            <a:off x="1534803" y="2580100"/>
            <a:ext cx="7006784" cy="7085257"/>
            <a:chOff x="0" y="0"/>
            <a:chExt cx="9342379" cy="9447010"/>
          </a:xfrm>
        </p:grpSpPr>
        <p:sp>
          <p:nvSpPr>
            <p:cNvPr id="13" name="Freeform 13"/>
            <p:cNvSpPr/>
            <p:nvPr/>
          </p:nvSpPr>
          <p:spPr bwMode="auto">
            <a:xfrm rot="502994" flipH="0" flipV="0">
              <a:off x="414441" y="2930460"/>
              <a:ext cx="5909845" cy="6118428"/>
            </a:xfrm>
            <a:custGeom>
              <a:avLst/>
              <a:gdLst/>
              <a:ahLst/>
              <a:cxnLst/>
              <a:rect l="l" t="t" r="r" b="b"/>
              <a:pathLst>
                <a:path w="5909845" h="6118428" fill="norm" stroke="1" extrusionOk="0">
                  <a:moveTo>
                    <a:pt x="0" y="0"/>
                  </a:moveTo>
                  <a:lnTo>
                    <a:pt x="5909845" y="0"/>
                  </a:lnTo>
                  <a:lnTo>
                    <a:pt x="5909845" y="6118428"/>
                  </a:lnTo>
                  <a:lnTo>
                    <a:pt x="0" y="6118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-767520" flipH="1" flipV="0">
              <a:off x="2127888" y="770702"/>
              <a:ext cx="6607095" cy="6227187"/>
            </a:xfrm>
            <a:custGeom>
              <a:avLst/>
              <a:gdLst/>
              <a:ahLst/>
              <a:cxnLst/>
              <a:rect l="l" t="t" r="r" b="b"/>
              <a:pathLst>
                <a:path w="6607095" h="6227187" fill="norm" stroke="1" extrusionOk="0">
                  <a:moveTo>
                    <a:pt x="6607096" y="0"/>
                  </a:moveTo>
                  <a:lnTo>
                    <a:pt x="0" y="0"/>
                  </a:lnTo>
                  <a:lnTo>
                    <a:pt x="0" y="6227188"/>
                  </a:lnTo>
                  <a:lnTo>
                    <a:pt x="6607096" y="6227188"/>
                  </a:lnTo>
                  <a:lnTo>
                    <a:pt x="6607096" y="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-533225" flipH="0" flipV="0">
              <a:off x="2863827" y="116534"/>
              <a:ext cx="1663981" cy="1998776"/>
            </a:xfrm>
            <a:custGeom>
              <a:avLst/>
              <a:gdLst/>
              <a:ahLst/>
              <a:cxnLst/>
              <a:rect l="l" t="t" r="r" b="b"/>
              <a:pathLst>
                <a:path w="1663981" h="1998776" fill="norm" stroke="1" extrusionOk="0">
                  <a:moveTo>
                    <a:pt x="0" y="0"/>
                  </a:moveTo>
                  <a:lnTo>
                    <a:pt x="1663981" y="0"/>
                  </a:lnTo>
                  <a:lnTo>
                    <a:pt x="1663981" y="1998776"/>
                  </a:lnTo>
                  <a:lnTo>
                    <a:pt x="0" y="19987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214093" flipH="0" flipV="0">
              <a:off x="6735164" y="5785705"/>
              <a:ext cx="1275178" cy="1531746"/>
            </a:xfrm>
            <a:custGeom>
              <a:avLst/>
              <a:gdLst/>
              <a:ahLst/>
              <a:cxnLst/>
              <a:rect l="l" t="t" r="r" b="b"/>
              <a:pathLst>
                <a:path w="1275178" h="1531746" fill="norm" stroke="1" extrusionOk="0">
                  <a:moveTo>
                    <a:pt x="0" y="0"/>
                  </a:moveTo>
                  <a:lnTo>
                    <a:pt x="1275179" y="0"/>
                  </a:lnTo>
                  <a:lnTo>
                    <a:pt x="1275179" y="1531745"/>
                  </a:lnTo>
                  <a:lnTo>
                    <a:pt x="0" y="15317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/>
              <a:srcRect l="0" t="0" r="0" b="0"/>
              <a:stretch/>
            </a:blipFill>
          </p:spPr>
        </p:sp>
      </p:grpSp>
      <p:sp>
        <p:nvSpPr>
          <p:cNvPr id="941650803" name="TextBox 17"/>
          <p:cNvSpPr txBox="1"/>
          <p:nvPr/>
        </p:nvSpPr>
        <p:spPr bwMode="auto">
          <a:xfrm rot="0">
            <a:off x="11217313" y="1221543"/>
            <a:ext cx="5177968" cy="64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目标定位</a:t>
            </a:r>
            <a:endParaRPr>
              <a:latin typeface="黑体"/>
              <a:cs typeface="黑体"/>
            </a:endParaRPr>
          </a:p>
        </p:txBody>
      </p:sp>
      <p:sp>
        <p:nvSpPr>
          <p:cNvPr id="502611872" name="TextBox 18"/>
          <p:cNvSpPr txBox="1"/>
          <p:nvPr/>
        </p:nvSpPr>
        <p:spPr bwMode="auto">
          <a:xfrm rot="0">
            <a:off x="11186339" y="1890729"/>
            <a:ext cx="5208942" cy="37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ts val="0"/>
              </a:spcBef>
              <a:defRPr/>
            </a:pPr>
            <a:r>
              <a:rPr lang="en-US" sz="2100">
                <a:solidFill>
                  <a:srgbClr val="707070"/>
                </a:solidFill>
                <a:latin typeface="Arial"/>
                <a:ea typeface="Arial"/>
                <a:cs typeface="Arial"/>
              </a:rPr>
              <a:t>Objective &amp; Targeting</a:t>
            </a:r>
            <a:endParaRPr/>
          </a:p>
        </p:txBody>
      </p:sp>
      <p:sp>
        <p:nvSpPr>
          <p:cNvPr id="1485894714" name="TextBox 19"/>
          <p:cNvSpPr txBox="1"/>
          <p:nvPr/>
        </p:nvSpPr>
        <p:spPr bwMode="auto">
          <a:xfrm rot="0">
            <a:off x="11834417" y="2877760"/>
            <a:ext cx="5177968" cy="64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494949"/>
                </a:solidFill>
                <a:latin typeface="黑体"/>
                <a:ea typeface="黑体"/>
                <a:cs typeface="黑体"/>
              </a:rPr>
              <a:t>内容创意</a:t>
            </a:r>
            <a:endParaRPr/>
          </a:p>
        </p:txBody>
      </p:sp>
      <p:sp>
        <p:nvSpPr>
          <p:cNvPr id="326294642" name="TextBox 20"/>
          <p:cNvSpPr txBox="1"/>
          <p:nvPr/>
        </p:nvSpPr>
        <p:spPr bwMode="auto">
          <a:xfrm rot="0">
            <a:off x="11803444" y="3546945"/>
            <a:ext cx="5209302" cy="37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ts val="0"/>
              </a:spcBef>
              <a:defRPr/>
            </a:pPr>
            <a:r>
              <a:rPr lang="en-US" sz="2100">
                <a:solidFill>
                  <a:srgbClr val="707070"/>
                </a:solidFill>
                <a:latin typeface="Arial"/>
                <a:ea typeface="Arial"/>
                <a:cs typeface="Arial"/>
              </a:rPr>
              <a:t>Content Strategy &amp; Creativity</a:t>
            </a:r>
            <a:endParaRPr/>
          </a:p>
        </p:txBody>
      </p:sp>
      <p:grpSp>
        <p:nvGrpSpPr>
          <p:cNvPr id="512400143" name="Group 21"/>
          <p:cNvGrpSpPr/>
          <p:nvPr/>
        </p:nvGrpSpPr>
        <p:grpSpPr bwMode="auto">
          <a:xfrm rot="0">
            <a:off x="12050716" y="4550646"/>
            <a:ext cx="5208942" cy="1038144"/>
            <a:chOff x="0" y="0"/>
            <a:chExt cx="5208942" cy="1038144"/>
          </a:xfrm>
        </p:grpSpPr>
        <p:sp>
          <p:nvSpPr>
            <p:cNvPr id="22" name="TextBox 22"/>
            <p:cNvSpPr txBox="1"/>
            <p:nvPr/>
          </p:nvSpPr>
          <p:spPr bwMode="auto">
            <a:xfrm rot="0">
              <a:off x="30973" y="0"/>
              <a:ext cx="5177969" cy="640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  <a:spcBef>
                  <a:spcPts val="0"/>
                </a:spcBef>
                <a:defRPr/>
              </a:pPr>
              <a:r>
                <a:rPr lang="en-US" sz="3600" b="1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投放策略</a:t>
              </a:r>
              <a:endParaRPr/>
            </a:p>
          </p:txBody>
        </p:sp>
        <p:sp>
          <p:nvSpPr>
            <p:cNvPr id="23" name="TextBox 23"/>
            <p:cNvSpPr txBox="1"/>
            <p:nvPr/>
          </p:nvSpPr>
          <p:spPr bwMode="auto">
            <a:xfrm rot="0">
              <a:off x="0" y="664404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Distribution &amp; Promotion Plan</a:t>
              </a:r>
              <a:endParaRPr/>
            </a:p>
          </p:txBody>
        </p:sp>
      </p:grpSp>
      <p:sp>
        <p:nvSpPr>
          <p:cNvPr id="518488236" name="TextBox 24"/>
          <p:cNvSpPr txBox="1"/>
          <p:nvPr/>
        </p:nvSpPr>
        <p:spPr bwMode="auto">
          <a:xfrm rot="0">
            <a:off x="11834417" y="6190194"/>
            <a:ext cx="5177968" cy="64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ts val="0"/>
              </a:spcBef>
              <a:defRPr/>
            </a:pPr>
            <a:r>
              <a:rPr lang="en-US" sz="3600" b="1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效果预期</a:t>
            </a:r>
            <a:endParaRPr/>
          </a:p>
        </p:txBody>
      </p:sp>
      <p:sp>
        <p:nvSpPr>
          <p:cNvPr id="423604684" name="TextBox 25"/>
          <p:cNvSpPr txBox="1"/>
          <p:nvPr/>
        </p:nvSpPr>
        <p:spPr bwMode="auto">
          <a:xfrm rot="0">
            <a:off x="11803444" y="6859379"/>
            <a:ext cx="5208942" cy="373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ts val="0"/>
              </a:spcBef>
              <a:defRPr/>
            </a:pPr>
            <a:r>
              <a:rPr lang="en-US" sz="2100">
                <a:solidFill>
                  <a:srgbClr val="707070"/>
                </a:solidFill>
                <a:latin typeface="Arial"/>
                <a:ea typeface="Arial"/>
                <a:cs typeface="Arial"/>
              </a:rPr>
              <a:t>Expected Results &amp; KPIs</a:t>
            </a:r>
            <a:endParaRPr/>
          </a:p>
        </p:txBody>
      </p:sp>
      <p:grpSp>
        <p:nvGrpSpPr>
          <p:cNvPr id="661686301" name="Group 26"/>
          <p:cNvGrpSpPr/>
          <p:nvPr/>
        </p:nvGrpSpPr>
        <p:grpSpPr bwMode="auto">
          <a:xfrm rot="0">
            <a:off x="1028700" y="935831"/>
            <a:ext cx="6064017" cy="1209140"/>
            <a:chOff x="0" y="0"/>
            <a:chExt cx="6064017" cy="1209140"/>
          </a:xfrm>
        </p:grpSpPr>
        <p:sp>
          <p:nvSpPr>
            <p:cNvPr id="27" name="TextBox 27"/>
            <p:cNvSpPr txBox="1"/>
            <p:nvPr/>
          </p:nvSpPr>
          <p:spPr bwMode="auto">
            <a:xfrm rot="0">
              <a:off x="0" y="0"/>
              <a:ext cx="3125193" cy="11738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240"/>
                </a:lnSpc>
                <a:defRPr/>
              </a:pPr>
              <a:r>
                <a:rPr lang="en-US" sz="6600" b="1">
                  <a:solidFill>
                    <a:srgbClr val="000000"/>
                  </a:solidFill>
                  <a:latin typeface="黑体"/>
                  <a:ea typeface="黑体"/>
                  <a:cs typeface="黑体"/>
                </a:rPr>
                <a:t>目录</a:t>
              </a:r>
              <a:endParaRPr/>
            </a:p>
          </p:txBody>
        </p:sp>
        <p:sp>
          <p:nvSpPr>
            <p:cNvPr id="28" name="TextBox 28"/>
            <p:cNvSpPr txBox="1"/>
            <p:nvPr/>
          </p:nvSpPr>
          <p:spPr bwMode="auto">
            <a:xfrm rot="0">
              <a:off x="1926432" y="408807"/>
              <a:ext cx="4137585" cy="80033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99"/>
                </a:lnSpc>
                <a:spcBef>
                  <a:spcPts val="0"/>
                </a:spcBef>
                <a:defRPr/>
              </a:pPr>
              <a:r>
                <a:rPr lang="en-US" sz="4500" b="1">
                  <a:solidFill>
                    <a:srgbClr val="6164EF"/>
                  </a:solidFill>
                  <a:latin typeface="Arial"/>
                  <a:ea typeface="Arial"/>
                  <a:cs typeface="Arial"/>
                </a:rPr>
                <a:t>/ CONTENTS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606678" name="Freeform 2"/>
          <p:cNvSpPr/>
          <p:nvPr/>
        </p:nvSpPr>
        <p:spPr bwMode="auto">
          <a:xfrm rot="-9014249" flipH="0" flipV="0">
            <a:off x="17299633" y="-278601"/>
            <a:ext cx="1508230" cy="1508230"/>
          </a:xfrm>
          <a:custGeom>
            <a:avLst/>
            <a:gdLst/>
            <a:ahLst/>
            <a:cxnLst/>
            <a:rect l="l" t="t" r="r" b="b"/>
            <a:pathLst>
              <a:path w="1508231" h="1508231" fill="norm" stroke="1" extrusionOk="0">
                <a:moveTo>
                  <a:pt x="0" y="0"/>
                </a:moveTo>
                <a:lnTo>
                  <a:pt x="1508231" y="0"/>
                </a:lnTo>
                <a:lnTo>
                  <a:pt x="1508231" y="1508231"/>
                </a:lnTo>
                <a:lnTo>
                  <a:pt x="0" y="150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499271419" name="TextBox 3"/>
          <p:cNvSpPr txBox="1"/>
          <p:nvPr/>
        </p:nvSpPr>
        <p:spPr bwMode="auto">
          <a:xfrm rot="0">
            <a:off x="-639540" y="-93249"/>
            <a:ext cx="6707599" cy="72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743"/>
              </a:lnSpc>
              <a:spcBef>
                <a:spcPts val="0"/>
              </a:spcBef>
              <a:defRPr/>
            </a:pPr>
            <a:r>
              <a:rPr lang="en-US" sz="40550" u="none">
                <a:ln w="38099">
                  <a:solidFill>
                    <a:schemeClr val="bg1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01</a:t>
            </a:r>
            <a:endParaRPr/>
          </a:p>
        </p:txBody>
      </p:sp>
      <p:grpSp>
        <p:nvGrpSpPr>
          <p:cNvPr id="1952476778" name="Group 4"/>
          <p:cNvGrpSpPr/>
          <p:nvPr/>
        </p:nvGrpSpPr>
        <p:grpSpPr bwMode="auto">
          <a:xfrm rot="0">
            <a:off x="0" y="3775335"/>
            <a:ext cx="18629193" cy="5299571"/>
            <a:chOff x="0" y="0"/>
            <a:chExt cx="18629193" cy="5299571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18287996" cy="3295055"/>
            </a:xfrm>
            <a:custGeom>
              <a:avLst/>
              <a:gdLst/>
              <a:ahLst/>
              <a:cxnLst/>
              <a:rect l="l" t="t" r="r" b="b"/>
              <a:pathLst>
                <a:path w="4816592" h="867834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67834"/>
                  </a:lnTo>
                  <a:lnTo>
                    <a:pt x="0" y="867834"/>
                  </a:lnTo>
                  <a:close/>
                </a:path>
              </a:pathLst>
            </a:custGeom>
            <a:solidFill>
              <a:srgbClr val="7882F3"/>
            </a:solidFill>
          </p:spPr>
        </p:sp>
        <p:sp>
          <p:nvSpPr>
            <p:cNvPr id="6" name="TextBox 6"/>
            <p:cNvSpPr txBox="1"/>
            <p:nvPr/>
          </p:nvSpPr>
          <p:spPr bwMode="auto">
            <a:xfrm>
              <a:off x="341193" y="1787523"/>
              <a:ext cx="18288000" cy="351204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7"/>
                </a:lnSpc>
                <a:defRPr/>
              </a:pPr>
              <a:endParaRPr/>
            </a:p>
          </p:txBody>
        </p:sp>
      </p:grpSp>
      <p:sp>
        <p:nvSpPr>
          <p:cNvPr id="1674657143" name="Freeform 7"/>
          <p:cNvSpPr/>
          <p:nvPr/>
        </p:nvSpPr>
        <p:spPr bwMode="auto">
          <a:xfrm rot="-9014249" flipH="0" flipV="0">
            <a:off x="5705221" y="1574478"/>
            <a:ext cx="721356" cy="721356"/>
          </a:xfrm>
          <a:custGeom>
            <a:avLst/>
            <a:gdLst/>
            <a:ahLst/>
            <a:cxnLst/>
            <a:rect l="l" t="t" r="r" b="b"/>
            <a:pathLst>
              <a:path w="721356" h="721356" fill="norm" stroke="1" extrusionOk="0">
                <a:moveTo>
                  <a:pt x="0" y="0"/>
                </a:moveTo>
                <a:lnTo>
                  <a:pt x="721357" y="0"/>
                </a:lnTo>
                <a:lnTo>
                  <a:pt x="721357" y="721357"/>
                </a:lnTo>
                <a:lnTo>
                  <a:pt x="0" y="721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680427807" name="Freeform 8"/>
          <p:cNvSpPr/>
          <p:nvPr/>
        </p:nvSpPr>
        <p:spPr bwMode="auto">
          <a:xfrm rot="-9014249" flipH="0" flipV="0">
            <a:off x="-482006" y="8795883"/>
            <a:ext cx="2071101" cy="2071101"/>
          </a:xfrm>
          <a:custGeom>
            <a:avLst/>
            <a:gdLst/>
            <a:ahLst/>
            <a:cxnLst/>
            <a:rect l="l" t="t" r="r" b="b"/>
            <a:pathLst>
              <a:path w="2071101" h="2071101" fill="norm" stroke="1" extrusionOk="0">
                <a:moveTo>
                  <a:pt x="0" y="0"/>
                </a:moveTo>
                <a:lnTo>
                  <a:pt x="2071101" y="0"/>
                </a:lnTo>
                <a:lnTo>
                  <a:pt x="2071101" y="2071101"/>
                </a:lnTo>
                <a:lnTo>
                  <a:pt x="0" y="207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grpSp>
        <p:nvGrpSpPr>
          <p:cNvPr id="609246842" name="Group 9"/>
          <p:cNvGrpSpPr/>
          <p:nvPr/>
        </p:nvGrpSpPr>
        <p:grpSpPr bwMode="auto">
          <a:xfrm rot="0">
            <a:off x="1397160" y="4252798"/>
            <a:ext cx="6926371" cy="2382750"/>
            <a:chOff x="0" y="0"/>
            <a:chExt cx="6926371" cy="2382750"/>
          </a:xfrm>
        </p:grpSpPr>
        <p:sp>
          <p:nvSpPr>
            <p:cNvPr id="10" name="TextBox 10"/>
            <p:cNvSpPr txBox="1"/>
            <p:nvPr/>
          </p:nvSpPr>
          <p:spPr bwMode="auto">
            <a:xfrm rot="0">
              <a:off x="0" y="0"/>
              <a:ext cx="6926371" cy="15314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056"/>
                </a:lnSpc>
                <a:spcBef>
                  <a:spcPts val="0"/>
                </a:spcBef>
                <a:defRPr/>
              </a:pP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目标定位</a:t>
              </a:r>
              <a:endParaRPr/>
            </a:p>
          </p:txBody>
        </p:sp>
        <p:sp>
          <p:nvSpPr>
            <p:cNvPr id="11" name="TextBox 11"/>
            <p:cNvSpPr txBox="1"/>
            <p:nvPr/>
          </p:nvSpPr>
          <p:spPr bwMode="auto">
            <a:xfrm rot="0">
              <a:off x="0" y="1689096"/>
              <a:ext cx="6926371" cy="69365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ts val="0"/>
                </a:spcBef>
                <a:defRPr/>
              </a:pPr>
              <a:r>
                <a:rPr lang="en-US" sz="3900">
                  <a:solidFill>
                    <a:srgbClr val="FFFFFF">
                      <a:alpha val="49804"/>
                    </a:srgbClr>
                  </a:solidFill>
                  <a:latin typeface="Arial"/>
                  <a:ea typeface="Arial"/>
                  <a:cs typeface="Arial"/>
                </a:rPr>
                <a:t>Objective &amp; Targeting</a:t>
              </a:r>
              <a:endParaRPr/>
            </a:p>
          </p:txBody>
        </p:sp>
      </p:grpSp>
      <p:grpSp>
        <p:nvGrpSpPr>
          <p:cNvPr id="1612143056" name="Group 12"/>
          <p:cNvGrpSpPr/>
          <p:nvPr/>
        </p:nvGrpSpPr>
        <p:grpSpPr bwMode="auto">
          <a:xfrm rot="0">
            <a:off x="8606657" y="1443012"/>
            <a:ext cx="8484778" cy="9024178"/>
            <a:chOff x="0" y="0"/>
            <a:chExt cx="11313038" cy="12032237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1056084" y="1844125"/>
              <a:ext cx="10256954" cy="6745136"/>
            </a:xfrm>
            <a:custGeom>
              <a:avLst/>
              <a:gdLst/>
              <a:ahLst/>
              <a:cxnLst/>
              <a:rect l="l" t="t" r="r" b="b"/>
              <a:pathLst>
                <a:path w="10256954" h="6745136" fill="norm" stroke="1" extrusionOk="0">
                  <a:moveTo>
                    <a:pt x="0" y="0"/>
                  </a:moveTo>
                  <a:lnTo>
                    <a:pt x="10256954" y="0"/>
                  </a:lnTo>
                  <a:lnTo>
                    <a:pt x="10256954" y="6745136"/>
                  </a:lnTo>
                  <a:lnTo>
                    <a:pt x="0" y="6745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0" flipH="0" flipV="0">
              <a:off x="4324155" y="1626251"/>
              <a:ext cx="1349576" cy="900664"/>
            </a:xfrm>
            <a:custGeom>
              <a:avLst/>
              <a:gdLst/>
              <a:ahLst/>
              <a:cxnLst/>
              <a:rect l="l" t="t" r="r" b="b"/>
              <a:pathLst>
                <a:path w="1349576" h="900664" fill="norm" stroke="1" extrusionOk="0">
                  <a:moveTo>
                    <a:pt x="0" y="0"/>
                  </a:moveTo>
                  <a:lnTo>
                    <a:pt x="1349576" y="0"/>
                  </a:lnTo>
                  <a:lnTo>
                    <a:pt x="1349576" y="900664"/>
                  </a:lnTo>
                  <a:lnTo>
                    <a:pt x="0" y="900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0" flipV="0">
              <a:off x="2632908" y="9232094"/>
              <a:ext cx="2027362" cy="1500066"/>
            </a:xfrm>
            <a:custGeom>
              <a:avLst/>
              <a:gdLst/>
              <a:ahLst/>
              <a:cxnLst/>
              <a:rect l="l" t="t" r="r" b="b"/>
              <a:pathLst>
                <a:path w="2027362" h="1500066" fill="norm" stroke="1" extrusionOk="0">
                  <a:moveTo>
                    <a:pt x="0" y="0"/>
                  </a:moveTo>
                  <a:lnTo>
                    <a:pt x="2027362" y="0"/>
                  </a:lnTo>
                  <a:lnTo>
                    <a:pt x="2027362" y="1500066"/>
                  </a:lnTo>
                  <a:lnTo>
                    <a:pt x="0" y="15000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0" flipV="0">
              <a:off x="848068" y="1304632"/>
              <a:ext cx="3251626" cy="4718137"/>
            </a:xfrm>
            <a:custGeom>
              <a:avLst/>
              <a:gdLst/>
              <a:ahLst/>
              <a:cxnLst/>
              <a:rect l="l" t="t" r="r" b="b"/>
              <a:pathLst>
                <a:path w="3251626" h="4718137" fill="norm" stroke="1" extrusionOk="0">
                  <a:moveTo>
                    <a:pt x="0" y="0"/>
                  </a:moveTo>
                  <a:lnTo>
                    <a:pt x="3251626" y="0"/>
                  </a:lnTo>
                  <a:lnTo>
                    <a:pt x="3251626" y="4718138"/>
                  </a:lnTo>
                  <a:lnTo>
                    <a:pt x="0" y="4718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  <p:sp>
          <p:nvSpPr>
            <p:cNvPr id="17" name="Freeform 17"/>
            <p:cNvSpPr/>
            <p:nvPr/>
          </p:nvSpPr>
          <p:spPr bwMode="auto">
            <a:xfrm rot="0" flipH="0" flipV="0">
              <a:off x="3359850" y="2269913"/>
              <a:ext cx="2600841" cy="5386171"/>
            </a:xfrm>
            <a:custGeom>
              <a:avLst/>
              <a:gdLst/>
              <a:ahLst/>
              <a:cxnLst/>
              <a:rect l="l" t="t" r="r" b="b"/>
              <a:pathLst>
                <a:path w="2600841" h="5386171" fill="norm" stroke="1" extrusionOk="0">
                  <a:moveTo>
                    <a:pt x="0" y="0"/>
                  </a:moveTo>
                  <a:lnTo>
                    <a:pt x="2600841" y="0"/>
                  </a:lnTo>
                  <a:lnTo>
                    <a:pt x="2600841" y="5386172"/>
                  </a:lnTo>
                  <a:lnTo>
                    <a:pt x="0" y="5386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  <p:sp>
          <p:nvSpPr>
            <p:cNvPr id="18" name="Freeform 18"/>
            <p:cNvSpPr/>
            <p:nvPr/>
          </p:nvSpPr>
          <p:spPr bwMode="auto">
            <a:xfrm rot="0" flipH="0" flipV="0">
              <a:off x="5460822" y="0"/>
              <a:ext cx="3125243" cy="4539827"/>
            </a:xfrm>
            <a:custGeom>
              <a:avLst/>
              <a:gdLst/>
              <a:ahLst/>
              <a:cxnLst/>
              <a:rect l="l" t="t" r="r" b="b"/>
              <a:pathLst>
                <a:path w="3125243" h="4539827" fill="norm" stroke="1" extrusionOk="0">
                  <a:moveTo>
                    <a:pt x="0" y="0"/>
                  </a:moveTo>
                  <a:lnTo>
                    <a:pt x="3125243" y="0"/>
                  </a:lnTo>
                  <a:lnTo>
                    <a:pt x="3125243" y="4539827"/>
                  </a:lnTo>
                  <a:lnTo>
                    <a:pt x="0" y="45398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  <p:sp>
          <p:nvSpPr>
            <p:cNvPr id="19" name="Freeform 19"/>
            <p:cNvSpPr/>
            <p:nvPr/>
          </p:nvSpPr>
          <p:spPr bwMode="auto">
            <a:xfrm rot="0" flipH="0" flipV="0">
              <a:off x="5960691" y="9102765"/>
              <a:ext cx="4132394" cy="2929471"/>
            </a:xfrm>
            <a:custGeom>
              <a:avLst/>
              <a:gdLst/>
              <a:ahLst/>
              <a:cxnLst/>
              <a:rect l="l" t="t" r="r" b="b"/>
              <a:pathLst>
                <a:path w="4132395" h="2929472" fill="norm" stroke="1" extrusionOk="0">
                  <a:moveTo>
                    <a:pt x="0" y="0"/>
                  </a:moveTo>
                  <a:lnTo>
                    <a:pt x="4132395" y="0"/>
                  </a:lnTo>
                  <a:lnTo>
                    <a:pt x="4132395" y="2929472"/>
                  </a:lnTo>
                  <a:lnTo>
                    <a:pt x="0" y="29294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stretch/>
            </a:blipFill>
          </p:spPr>
        </p:sp>
        <p:sp>
          <p:nvSpPr>
            <p:cNvPr id="20" name="Freeform 20"/>
            <p:cNvSpPr/>
            <p:nvPr/>
          </p:nvSpPr>
          <p:spPr bwMode="auto">
            <a:xfrm rot="-689134" flipH="0" flipV="0">
              <a:off x="92810" y="7338907"/>
              <a:ext cx="1644668" cy="1097600"/>
            </a:xfrm>
            <a:custGeom>
              <a:avLst/>
              <a:gdLst/>
              <a:ahLst/>
              <a:cxnLst/>
              <a:rect l="l" t="t" r="r" b="b"/>
              <a:pathLst>
                <a:path w="1644668" h="1097600" fill="norm" stroke="1" extrusionOk="0">
                  <a:moveTo>
                    <a:pt x="0" y="0"/>
                  </a:moveTo>
                  <a:lnTo>
                    <a:pt x="1644668" y="0"/>
                  </a:lnTo>
                  <a:lnTo>
                    <a:pt x="1644668" y="1097600"/>
                  </a:lnTo>
                  <a:lnTo>
                    <a:pt x="0" y="1097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  <p:sp>
          <p:nvSpPr>
            <p:cNvPr id="21" name="Freeform 21"/>
            <p:cNvSpPr/>
            <p:nvPr/>
          </p:nvSpPr>
          <p:spPr bwMode="auto">
            <a:xfrm rot="0" flipH="0" flipV="0">
              <a:off x="848068" y="7196395"/>
              <a:ext cx="6952176" cy="2785732"/>
            </a:xfrm>
            <a:custGeom>
              <a:avLst/>
              <a:gdLst/>
              <a:ahLst/>
              <a:cxnLst/>
              <a:rect l="l" t="t" r="r" b="b"/>
              <a:pathLst>
                <a:path w="6952176" h="2785732" fill="norm" stroke="1" extrusionOk="0">
                  <a:moveTo>
                    <a:pt x="0" y="0"/>
                  </a:moveTo>
                  <a:lnTo>
                    <a:pt x="6952175" y="0"/>
                  </a:lnTo>
                  <a:lnTo>
                    <a:pt x="6952175" y="2785732"/>
                  </a:lnTo>
                  <a:lnTo>
                    <a:pt x="0" y="2785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stretch/>
            </a:blipFill>
          </p:spPr>
        </p:sp>
        <p:sp>
          <p:nvSpPr>
            <p:cNvPr id="22" name="Freeform 22"/>
            <p:cNvSpPr/>
            <p:nvPr/>
          </p:nvSpPr>
          <p:spPr bwMode="auto">
            <a:xfrm rot="0" flipH="0" flipV="0">
              <a:off x="5460822" y="5449151"/>
              <a:ext cx="2862806" cy="5118350"/>
            </a:xfrm>
            <a:custGeom>
              <a:avLst/>
              <a:gdLst/>
              <a:ahLst/>
              <a:cxnLst/>
              <a:rect l="l" t="t" r="r" b="b"/>
              <a:pathLst>
                <a:path w="2862806" h="5118350" fill="norm" stroke="1" extrusionOk="0">
                  <a:moveTo>
                    <a:pt x="0" y="0"/>
                  </a:moveTo>
                  <a:lnTo>
                    <a:pt x="2862806" y="0"/>
                  </a:lnTo>
                  <a:lnTo>
                    <a:pt x="2862806" y="5118350"/>
                  </a:lnTo>
                  <a:lnTo>
                    <a:pt x="0" y="51183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/>
              <a:srcRect l="0" t="0" r="0" b="0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9947103" name="Group 2"/>
          <p:cNvGrpSpPr/>
          <p:nvPr/>
        </p:nvGrpSpPr>
        <p:grpSpPr bwMode="auto">
          <a:xfrm rot="0">
            <a:off x="771076" y="876355"/>
            <a:ext cx="5466566" cy="1412919"/>
            <a:chOff x="0" y="0"/>
            <a:chExt cx="5466566" cy="1412919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srcRect l="0" t="0" r="0" b="0"/>
              <a:stretch/>
            </a:blipFill>
          </p:spPr>
        </p:sp>
        <p:sp>
          <p:nvSpPr>
            <p:cNvPr id="4" name="TextBox 4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目标定位</a:t>
              </a:r>
              <a:endParaRPr/>
            </a:p>
          </p:txBody>
        </p:sp>
        <p:sp>
          <p:nvSpPr>
            <p:cNvPr id="5" name="TextBox 5"/>
            <p:cNvSpPr txBox="1"/>
            <p:nvPr/>
          </p:nvSpPr>
          <p:spPr bwMode="auto">
            <a:xfrm rot="0">
              <a:off x="257623" y="1039178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Objective &amp; Targeting</a:t>
              </a:r>
              <a:endParaRPr/>
            </a:p>
          </p:txBody>
        </p:sp>
      </p:grpSp>
      <p:grpSp>
        <p:nvGrpSpPr>
          <p:cNvPr id="1585107795" name="Group 6"/>
          <p:cNvGrpSpPr/>
          <p:nvPr/>
        </p:nvGrpSpPr>
        <p:grpSpPr bwMode="auto">
          <a:xfrm rot="0">
            <a:off x="9557514" y="1048912"/>
            <a:ext cx="1623448" cy="364433"/>
            <a:chOff x="0" y="0"/>
            <a:chExt cx="2164597" cy="485911"/>
          </a:xfrm>
        </p:grpSpPr>
        <p:sp>
          <p:nvSpPr>
            <p:cNvPr id="7" name="Freeform 7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rcRect l="0" t="24041" r="0" b="0"/>
              <a:stretch/>
            </a:blipFill>
          </p:spPr>
        </p:sp>
        <p:sp>
          <p:nvSpPr>
            <p:cNvPr id="8" name="Freeform 8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359570583" name="Freeform 9"/>
          <p:cNvSpPr/>
          <p:nvPr/>
        </p:nvSpPr>
        <p:spPr bwMode="auto">
          <a:xfrm rot="0" flipH="0" flipV="0">
            <a:off x="1028700" y="2810510"/>
            <a:ext cx="6470752" cy="6447790"/>
          </a:xfrm>
          <a:custGeom>
            <a:avLst/>
            <a:gdLst/>
            <a:ahLst/>
            <a:cxnLst/>
            <a:rect l="l" t="t" r="r" b="b"/>
            <a:pathLst>
              <a:path w="6470752" h="6447790" fill="norm" stroke="1" extrusionOk="0">
                <a:moveTo>
                  <a:pt x="0" y="0"/>
                </a:moveTo>
                <a:lnTo>
                  <a:pt x="6470752" y="0"/>
                </a:lnTo>
                <a:lnTo>
                  <a:pt x="6470752" y="6447790"/>
                </a:lnTo>
                <a:lnTo>
                  <a:pt x="0" y="6447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73104831" name="TextBox 10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2073741233" name="TextBox 11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/>
          </a:p>
        </p:txBody>
      </p:sp>
      <p:sp>
        <p:nvSpPr>
          <p:cNvPr id="1066474493" name="TextBox 12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221912744" name="TextBox 13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效果预期</a:t>
            </a:r>
            <a:endParaRPr/>
          </a:p>
        </p:txBody>
      </p:sp>
      <p:grpSp>
        <p:nvGrpSpPr>
          <p:cNvPr id="2124202553" name="Group 14"/>
          <p:cNvGrpSpPr/>
          <p:nvPr/>
        </p:nvGrpSpPr>
        <p:grpSpPr bwMode="auto">
          <a:xfrm rot="0">
            <a:off x="8750313" y="2774791"/>
            <a:ext cx="8509345" cy="1675378"/>
            <a:chOff x="0" y="0"/>
            <a:chExt cx="8509345" cy="1675378"/>
          </a:xfrm>
        </p:grpSpPr>
        <p:sp>
          <p:nvSpPr>
            <p:cNvPr id="15" name="TextBox 15"/>
            <p:cNvSpPr txBox="1"/>
            <p:nvPr/>
          </p:nvSpPr>
          <p:spPr bwMode="auto">
            <a:xfrm rot="0">
              <a:off x="0" y="646318"/>
              <a:ext cx="8509345" cy="10290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提升品牌曝光：通过高效的内容传播吸引新用户关注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提高转化率：通过精准内容引导促成购买决策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增强品牌认知：强化品牌形象，提高用户的忠诚度和粘性</a:t>
              </a:r>
              <a:endParaRPr/>
            </a:p>
          </p:txBody>
        </p:sp>
        <p:sp>
          <p:nvSpPr>
            <p:cNvPr id="16" name="TextBox 16"/>
            <p:cNvSpPr txBox="1"/>
            <p:nvPr/>
          </p:nvSpPr>
          <p:spPr bwMode="auto">
            <a:xfrm rot="0">
              <a:off x="0" y="0"/>
              <a:ext cx="8509345" cy="498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1. 活动目标</a:t>
              </a:r>
              <a:endParaRPr/>
            </a:p>
          </p:txBody>
        </p:sp>
      </p:grpSp>
      <p:grpSp>
        <p:nvGrpSpPr>
          <p:cNvPr id="23352663" name="Group 17"/>
          <p:cNvGrpSpPr/>
          <p:nvPr/>
        </p:nvGrpSpPr>
        <p:grpSpPr bwMode="auto">
          <a:xfrm rot="0">
            <a:off x="8750313" y="4848860"/>
            <a:ext cx="8509345" cy="2018278"/>
            <a:chOff x="0" y="0"/>
            <a:chExt cx="8509345" cy="2018278"/>
          </a:xfrm>
        </p:grpSpPr>
        <p:sp>
          <p:nvSpPr>
            <p:cNvPr id="18" name="TextBox 18"/>
            <p:cNvSpPr txBox="1"/>
            <p:nvPr/>
          </p:nvSpPr>
          <p:spPr bwMode="auto">
            <a:xfrm rot="0">
              <a:off x="0" y="646318"/>
              <a:ext cx="8509345" cy="137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年龄段：18-35岁年轻人群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性别比例：XX%女性</a:t>
              </a: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，XX%男性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兴趣标签：美妆、时尚、生活方式、科技等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用户需求：追求性价比、喜爱时尚潮流、注重个性化和定制化的产品</a:t>
              </a:r>
              <a:endParaRPr/>
            </a:p>
          </p:txBody>
        </p:sp>
        <p:sp>
          <p:nvSpPr>
            <p:cNvPr id="19" name="TextBox 19"/>
            <p:cNvSpPr txBox="1"/>
            <p:nvPr/>
          </p:nvSpPr>
          <p:spPr bwMode="auto">
            <a:xfrm rot="0">
              <a:off x="0" y="0"/>
              <a:ext cx="8509345" cy="498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2. 目标受众</a:t>
              </a:r>
              <a:endParaRPr/>
            </a:p>
          </p:txBody>
        </p:sp>
      </p:grpSp>
      <p:grpSp>
        <p:nvGrpSpPr>
          <p:cNvPr id="1691739184" name="Group 20"/>
          <p:cNvGrpSpPr/>
          <p:nvPr/>
        </p:nvGrpSpPr>
        <p:grpSpPr bwMode="auto">
          <a:xfrm rot="0">
            <a:off x="8750313" y="7265953"/>
            <a:ext cx="8509345" cy="2018278"/>
            <a:chOff x="0" y="0"/>
            <a:chExt cx="8509345" cy="2018278"/>
          </a:xfrm>
        </p:grpSpPr>
        <p:sp>
          <p:nvSpPr>
            <p:cNvPr id="21" name="TextBox 21"/>
            <p:cNvSpPr txBox="1"/>
            <p:nvPr/>
          </p:nvSpPr>
          <p:spPr bwMode="auto">
            <a:xfrm rot="0">
              <a:off x="0" y="646318"/>
              <a:ext cx="8509345" cy="13719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曝光量：XX万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点击率：X.X%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转化率：X.X%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互动率：X.X%（点赞、评论、分享等）</a:t>
              </a:r>
              <a:endParaRPr/>
            </a:p>
          </p:txBody>
        </p:sp>
        <p:sp>
          <p:nvSpPr>
            <p:cNvPr id="22" name="TextBox 22"/>
            <p:cNvSpPr txBox="1"/>
            <p:nvPr/>
          </p:nvSpPr>
          <p:spPr bwMode="auto">
            <a:xfrm rot="0">
              <a:off x="0" y="0"/>
              <a:ext cx="8509345" cy="498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3. 核心KPI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616627" name="Freeform 2"/>
          <p:cNvSpPr/>
          <p:nvPr/>
        </p:nvSpPr>
        <p:spPr bwMode="auto">
          <a:xfrm rot="-9014249" flipH="0" flipV="0">
            <a:off x="17299633" y="-278601"/>
            <a:ext cx="1508230" cy="1508230"/>
          </a:xfrm>
          <a:custGeom>
            <a:avLst/>
            <a:gdLst/>
            <a:ahLst/>
            <a:cxnLst/>
            <a:rect l="l" t="t" r="r" b="b"/>
            <a:pathLst>
              <a:path w="1508231" h="1508231" fill="norm" stroke="1" extrusionOk="0">
                <a:moveTo>
                  <a:pt x="0" y="0"/>
                </a:moveTo>
                <a:lnTo>
                  <a:pt x="1508231" y="0"/>
                </a:lnTo>
                <a:lnTo>
                  <a:pt x="1508231" y="1508231"/>
                </a:lnTo>
                <a:lnTo>
                  <a:pt x="0" y="150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770671471" name="TextBox 3"/>
          <p:cNvSpPr txBox="1"/>
          <p:nvPr/>
        </p:nvSpPr>
        <p:spPr bwMode="auto">
          <a:xfrm rot="0">
            <a:off x="-639540" y="-93249"/>
            <a:ext cx="6706879" cy="72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743"/>
              </a:lnSpc>
              <a:spcBef>
                <a:spcPts val="0"/>
              </a:spcBef>
              <a:defRPr/>
            </a:pPr>
            <a:r>
              <a:rPr lang="en-US" sz="40550" u="none">
                <a:ln w="38099">
                  <a:solidFill>
                    <a:schemeClr val="bg1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02</a:t>
            </a:r>
            <a:endParaRPr/>
          </a:p>
        </p:txBody>
      </p:sp>
      <p:grpSp>
        <p:nvGrpSpPr>
          <p:cNvPr id="1009040561" name="Group 4"/>
          <p:cNvGrpSpPr/>
          <p:nvPr/>
        </p:nvGrpSpPr>
        <p:grpSpPr bwMode="auto">
          <a:xfrm rot="0">
            <a:off x="0" y="3775336"/>
            <a:ext cx="18288000" cy="3295057"/>
            <a:chOff x="0" y="0"/>
            <a:chExt cx="4816593" cy="867834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816592" cy="867834"/>
            </a:xfrm>
            <a:custGeom>
              <a:avLst/>
              <a:gdLst/>
              <a:ahLst/>
              <a:cxnLst/>
              <a:rect l="l" t="t" r="r" b="b"/>
              <a:pathLst>
                <a:path w="4816592" h="867834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67834"/>
                  </a:lnTo>
                  <a:lnTo>
                    <a:pt x="0" y="867834"/>
                  </a:lnTo>
                  <a:close/>
                </a:path>
              </a:pathLst>
            </a:custGeom>
            <a:solidFill>
              <a:srgbClr val="7882F3"/>
            </a:solidFill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57150"/>
              <a:ext cx="4816593" cy="9249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7"/>
                </a:lnSpc>
                <a:defRPr/>
              </a:pPr>
              <a:endParaRPr/>
            </a:p>
          </p:txBody>
        </p:sp>
      </p:grpSp>
      <p:sp>
        <p:nvSpPr>
          <p:cNvPr id="2106109952" name="Freeform 7"/>
          <p:cNvSpPr/>
          <p:nvPr/>
        </p:nvSpPr>
        <p:spPr bwMode="auto">
          <a:xfrm rot="-9014249" flipH="0" flipV="0">
            <a:off x="5705221" y="1574478"/>
            <a:ext cx="721356" cy="721356"/>
          </a:xfrm>
          <a:custGeom>
            <a:avLst/>
            <a:gdLst/>
            <a:ahLst/>
            <a:cxnLst/>
            <a:rect l="l" t="t" r="r" b="b"/>
            <a:pathLst>
              <a:path w="721356" h="721356" fill="norm" stroke="1" extrusionOk="0">
                <a:moveTo>
                  <a:pt x="0" y="0"/>
                </a:moveTo>
                <a:lnTo>
                  <a:pt x="721357" y="0"/>
                </a:lnTo>
                <a:lnTo>
                  <a:pt x="721357" y="721357"/>
                </a:lnTo>
                <a:lnTo>
                  <a:pt x="0" y="721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908331517" name="Freeform 8"/>
          <p:cNvSpPr/>
          <p:nvPr/>
        </p:nvSpPr>
        <p:spPr bwMode="auto">
          <a:xfrm rot="-9014249" flipH="0" flipV="0">
            <a:off x="-482006" y="8795883"/>
            <a:ext cx="2071101" cy="2071101"/>
          </a:xfrm>
          <a:custGeom>
            <a:avLst/>
            <a:gdLst/>
            <a:ahLst/>
            <a:cxnLst/>
            <a:rect l="l" t="t" r="r" b="b"/>
            <a:pathLst>
              <a:path w="2071101" h="2071101" fill="norm" stroke="1" extrusionOk="0">
                <a:moveTo>
                  <a:pt x="0" y="0"/>
                </a:moveTo>
                <a:lnTo>
                  <a:pt x="2071101" y="0"/>
                </a:lnTo>
                <a:lnTo>
                  <a:pt x="2071101" y="2071101"/>
                </a:lnTo>
                <a:lnTo>
                  <a:pt x="0" y="207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grpSp>
        <p:nvGrpSpPr>
          <p:cNvPr id="1717075970" name="Group 9"/>
          <p:cNvGrpSpPr/>
          <p:nvPr/>
        </p:nvGrpSpPr>
        <p:grpSpPr bwMode="auto">
          <a:xfrm rot="0">
            <a:off x="1397160" y="4252798"/>
            <a:ext cx="6926371" cy="2382750"/>
            <a:chOff x="0" y="0"/>
            <a:chExt cx="6926371" cy="2382750"/>
          </a:xfrm>
        </p:grpSpPr>
        <p:sp>
          <p:nvSpPr>
            <p:cNvPr id="10" name="TextBox 10"/>
            <p:cNvSpPr txBox="1"/>
            <p:nvPr/>
          </p:nvSpPr>
          <p:spPr bwMode="auto">
            <a:xfrm rot="0">
              <a:off x="0" y="0"/>
              <a:ext cx="6926371" cy="15314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056"/>
                </a:lnSpc>
                <a:spcBef>
                  <a:spcPts val="0"/>
                </a:spcBef>
                <a:defRPr/>
              </a:pP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内容创意</a:t>
              </a:r>
              <a:endParaRPr/>
            </a:p>
          </p:txBody>
        </p:sp>
        <p:sp>
          <p:nvSpPr>
            <p:cNvPr id="11" name="TextBox 11"/>
            <p:cNvSpPr txBox="1"/>
            <p:nvPr/>
          </p:nvSpPr>
          <p:spPr bwMode="auto">
            <a:xfrm rot="0">
              <a:off x="0" y="1689096"/>
              <a:ext cx="6926371" cy="69365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ts val="0"/>
                </a:spcBef>
                <a:defRPr/>
              </a:pPr>
              <a:r>
                <a:rPr lang="en-US" sz="3900">
                  <a:solidFill>
                    <a:srgbClr val="FFFFFF">
                      <a:alpha val="49804"/>
                    </a:srgbClr>
                  </a:solidFill>
                  <a:latin typeface="Arial"/>
                  <a:ea typeface="Arial"/>
                  <a:cs typeface="Arial"/>
                </a:rPr>
                <a:t>Content Strategy &amp; Creativity</a:t>
              </a:r>
              <a:endParaRPr/>
            </a:p>
          </p:txBody>
        </p:sp>
      </p:grpSp>
      <p:grpSp>
        <p:nvGrpSpPr>
          <p:cNvPr id="142875847" name="Group 12"/>
          <p:cNvGrpSpPr/>
          <p:nvPr/>
        </p:nvGrpSpPr>
        <p:grpSpPr bwMode="auto">
          <a:xfrm rot="0">
            <a:off x="7544111" y="1963731"/>
            <a:ext cx="9881437" cy="7237557"/>
            <a:chOff x="0" y="0"/>
            <a:chExt cx="13175249" cy="9650077"/>
          </a:xfrm>
        </p:grpSpPr>
        <p:sp>
          <p:nvSpPr>
            <p:cNvPr id="13" name="Freeform 13"/>
            <p:cNvSpPr/>
            <p:nvPr/>
          </p:nvSpPr>
          <p:spPr bwMode="auto">
            <a:xfrm rot="-70734" flipH="0" flipV="0">
              <a:off x="1172716" y="1438591"/>
              <a:ext cx="1138577" cy="1152313"/>
            </a:xfrm>
            <a:custGeom>
              <a:avLst/>
              <a:gdLst/>
              <a:ahLst/>
              <a:cxnLst/>
              <a:rect l="l" t="t" r="r" b="b"/>
              <a:pathLst>
                <a:path w="1138577" h="1152313" fill="norm" stroke="1" extrusionOk="0">
                  <a:moveTo>
                    <a:pt x="0" y="0"/>
                  </a:moveTo>
                  <a:lnTo>
                    <a:pt x="1138577" y="0"/>
                  </a:lnTo>
                  <a:lnTo>
                    <a:pt x="1138577" y="1152313"/>
                  </a:lnTo>
                  <a:lnTo>
                    <a:pt x="0" y="11523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-950263" flipH="1" flipV="0">
              <a:off x="1834853" y="6230004"/>
              <a:ext cx="1461373" cy="1417533"/>
            </a:xfrm>
            <a:custGeom>
              <a:avLst/>
              <a:gdLst/>
              <a:ahLst/>
              <a:cxnLst/>
              <a:rect l="l" t="t" r="r" b="b"/>
              <a:pathLst>
                <a:path w="1461374" h="1417533" fill="norm" stroke="1" extrusionOk="0">
                  <a:moveTo>
                    <a:pt x="1461374" y="0"/>
                  </a:moveTo>
                  <a:lnTo>
                    <a:pt x="0" y="0"/>
                  </a:lnTo>
                  <a:lnTo>
                    <a:pt x="0" y="1417533"/>
                  </a:lnTo>
                  <a:lnTo>
                    <a:pt x="1461374" y="1417533"/>
                  </a:lnTo>
                  <a:lnTo>
                    <a:pt x="1461374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1" flipV="0">
              <a:off x="2962293" y="297292"/>
              <a:ext cx="7868029" cy="9352784"/>
            </a:xfrm>
            <a:custGeom>
              <a:avLst/>
              <a:gdLst/>
              <a:ahLst/>
              <a:cxnLst/>
              <a:rect l="l" t="t" r="r" b="b"/>
              <a:pathLst>
                <a:path w="7868030" h="9352784" fill="norm" stroke="1" extrusionOk="0">
                  <a:moveTo>
                    <a:pt x="7868030" y="0"/>
                  </a:moveTo>
                  <a:lnTo>
                    <a:pt x="0" y="0"/>
                  </a:lnTo>
                  <a:lnTo>
                    <a:pt x="0" y="9352785"/>
                  </a:lnTo>
                  <a:lnTo>
                    <a:pt x="7868030" y="9352785"/>
                  </a:lnTo>
                  <a:lnTo>
                    <a:pt x="786803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0" flipV="0">
              <a:off x="3741158" y="6841412"/>
              <a:ext cx="2415105" cy="1494346"/>
            </a:xfrm>
            <a:custGeom>
              <a:avLst/>
              <a:gdLst/>
              <a:ahLst/>
              <a:cxnLst/>
              <a:rect l="l" t="t" r="r" b="b"/>
              <a:pathLst>
                <a:path w="2415105" h="1494346" fill="norm" stroke="1" extrusionOk="0">
                  <a:moveTo>
                    <a:pt x="0" y="0"/>
                  </a:moveTo>
                  <a:lnTo>
                    <a:pt x="2415105" y="0"/>
                  </a:lnTo>
                  <a:lnTo>
                    <a:pt x="2415105" y="1494346"/>
                  </a:lnTo>
                  <a:lnTo>
                    <a:pt x="0" y="14943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  <p:sp>
          <p:nvSpPr>
            <p:cNvPr id="17" name="Freeform 17"/>
            <p:cNvSpPr/>
            <p:nvPr/>
          </p:nvSpPr>
          <p:spPr bwMode="auto">
            <a:xfrm rot="312705" flipH="0" flipV="0">
              <a:off x="7400447" y="1176233"/>
              <a:ext cx="1375221" cy="1366626"/>
            </a:xfrm>
            <a:custGeom>
              <a:avLst/>
              <a:gdLst/>
              <a:ahLst/>
              <a:cxnLst/>
              <a:rect l="l" t="t" r="r" b="b"/>
              <a:pathLst>
                <a:path w="1375221" h="1366626" fill="norm" stroke="1" extrusionOk="0">
                  <a:moveTo>
                    <a:pt x="0" y="0"/>
                  </a:moveTo>
                  <a:lnTo>
                    <a:pt x="1375222" y="0"/>
                  </a:lnTo>
                  <a:lnTo>
                    <a:pt x="1375222" y="1366626"/>
                  </a:lnTo>
                  <a:lnTo>
                    <a:pt x="0" y="13666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  <p:sp>
          <p:nvSpPr>
            <p:cNvPr id="18" name="Freeform 18"/>
            <p:cNvSpPr/>
            <p:nvPr/>
          </p:nvSpPr>
          <p:spPr bwMode="auto">
            <a:xfrm rot="322359" flipH="1" flipV="0">
              <a:off x="10503038" y="2505536"/>
              <a:ext cx="2509857" cy="1185907"/>
            </a:xfrm>
            <a:custGeom>
              <a:avLst/>
              <a:gdLst/>
              <a:ahLst/>
              <a:cxnLst/>
              <a:rect l="l" t="t" r="r" b="b"/>
              <a:pathLst>
                <a:path w="2509857" h="1185907" fill="norm" stroke="1" extrusionOk="0">
                  <a:moveTo>
                    <a:pt x="2509857" y="0"/>
                  </a:moveTo>
                  <a:lnTo>
                    <a:pt x="0" y="0"/>
                  </a:lnTo>
                  <a:lnTo>
                    <a:pt x="0" y="1185907"/>
                  </a:lnTo>
                  <a:lnTo>
                    <a:pt x="2509857" y="1185907"/>
                  </a:lnTo>
                  <a:lnTo>
                    <a:pt x="2509857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  <p:sp>
          <p:nvSpPr>
            <p:cNvPr id="19" name="Freeform 19"/>
            <p:cNvSpPr/>
            <p:nvPr/>
          </p:nvSpPr>
          <p:spPr bwMode="auto">
            <a:xfrm rot="1002536" flipH="1" flipV="0">
              <a:off x="551916" y="8214840"/>
              <a:ext cx="2952761" cy="1032561"/>
            </a:xfrm>
            <a:custGeom>
              <a:avLst/>
              <a:gdLst/>
              <a:ahLst/>
              <a:cxnLst/>
              <a:rect l="l" t="t" r="r" b="b"/>
              <a:pathLst>
                <a:path w="2952761" h="1032561" fill="norm" stroke="1" extrusionOk="0">
                  <a:moveTo>
                    <a:pt x="2952761" y="0"/>
                  </a:moveTo>
                  <a:lnTo>
                    <a:pt x="0" y="0"/>
                  </a:lnTo>
                  <a:lnTo>
                    <a:pt x="0" y="1032561"/>
                  </a:lnTo>
                  <a:lnTo>
                    <a:pt x="2952761" y="1032561"/>
                  </a:lnTo>
                  <a:lnTo>
                    <a:pt x="2952761" y="0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stretch/>
            </a:blipFill>
          </p:spPr>
        </p:sp>
        <p:sp>
          <p:nvSpPr>
            <p:cNvPr id="20" name="Freeform 20"/>
            <p:cNvSpPr/>
            <p:nvPr/>
          </p:nvSpPr>
          <p:spPr bwMode="auto">
            <a:xfrm rot="0" flipH="1" flipV="0">
              <a:off x="0" y="3159297"/>
              <a:ext cx="1669159" cy="1024585"/>
            </a:xfrm>
            <a:custGeom>
              <a:avLst/>
              <a:gdLst/>
              <a:ahLst/>
              <a:cxnLst/>
              <a:rect l="l" t="t" r="r" b="b"/>
              <a:pathLst>
                <a:path w="1669159" h="1024585" fill="norm" stroke="1" extrusionOk="0">
                  <a:moveTo>
                    <a:pt x="1669159" y="0"/>
                  </a:moveTo>
                  <a:lnTo>
                    <a:pt x="0" y="0"/>
                  </a:lnTo>
                  <a:lnTo>
                    <a:pt x="0" y="1024585"/>
                  </a:lnTo>
                  <a:lnTo>
                    <a:pt x="1669159" y="1024585"/>
                  </a:lnTo>
                  <a:lnTo>
                    <a:pt x="1669159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stretch/>
            </a:blipFill>
          </p:spPr>
        </p:sp>
        <p:sp>
          <p:nvSpPr>
            <p:cNvPr id="21" name="Freeform 21"/>
            <p:cNvSpPr/>
            <p:nvPr/>
          </p:nvSpPr>
          <p:spPr bwMode="auto">
            <a:xfrm rot="0" flipH="1" flipV="0">
              <a:off x="11289667" y="1282117"/>
              <a:ext cx="1885582" cy="1074782"/>
            </a:xfrm>
            <a:custGeom>
              <a:avLst/>
              <a:gdLst/>
              <a:ahLst/>
              <a:cxnLst/>
              <a:rect l="l" t="t" r="r" b="b"/>
              <a:pathLst>
                <a:path w="1885582" h="1074782" fill="norm" stroke="1" extrusionOk="0">
                  <a:moveTo>
                    <a:pt x="1885582" y="0"/>
                  </a:moveTo>
                  <a:lnTo>
                    <a:pt x="0" y="0"/>
                  </a:lnTo>
                  <a:lnTo>
                    <a:pt x="0" y="1074782"/>
                  </a:lnTo>
                  <a:lnTo>
                    <a:pt x="1885582" y="1074782"/>
                  </a:lnTo>
                  <a:lnTo>
                    <a:pt x="1885582" y="0"/>
                  </a:lnTo>
                  <a:close/>
                </a:path>
              </a:pathLst>
            </a:custGeom>
            <a:blipFill rotWithShape="1">
              <a:blip r:embed="rId12"/>
              <a:srcRect l="0" t="0" r="0" b="0"/>
              <a:stretch/>
            </a:blipFill>
          </p:spPr>
        </p:sp>
        <p:sp>
          <p:nvSpPr>
            <p:cNvPr id="22" name="Freeform 22"/>
            <p:cNvSpPr/>
            <p:nvPr/>
          </p:nvSpPr>
          <p:spPr bwMode="auto">
            <a:xfrm rot="-679043" flipH="1" flipV="0">
              <a:off x="10619245" y="1490473"/>
              <a:ext cx="1163827" cy="658070"/>
            </a:xfrm>
            <a:custGeom>
              <a:avLst/>
              <a:gdLst/>
              <a:ahLst/>
              <a:cxnLst/>
              <a:rect l="l" t="t" r="r" b="b"/>
              <a:pathLst>
                <a:path w="1163827" h="658070" fill="norm" stroke="1" extrusionOk="0">
                  <a:moveTo>
                    <a:pt x="1163827" y="0"/>
                  </a:moveTo>
                  <a:lnTo>
                    <a:pt x="0" y="0"/>
                  </a:lnTo>
                  <a:lnTo>
                    <a:pt x="0" y="658070"/>
                  </a:lnTo>
                  <a:lnTo>
                    <a:pt x="1163827" y="658070"/>
                  </a:lnTo>
                  <a:lnTo>
                    <a:pt x="1163827" y="0"/>
                  </a:lnTo>
                  <a:close/>
                </a:path>
              </a:pathLst>
            </a:custGeom>
            <a:blipFill rotWithShape="1">
              <a:blip r:embed="rId13"/>
              <a:srcRect l="0" t="0" r="0" b="0"/>
              <a:stretch/>
            </a:blipFill>
          </p:spPr>
        </p:sp>
        <p:sp>
          <p:nvSpPr>
            <p:cNvPr id="23" name="Freeform 23"/>
            <p:cNvSpPr/>
            <p:nvPr/>
          </p:nvSpPr>
          <p:spPr bwMode="auto">
            <a:xfrm rot="0" flipH="1" flipV="0">
              <a:off x="9260086" y="2356899"/>
              <a:ext cx="1305904" cy="1604797"/>
            </a:xfrm>
            <a:custGeom>
              <a:avLst/>
              <a:gdLst/>
              <a:ahLst/>
              <a:cxnLst/>
              <a:rect l="l" t="t" r="r" b="b"/>
              <a:pathLst>
                <a:path w="1305904" h="1604797" fill="norm" stroke="1" extrusionOk="0">
                  <a:moveTo>
                    <a:pt x="1305903" y="0"/>
                  </a:moveTo>
                  <a:lnTo>
                    <a:pt x="0" y="0"/>
                  </a:lnTo>
                  <a:lnTo>
                    <a:pt x="0" y="1604797"/>
                  </a:lnTo>
                  <a:lnTo>
                    <a:pt x="1305903" y="1604797"/>
                  </a:lnTo>
                  <a:lnTo>
                    <a:pt x="1305903" y="0"/>
                  </a:lnTo>
                  <a:close/>
                </a:path>
              </a:pathLst>
            </a:custGeom>
            <a:blipFill rotWithShape="1">
              <a:blip r:embed="rId14"/>
              <a:srcRect l="0" t="0" r="0" b="0"/>
              <a:stretch/>
            </a:blipFill>
          </p:spPr>
        </p:sp>
        <p:sp>
          <p:nvSpPr>
            <p:cNvPr id="24" name="Freeform 24"/>
            <p:cNvSpPr/>
            <p:nvPr/>
          </p:nvSpPr>
          <p:spPr bwMode="auto">
            <a:xfrm rot="296814" flipH="1" flipV="0">
              <a:off x="9123832" y="546634"/>
              <a:ext cx="624843" cy="1219207"/>
            </a:xfrm>
            <a:custGeom>
              <a:avLst/>
              <a:gdLst/>
              <a:ahLst/>
              <a:cxnLst/>
              <a:rect l="l" t="t" r="r" b="b"/>
              <a:pathLst>
                <a:path w="624843" h="1219207" fill="norm" stroke="1" extrusionOk="0">
                  <a:moveTo>
                    <a:pt x="624843" y="0"/>
                  </a:moveTo>
                  <a:lnTo>
                    <a:pt x="0" y="0"/>
                  </a:lnTo>
                  <a:lnTo>
                    <a:pt x="0" y="1219206"/>
                  </a:lnTo>
                  <a:lnTo>
                    <a:pt x="624843" y="1219206"/>
                  </a:lnTo>
                  <a:lnTo>
                    <a:pt x="624843" y="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stretch/>
            </a:blipFill>
          </p:spPr>
        </p:sp>
        <p:sp>
          <p:nvSpPr>
            <p:cNvPr id="25" name="Freeform 25"/>
            <p:cNvSpPr/>
            <p:nvPr/>
          </p:nvSpPr>
          <p:spPr bwMode="auto">
            <a:xfrm rot="-6967293" flipH="1" flipV="0">
              <a:off x="8335859" y="233338"/>
              <a:ext cx="879620" cy="577250"/>
            </a:xfrm>
            <a:custGeom>
              <a:avLst/>
              <a:gdLst/>
              <a:ahLst/>
              <a:cxnLst/>
              <a:rect l="l" t="t" r="r" b="b"/>
              <a:pathLst>
                <a:path w="879620" h="577250" fill="norm" stroke="1" extrusionOk="0">
                  <a:moveTo>
                    <a:pt x="879620" y="0"/>
                  </a:moveTo>
                  <a:lnTo>
                    <a:pt x="0" y="0"/>
                  </a:lnTo>
                  <a:lnTo>
                    <a:pt x="0" y="577251"/>
                  </a:lnTo>
                  <a:lnTo>
                    <a:pt x="879620" y="577251"/>
                  </a:lnTo>
                  <a:lnTo>
                    <a:pt x="879620" y="0"/>
                  </a:lnTo>
                  <a:close/>
                </a:path>
              </a:pathLst>
            </a:custGeom>
            <a:blipFill rotWithShape="1">
              <a:blip r:embed="rId16"/>
              <a:srcRect l="0" t="0" r="0" b="0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71631550" name="Group 2"/>
          <p:cNvGrpSpPr/>
          <p:nvPr/>
        </p:nvGrpSpPr>
        <p:grpSpPr bwMode="auto">
          <a:xfrm rot="0">
            <a:off x="771076" y="876355"/>
            <a:ext cx="5466566" cy="1412919"/>
            <a:chOff x="0" y="0"/>
            <a:chExt cx="5466566" cy="1412919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srcRect l="0" t="0" r="0" b="0"/>
              <a:stretch/>
            </a:blipFill>
          </p:spPr>
        </p:sp>
        <p:sp>
          <p:nvSpPr>
            <p:cNvPr id="4" name="TextBox 4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内容类型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5" name="TextBox 5"/>
            <p:cNvSpPr txBox="1"/>
            <p:nvPr/>
          </p:nvSpPr>
          <p:spPr bwMode="auto">
            <a:xfrm rot="0">
              <a:off x="257623" y="1039178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Content</a:t>
              </a:r>
              <a:endParaRPr/>
            </a:p>
          </p:txBody>
        </p:sp>
      </p:grpSp>
      <p:sp>
        <p:nvSpPr>
          <p:cNvPr id="1058660331" name="Freeform 6"/>
          <p:cNvSpPr/>
          <p:nvPr/>
        </p:nvSpPr>
        <p:spPr bwMode="auto">
          <a:xfrm rot="0" flipH="0" flipV="0">
            <a:off x="910369" y="2916572"/>
            <a:ext cx="5732315" cy="5776966"/>
          </a:xfrm>
          <a:custGeom>
            <a:avLst/>
            <a:gdLst/>
            <a:ahLst/>
            <a:cxnLst/>
            <a:rect l="l" t="t" r="r" b="b"/>
            <a:pathLst>
              <a:path w="5732315" h="5776966" fill="norm" stroke="1" extrusionOk="0">
                <a:moveTo>
                  <a:pt x="0" y="0"/>
                </a:moveTo>
                <a:lnTo>
                  <a:pt x="5732316" y="0"/>
                </a:lnTo>
                <a:lnTo>
                  <a:pt x="5732316" y="5776967"/>
                </a:lnTo>
                <a:lnTo>
                  <a:pt x="0" y="5776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14347" r="15031" b="3200"/>
            <a:stretch/>
          </a:blipFill>
        </p:spPr>
      </p:sp>
      <p:grpSp>
        <p:nvGrpSpPr>
          <p:cNvPr id="2053550193" name="Group 7"/>
          <p:cNvGrpSpPr/>
          <p:nvPr/>
        </p:nvGrpSpPr>
        <p:grpSpPr bwMode="auto">
          <a:xfrm rot="0">
            <a:off x="5126431" y="3310550"/>
            <a:ext cx="12251200" cy="1396392"/>
            <a:chOff x="0" y="0"/>
            <a:chExt cx="16334933" cy="1861856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4112"/>
              <a:ext cx="4600633" cy="1853632"/>
            </a:xfrm>
            <a:custGeom>
              <a:avLst/>
              <a:gdLst/>
              <a:ahLst/>
              <a:cxnLst/>
              <a:rect l="l" t="t" r="r" b="b"/>
              <a:pathLst>
                <a:path w="4600633" h="1853632" fill="norm" stroke="1" extrusionOk="0">
                  <a:moveTo>
                    <a:pt x="0" y="0"/>
                  </a:moveTo>
                  <a:lnTo>
                    <a:pt x="4600633" y="0"/>
                  </a:lnTo>
                  <a:lnTo>
                    <a:pt x="4600633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0" t="0" r="12117" b="0"/>
              <a:stretch/>
            </a:blipFill>
          </p:spPr>
        </p:sp>
        <p:sp>
          <p:nvSpPr>
            <p:cNvPr id="9" name="Freeform 9"/>
            <p:cNvSpPr/>
            <p:nvPr/>
          </p:nvSpPr>
          <p:spPr bwMode="auto">
            <a:xfrm rot="0" flipH="0" flipV="0">
              <a:off x="4585604" y="4112"/>
              <a:ext cx="3958690" cy="1853632"/>
            </a:xfrm>
            <a:custGeom>
              <a:avLst/>
              <a:gdLst/>
              <a:ahLst/>
              <a:cxnLst/>
              <a:rect l="l" t="t" r="r" b="b"/>
              <a:pathLst>
                <a:path w="3958690" h="1853632" fill="norm" stroke="1" extrusionOk="0">
                  <a:moveTo>
                    <a:pt x="0" y="0"/>
                  </a:moveTo>
                  <a:lnTo>
                    <a:pt x="3958690" y="0"/>
                  </a:lnTo>
                  <a:lnTo>
                    <a:pt x="3958690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12262" t="0" r="12117" b="0"/>
              <a:stretch/>
            </a:blipFill>
          </p:spPr>
        </p:sp>
        <p:sp>
          <p:nvSpPr>
            <p:cNvPr id="10" name="Freeform 10"/>
            <p:cNvSpPr/>
            <p:nvPr/>
          </p:nvSpPr>
          <p:spPr bwMode="auto">
            <a:xfrm rot="0" flipH="0" flipV="0">
              <a:off x="8529265" y="0"/>
              <a:ext cx="4196777" cy="1861856"/>
            </a:xfrm>
            <a:custGeom>
              <a:avLst/>
              <a:gdLst/>
              <a:ahLst/>
              <a:cxnLst/>
              <a:rect l="l" t="t" r="r" b="b"/>
              <a:pathLst>
                <a:path w="4196777" h="1861856" fill="norm" stroke="1" extrusionOk="0">
                  <a:moveTo>
                    <a:pt x="0" y="0"/>
                  </a:moveTo>
                  <a:lnTo>
                    <a:pt x="4196777" y="0"/>
                  </a:lnTo>
                  <a:lnTo>
                    <a:pt x="4196777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6842" t="0" r="13343" b="0"/>
              <a:stretch/>
            </a:blipFill>
          </p:spPr>
        </p:sp>
        <p:sp>
          <p:nvSpPr>
            <p:cNvPr id="11" name="Freeform 11"/>
            <p:cNvSpPr/>
            <p:nvPr/>
          </p:nvSpPr>
          <p:spPr bwMode="auto">
            <a:xfrm rot="0" flipH="0" flipV="0">
              <a:off x="12711014" y="0"/>
              <a:ext cx="3623919" cy="1861856"/>
            </a:xfrm>
            <a:custGeom>
              <a:avLst/>
              <a:gdLst/>
              <a:ahLst/>
              <a:cxnLst/>
              <a:rect l="l" t="t" r="r" b="b"/>
              <a:pathLst>
                <a:path w="3623919" h="1861856" fill="norm" stroke="1" extrusionOk="0">
                  <a:moveTo>
                    <a:pt x="0" y="0"/>
                  </a:moveTo>
                  <a:lnTo>
                    <a:pt x="3623919" y="0"/>
                  </a:lnTo>
                  <a:lnTo>
                    <a:pt x="3623919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31081" t="0" r="0" b="0"/>
              <a:stretch/>
            </a:blipFill>
          </p:spPr>
        </p:sp>
      </p:grpSp>
      <p:grpSp>
        <p:nvGrpSpPr>
          <p:cNvPr id="953315690" name="Group 12"/>
          <p:cNvGrpSpPr/>
          <p:nvPr/>
        </p:nvGrpSpPr>
        <p:grpSpPr bwMode="auto">
          <a:xfrm rot="0">
            <a:off x="6395890" y="5219015"/>
            <a:ext cx="10981741" cy="1396392"/>
            <a:chOff x="0" y="0"/>
            <a:chExt cx="14642321" cy="1861856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4112"/>
              <a:ext cx="3431589" cy="1853632"/>
            </a:xfrm>
            <a:custGeom>
              <a:avLst/>
              <a:gdLst/>
              <a:ahLst/>
              <a:cxnLst/>
              <a:rect l="l" t="t" r="r" b="b"/>
              <a:pathLst>
                <a:path w="3431589" h="1853632" fill="norm" stroke="1" extrusionOk="0">
                  <a:moveTo>
                    <a:pt x="0" y="0"/>
                  </a:moveTo>
                  <a:lnTo>
                    <a:pt x="3431589" y="0"/>
                  </a:lnTo>
                  <a:lnTo>
                    <a:pt x="3431589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0" t="0" r="34449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0" flipH="0" flipV="0">
              <a:off x="3435792" y="4112"/>
              <a:ext cx="3958690" cy="1853632"/>
            </a:xfrm>
            <a:custGeom>
              <a:avLst/>
              <a:gdLst/>
              <a:ahLst/>
              <a:cxnLst/>
              <a:rect l="l" t="t" r="r" b="b"/>
              <a:pathLst>
                <a:path w="3958690" h="1853632" fill="norm" stroke="1" extrusionOk="0">
                  <a:moveTo>
                    <a:pt x="0" y="0"/>
                  </a:moveTo>
                  <a:lnTo>
                    <a:pt x="3958690" y="0"/>
                  </a:lnTo>
                  <a:lnTo>
                    <a:pt x="3958690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12262" t="0" r="12117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0" flipV="0">
              <a:off x="7394482" y="0"/>
              <a:ext cx="3623919" cy="1861856"/>
            </a:xfrm>
            <a:custGeom>
              <a:avLst/>
              <a:gdLst/>
              <a:ahLst/>
              <a:cxnLst/>
              <a:rect l="l" t="t" r="r" b="b"/>
              <a:pathLst>
                <a:path w="3623919" h="1861856" fill="norm" stroke="1" extrusionOk="0">
                  <a:moveTo>
                    <a:pt x="0" y="0"/>
                  </a:moveTo>
                  <a:lnTo>
                    <a:pt x="3623919" y="0"/>
                  </a:lnTo>
                  <a:lnTo>
                    <a:pt x="3623919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17736" t="0" r="13343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0" flipV="0">
              <a:off x="11018401" y="0"/>
              <a:ext cx="3623919" cy="1861856"/>
            </a:xfrm>
            <a:custGeom>
              <a:avLst/>
              <a:gdLst/>
              <a:ahLst/>
              <a:cxnLst/>
              <a:rect l="l" t="t" r="r" b="b"/>
              <a:pathLst>
                <a:path w="3623919" h="1861856" fill="norm" stroke="1" extrusionOk="0">
                  <a:moveTo>
                    <a:pt x="0" y="0"/>
                  </a:moveTo>
                  <a:lnTo>
                    <a:pt x="3623920" y="0"/>
                  </a:lnTo>
                  <a:lnTo>
                    <a:pt x="3623920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31081" t="0" r="0" b="0"/>
              <a:stretch/>
            </a:blipFill>
          </p:spPr>
        </p:sp>
      </p:grpSp>
      <p:grpSp>
        <p:nvGrpSpPr>
          <p:cNvPr id="324144685" name="Group 17"/>
          <p:cNvGrpSpPr/>
          <p:nvPr/>
        </p:nvGrpSpPr>
        <p:grpSpPr bwMode="auto">
          <a:xfrm rot="0">
            <a:off x="5126431" y="7127481"/>
            <a:ext cx="12251200" cy="1396392"/>
            <a:chOff x="0" y="0"/>
            <a:chExt cx="16334933" cy="1861856"/>
          </a:xfrm>
        </p:grpSpPr>
        <p:sp>
          <p:nvSpPr>
            <p:cNvPr id="18" name="Freeform 18"/>
            <p:cNvSpPr/>
            <p:nvPr/>
          </p:nvSpPr>
          <p:spPr bwMode="auto">
            <a:xfrm rot="0" flipH="0" flipV="0">
              <a:off x="0" y="4112"/>
              <a:ext cx="4600633" cy="1853632"/>
            </a:xfrm>
            <a:custGeom>
              <a:avLst/>
              <a:gdLst/>
              <a:ahLst/>
              <a:cxnLst/>
              <a:rect l="l" t="t" r="r" b="b"/>
              <a:pathLst>
                <a:path w="4600633" h="1853632" fill="norm" stroke="1" extrusionOk="0">
                  <a:moveTo>
                    <a:pt x="0" y="0"/>
                  </a:moveTo>
                  <a:lnTo>
                    <a:pt x="4600633" y="0"/>
                  </a:lnTo>
                  <a:lnTo>
                    <a:pt x="4600633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0" t="0" r="12117" b="0"/>
              <a:stretch/>
            </a:blipFill>
          </p:spPr>
        </p:sp>
        <p:sp>
          <p:nvSpPr>
            <p:cNvPr id="19" name="Freeform 19"/>
            <p:cNvSpPr/>
            <p:nvPr/>
          </p:nvSpPr>
          <p:spPr bwMode="auto">
            <a:xfrm rot="0" flipH="0" flipV="0">
              <a:off x="4585604" y="4112"/>
              <a:ext cx="3958690" cy="1853632"/>
            </a:xfrm>
            <a:custGeom>
              <a:avLst/>
              <a:gdLst/>
              <a:ahLst/>
              <a:cxnLst/>
              <a:rect l="l" t="t" r="r" b="b"/>
              <a:pathLst>
                <a:path w="3958690" h="1853632" fill="norm" stroke="1" extrusionOk="0">
                  <a:moveTo>
                    <a:pt x="0" y="0"/>
                  </a:moveTo>
                  <a:lnTo>
                    <a:pt x="3958690" y="0"/>
                  </a:lnTo>
                  <a:lnTo>
                    <a:pt x="3958690" y="1853632"/>
                  </a:lnTo>
                  <a:lnTo>
                    <a:pt x="0" y="18536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12262" t="0" r="12117" b="0"/>
              <a:stretch/>
            </a:blipFill>
          </p:spPr>
        </p:sp>
        <p:sp>
          <p:nvSpPr>
            <p:cNvPr id="20" name="Freeform 20"/>
            <p:cNvSpPr/>
            <p:nvPr/>
          </p:nvSpPr>
          <p:spPr bwMode="auto">
            <a:xfrm rot="0" flipH="0" flipV="0">
              <a:off x="8529265" y="0"/>
              <a:ext cx="4196777" cy="1861856"/>
            </a:xfrm>
            <a:custGeom>
              <a:avLst/>
              <a:gdLst/>
              <a:ahLst/>
              <a:cxnLst/>
              <a:rect l="l" t="t" r="r" b="b"/>
              <a:pathLst>
                <a:path w="4196777" h="1861856" fill="norm" stroke="1" extrusionOk="0">
                  <a:moveTo>
                    <a:pt x="0" y="0"/>
                  </a:moveTo>
                  <a:lnTo>
                    <a:pt x="4196777" y="0"/>
                  </a:lnTo>
                  <a:lnTo>
                    <a:pt x="4196777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6842" t="0" r="13343" b="0"/>
              <a:stretch/>
            </a:blipFill>
          </p:spPr>
        </p:sp>
        <p:sp>
          <p:nvSpPr>
            <p:cNvPr id="21" name="Freeform 21"/>
            <p:cNvSpPr/>
            <p:nvPr/>
          </p:nvSpPr>
          <p:spPr bwMode="auto">
            <a:xfrm rot="0" flipH="0" flipV="0">
              <a:off x="12711014" y="0"/>
              <a:ext cx="3623919" cy="1861856"/>
            </a:xfrm>
            <a:custGeom>
              <a:avLst/>
              <a:gdLst/>
              <a:ahLst/>
              <a:cxnLst/>
              <a:rect l="l" t="t" r="r" b="b"/>
              <a:pathLst>
                <a:path w="3623919" h="1861856" fill="norm" stroke="1" extrusionOk="0">
                  <a:moveTo>
                    <a:pt x="0" y="0"/>
                  </a:moveTo>
                  <a:lnTo>
                    <a:pt x="3623919" y="0"/>
                  </a:lnTo>
                  <a:lnTo>
                    <a:pt x="3623919" y="1861856"/>
                  </a:lnTo>
                  <a:lnTo>
                    <a:pt x="0" y="18618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85000"/>
              </a:blip>
              <a:srcRect l="31081" t="0" r="0" b="0"/>
              <a:stretch/>
            </a:blipFill>
          </p:spPr>
        </p:sp>
      </p:grpSp>
      <p:grpSp>
        <p:nvGrpSpPr>
          <p:cNvPr id="524369591" name="Group 22"/>
          <p:cNvGrpSpPr/>
          <p:nvPr/>
        </p:nvGrpSpPr>
        <p:grpSpPr bwMode="auto">
          <a:xfrm rot="0">
            <a:off x="2406652" y="4435180"/>
            <a:ext cx="2739750" cy="273975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AFF"/>
            </a:solidFill>
          </p:spPr>
        </p:sp>
        <p:sp>
          <p:nvSpPr>
            <p:cNvPr id="24" name="TextBox 24"/>
            <p:cNvSpPr txBox="1"/>
            <p:nvPr/>
          </p:nvSpPr>
          <p:spPr bwMode="auto">
            <a:xfrm>
              <a:off x="76200" y="9525"/>
              <a:ext cx="660400" cy="7270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7"/>
                </a:lnSpc>
                <a:defRPr/>
              </a:pPr>
              <a:endParaRPr/>
            </a:p>
          </p:txBody>
        </p:sp>
      </p:grpSp>
      <p:grpSp>
        <p:nvGrpSpPr>
          <p:cNvPr id="754307259" name="Group 25"/>
          <p:cNvGrpSpPr/>
          <p:nvPr/>
        </p:nvGrpSpPr>
        <p:grpSpPr bwMode="auto">
          <a:xfrm rot="0">
            <a:off x="4447426" y="3148585"/>
            <a:ext cx="1720322" cy="1720322"/>
            <a:chOff x="0" y="0"/>
            <a:chExt cx="2293763" cy="2293763"/>
          </a:xfrm>
        </p:grpSpPr>
        <p:sp>
          <p:nvSpPr>
            <p:cNvPr id="26" name="Freeform 26"/>
            <p:cNvSpPr/>
            <p:nvPr/>
          </p:nvSpPr>
          <p:spPr bwMode="auto">
            <a:xfrm rot="0" flipH="0" flipV="0">
              <a:off x="0" y="0"/>
              <a:ext cx="2293763" cy="2293763"/>
            </a:xfrm>
            <a:custGeom>
              <a:avLst/>
              <a:gdLst/>
              <a:ahLst/>
              <a:cxnLst/>
              <a:rect l="l" t="t" r="r" b="b"/>
              <a:pathLst>
                <a:path w="2293763" h="2293763" fill="norm" stroke="1" extrusionOk="0">
                  <a:moveTo>
                    <a:pt x="0" y="0"/>
                  </a:moveTo>
                  <a:lnTo>
                    <a:pt x="2293763" y="0"/>
                  </a:lnTo>
                  <a:lnTo>
                    <a:pt x="2293763" y="2293763"/>
                  </a:lnTo>
                  <a:lnTo>
                    <a:pt x="0" y="22937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27" name="Freeform 27"/>
            <p:cNvSpPr/>
            <p:nvPr/>
          </p:nvSpPr>
          <p:spPr bwMode="auto">
            <a:xfrm rot="0" flipH="0" flipV="0">
              <a:off x="668784" y="761796"/>
              <a:ext cx="956195" cy="770172"/>
            </a:xfrm>
            <a:custGeom>
              <a:avLst/>
              <a:gdLst/>
              <a:ahLst/>
              <a:cxnLst/>
              <a:rect l="l" t="t" r="r" b="b"/>
              <a:pathLst>
                <a:path w="956195" h="770172" fill="norm" stroke="1" extrusionOk="0">
                  <a:moveTo>
                    <a:pt x="0" y="0"/>
                  </a:moveTo>
                  <a:lnTo>
                    <a:pt x="956195" y="0"/>
                  </a:lnTo>
                  <a:lnTo>
                    <a:pt x="956195" y="770172"/>
                  </a:lnTo>
                  <a:lnTo>
                    <a:pt x="0" y="7701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</p:grpSp>
      <p:grpSp>
        <p:nvGrpSpPr>
          <p:cNvPr id="1546623489" name="Group 28"/>
          <p:cNvGrpSpPr/>
          <p:nvPr/>
        </p:nvGrpSpPr>
        <p:grpSpPr bwMode="auto">
          <a:xfrm rot="0">
            <a:off x="5703416" y="5057049"/>
            <a:ext cx="1720322" cy="1720322"/>
            <a:chOff x="0" y="0"/>
            <a:chExt cx="2293763" cy="2293763"/>
          </a:xfrm>
        </p:grpSpPr>
        <p:sp>
          <p:nvSpPr>
            <p:cNvPr id="29" name="Freeform 29"/>
            <p:cNvSpPr/>
            <p:nvPr/>
          </p:nvSpPr>
          <p:spPr bwMode="auto">
            <a:xfrm rot="0" flipH="0" flipV="0">
              <a:off x="0" y="0"/>
              <a:ext cx="2293763" cy="2293763"/>
            </a:xfrm>
            <a:custGeom>
              <a:avLst/>
              <a:gdLst/>
              <a:ahLst/>
              <a:cxnLst/>
              <a:rect l="l" t="t" r="r" b="b"/>
              <a:pathLst>
                <a:path w="2293763" h="2293763" fill="norm" stroke="1" extrusionOk="0">
                  <a:moveTo>
                    <a:pt x="0" y="0"/>
                  </a:moveTo>
                  <a:lnTo>
                    <a:pt x="2293763" y="0"/>
                  </a:lnTo>
                  <a:lnTo>
                    <a:pt x="2293763" y="2293763"/>
                  </a:lnTo>
                  <a:lnTo>
                    <a:pt x="0" y="22937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30" name="Freeform 30"/>
            <p:cNvSpPr/>
            <p:nvPr/>
          </p:nvSpPr>
          <p:spPr bwMode="auto">
            <a:xfrm rot="0" flipH="0" flipV="0">
              <a:off x="611225" y="757313"/>
              <a:ext cx="1071314" cy="779137"/>
            </a:xfrm>
            <a:custGeom>
              <a:avLst/>
              <a:gdLst/>
              <a:ahLst/>
              <a:cxnLst/>
              <a:rect l="l" t="t" r="r" b="b"/>
              <a:pathLst>
                <a:path w="1071314" h="779137" fill="norm" stroke="1" extrusionOk="0">
                  <a:moveTo>
                    <a:pt x="0" y="0"/>
                  </a:moveTo>
                  <a:lnTo>
                    <a:pt x="1071314" y="0"/>
                  </a:lnTo>
                  <a:lnTo>
                    <a:pt x="1071314" y="779137"/>
                  </a:lnTo>
                  <a:lnTo>
                    <a:pt x="0" y="7791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</p:grpSp>
      <p:grpSp>
        <p:nvGrpSpPr>
          <p:cNvPr id="1444132926" name="Group 31"/>
          <p:cNvGrpSpPr/>
          <p:nvPr/>
        </p:nvGrpSpPr>
        <p:grpSpPr bwMode="auto">
          <a:xfrm rot="0">
            <a:off x="4447426" y="6965516"/>
            <a:ext cx="1720322" cy="1720322"/>
            <a:chOff x="0" y="0"/>
            <a:chExt cx="2293763" cy="2293763"/>
          </a:xfrm>
        </p:grpSpPr>
        <p:sp>
          <p:nvSpPr>
            <p:cNvPr id="32" name="Freeform 32"/>
            <p:cNvSpPr/>
            <p:nvPr/>
          </p:nvSpPr>
          <p:spPr bwMode="auto">
            <a:xfrm rot="0" flipH="0" flipV="0">
              <a:off x="0" y="0"/>
              <a:ext cx="2293763" cy="2293763"/>
            </a:xfrm>
            <a:custGeom>
              <a:avLst/>
              <a:gdLst/>
              <a:ahLst/>
              <a:cxnLst/>
              <a:rect l="l" t="t" r="r" b="b"/>
              <a:pathLst>
                <a:path w="2293763" h="2293763" fill="norm" stroke="1" extrusionOk="0">
                  <a:moveTo>
                    <a:pt x="0" y="0"/>
                  </a:moveTo>
                  <a:lnTo>
                    <a:pt x="2293763" y="0"/>
                  </a:lnTo>
                  <a:lnTo>
                    <a:pt x="2293763" y="2293763"/>
                  </a:lnTo>
                  <a:lnTo>
                    <a:pt x="0" y="22937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33" name="Freeform 33"/>
            <p:cNvSpPr/>
            <p:nvPr/>
          </p:nvSpPr>
          <p:spPr bwMode="auto">
            <a:xfrm rot="0" flipH="0" flipV="0">
              <a:off x="681571" y="827087"/>
              <a:ext cx="930620" cy="639590"/>
            </a:xfrm>
            <a:custGeom>
              <a:avLst/>
              <a:gdLst/>
              <a:ahLst/>
              <a:cxnLst/>
              <a:rect l="l" t="t" r="r" b="b"/>
              <a:pathLst>
                <a:path w="930620" h="639590" fill="norm" stroke="1" extrusionOk="0">
                  <a:moveTo>
                    <a:pt x="0" y="0"/>
                  </a:moveTo>
                  <a:lnTo>
                    <a:pt x="930621" y="0"/>
                  </a:lnTo>
                  <a:lnTo>
                    <a:pt x="930621" y="639590"/>
                  </a:lnTo>
                  <a:lnTo>
                    <a:pt x="0" y="6395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stretch/>
            </a:blipFill>
          </p:spPr>
        </p:sp>
      </p:grpSp>
      <p:sp>
        <p:nvSpPr>
          <p:cNvPr id="1049884313" name="TextBox 35"/>
          <p:cNvSpPr txBox="1"/>
          <p:nvPr/>
        </p:nvSpPr>
        <p:spPr bwMode="auto">
          <a:xfrm rot="0">
            <a:off x="6642684" y="3500110"/>
            <a:ext cx="10318005" cy="91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短视频：通过创意脚本展示产品特色和品牌价值</a:t>
            </a:r>
            <a:endParaRPr>
              <a:latin typeface="黑体"/>
              <a:cs typeface="黑体"/>
            </a:endParaRPr>
          </a:p>
          <a:p>
            <a:pPr marL="388620" lvl="1" indent="-194310" algn="just">
              <a:lnSpc>
                <a:spcPts val="3600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示例：XX个性化产品的使用体验，XX达人开箱等</a:t>
            </a:r>
            <a:endParaRPr/>
          </a:p>
        </p:txBody>
      </p:sp>
      <p:sp>
        <p:nvSpPr>
          <p:cNvPr id="1866119041" name="TextBox 36"/>
          <p:cNvSpPr txBox="1"/>
          <p:nvPr/>
        </p:nvSpPr>
        <p:spPr bwMode="auto">
          <a:xfrm rot="0">
            <a:off x="7682735" y="5408577"/>
            <a:ext cx="9277953" cy="91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图</a:t>
            </a:r>
            <a:r>
              <a:rPr lang="en-US" sz="18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文笔记：结合精美图文传递品牌故事或产品介绍</a:t>
            </a:r>
            <a:endParaRPr>
              <a:latin typeface="黑体"/>
              <a:cs typeface="黑体"/>
            </a:endParaRPr>
          </a:p>
          <a:p>
            <a:pPr marL="388620" lvl="1" indent="-194310" algn="just">
              <a:lnSpc>
                <a:spcPts val="3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示例：XX产品的搭配技巧、使用感受等</a:t>
            </a:r>
            <a:endParaRPr/>
          </a:p>
        </p:txBody>
      </p:sp>
      <p:sp>
        <p:nvSpPr>
          <p:cNvPr id="724630140" name="TextBox 37"/>
          <p:cNvSpPr txBox="1"/>
          <p:nvPr/>
        </p:nvSpPr>
        <p:spPr bwMode="auto">
          <a:xfrm rot="0">
            <a:off x="6642684" y="7317041"/>
            <a:ext cx="10318005" cy="91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1800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直播：与KOL/网红</a:t>
            </a:r>
            <a:r>
              <a:rPr lang="en-US" sz="18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进行互动，展示产品使用场景并带动即时购买</a:t>
            </a:r>
            <a:endParaRPr>
              <a:latin typeface="黑体"/>
              <a:cs typeface="黑体"/>
            </a:endParaRPr>
          </a:p>
          <a:p>
            <a:pPr marL="388620" lvl="1" indent="-194310" algn="just">
              <a:lnSpc>
                <a:spcPts val="36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1800" u="none">
                <a:solidFill>
                  <a:srgbClr val="494949"/>
                </a:solidFill>
                <a:latin typeface="黑体"/>
                <a:ea typeface="黑体"/>
                <a:cs typeface="黑体"/>
              </a:rPr>
              <a:t>示例：限时秒杀、直播专属优惠等</a:t>
            </a:r>
            <a:endParaRPr/>
          </a:p>
        </p:txBody>
      </p:sp>
      <p:grpSp>
        <p:nvGrpSpPr>
          <p:cNvPr id="372268347" name="Group 38"/>
          <p:cNvGrpSpPr/>
          <p:nvPr/>
        </p:nvGrpSpPr>
        <p:grpSpPr bwMode="auto">
          <a:xfrm rot="0">
            <a:off x="11581012" y="1048912"/>
            <a:ext cx="1623448" cy="364433"/>
            <a:chOff x="0" y="0"/>
            <a:chExt cx="2164597" cy="485911"/>
          </a:xfrm>
        </p:grpSpPr>
        <p:sp>
          <p:nvSpPr>
            <p:cNvPr id="39" name="Freeform 39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rcRect l="0" t="24041" r="0" b="0"/>
              <a:stretch/>
            </a:blipFill>
          </p:spPr>
        </p:sp>
        <p:sp>
          <p:nvSpPr>
            <p:cNvPr id="40" name="Freeform 40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1437041312" name="TextBox 41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741765733" name="TextBox 42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内容创意</a:t>
            </a:r>
            <a:endParaRPr/>
          </a:p>
        </p:txBody>
      </p:sp>
      <p:sp>
        <p:nvSpPr>
          <p:cNvPr id="256630484" name="TextBox 43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投放策略</a:t>
            </a:r>
            <a:endParaRPr>
              <a:latin typeface="黑体"/>
              <a:cs typeface="黑体"/>
            </a:endParaRPr>
          </a:p>
        </p:txBody>
      </p:sp>
      <p:sp>
        <p:nvSpPr>
          <p:cNvPr id="954239212" name="TextBox 44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效果预期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39672900" name="Group 2"/>
          <p:cNvGrpSpPr/>
          <p:nvPr/>
        </p:nvGrpSpPr>
        <p:grpSpPr bwMode="auto">
          <a:xfrm rot="0">
            <a:off x="1304930" y="2707711"/>
            <a:ext cx="15659090" cy="3083496"/>
            <a:chOff x="0" y="0"/>
            <a:chExt cx="20878786" cy="4111328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0878800" cy="4111371"/>
            </a:xfrm>
            <a:custGeom>
              <a:avLst/>
              <a:gdLst/>
              <a:ahLst/>
              <a:cxnLst/>
              <a:rect l="l" t="t" r="r" b="b"/>
              <a:pathLst>
                <a:path w="20878800" h="4111371" fill="norm" stroke="1" extrusionOk="0">
                  <a:moveTo>
                    <a:pt x="19050" y="0"/>
                  </a:moveTo>
                  <a:lnTo>
                    <a:pt x="20859750" y="0"/>
                  </a:lnTo>
                  <a:cubicBezTo>
                    <a:pt x="20870290" y="0"/>
                    <a:pt x="20878800" y="8509"/>
                    <a:pt x="20878800" y="19050"/>
                  </a:cubicBezTo>
                  <a:lnTo>
                    <a:pt x="20878800" y="4092321"/>
                  </a:lnTo>
                  <a:cubicBezTo>
                    <a:pt x="20878800" y="4102862"/>
                    <a:pt x="20870290" y="4111371"/>
                    <a:pt x="20859750" y="4111371"/>
                  </a:cubicBezTo>
                  <a:lnTo>
                    <a:pt x="19050" y="4111371"/>
                  </a:lnTo>
                  <a:cubicBezTo>
                    <a:pt x="8509" y="4111371"/>
                    <a:pt x="0" y="4102862"/>
                    <a:pt x="0" y="409232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4092321"/>
                  </a:lnTo>
                  <a:lnTo>
                    <a:pt x="19050" y="4092321"/>
                  </a:lnTo>
                  <a:lnTo>
                    <a:pt x="19050" y="4073271"/>
                  </a:lnTo>
                  <a:lnTo>
                    <a:pt x="20859750" y="4073271"/>
                  </a:lnTo>
                  <a:lnTo>
                    <a:pt x="20859750" y="4092321"/>
                  </a:lnTo>
                  <a:lnTo>
                    <a:pt x="20840700" y="4092321"/>
                  </a:lnTo>
                  <a:lnTo>
                    <a:pt x="20840700" y="19050"/>
                  </a:lnTo>
                  <a:lnTo>
                    <a:pt x="20859750" y="19050"/>
                  </a:lnTo>
                  <a:lnTo>
                    <a:pt x="20859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164EF"/>
            </a:solidFill>
          </p:spPr>
        </p:sp>
      </p:grpSp>
      <p:grpSp>
        <p:nvGrpSpPr>
          <p:cNvPr id="1970157711" name="Group 4"/>
          <p:cNvGrpSpPr/>
          <p:nvPr/>
        </p:nvGrpSpPr>
        <p:grpSpPr bwMode="auto">
          <a:xfrm rot="0">
            <a:off x="1304930" y="6131941"/>
            <a:ext cx="15659090" cy="3083496"/>
            <a:chOff x="0" y="0"/>
            <a:chExt cx="20878786" cy="4111328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20878800" cy="4111371"/>
            </a:xfrm>
            <a:custGeom>
              <a:avLst/>
              <a:gdLst/>
              <a:ahLst/>
              <a:cxnLst/>
              <a:rect l="l" t="t" r="r" b="b"/>
              <a:pathLst>
                <a:path w="20878800" h="4111371" fill="norm" stroke="1" extrusionOk="0">
                  <a:moveTo>
                    <a:pt x="19050" y="0"/>
                  </a:moveTo>
                  <a:lnTo>
                    <a:pt x="20859750" y="0"/>
                  </a:lnTo>
                  <a:cubicBezTo>
                    <a:pt x="20870290" y="0"/>
                    <a:pt x="20878800" y="8509"/>
                    <a:pt x="20878800" y="19050"/>
                  </a:cubicBezTo>
                  <a:lnTo>
                    <a:pt x="20878800" y="4092321"/>
                  </a:lnTo>
                  <a:cubicBezTo>
                    <a:pt x="20878800" y="4102862"/>
                    <a:pt x="20870290" y="4111371"/>
                    <a:pt x="20859750" y="4111371"/>
                  </a:cubicBezTo>
                  <a:lnTo>
                    <a:pt x="19050" y="4111371"/>
                  </a:lnTo>
                  <a:cubicBezTo>
                    <a:pt x="8509" y="4111371"/>
                    <a:pt x="0" y="4102862"/>
                    <a:pt x="0" y="409232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4092321"/>
                  </a:lnTo>
                  <a:lnTo>
                    <a:pt x="19050" y="4092321"/>
                  </a:lnTo>
                  <a:lnTo>
                    <a:pt x="19050" y="4073271"/>
                  </a:lnTo>
                  <a:lnTo>
                    <a:pt x="20859750" y="4073271"/>
                  </a:lnTo>
                  <a:lnTo>
                    <a:pt x="20859750" y="4092321"/>
                  </a:lnTo>
                  <a:lnTo>
                    <a:pt x="20840700" y="4092321"/>
                  </a:lnTo>
                  <a:lnTo>
                    <a:pt x="20840700" y="19050"/>
                  </a:lnTo>
                  <a:lnTo>
                    <a:pt x="20859750" y="19050"/>
                  </a:lnTo>
                  <a:lnTo>
                    <a:pt x="20859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164EF"/>
            </a:solidFill>
          </p:spPr>
        </p:sp>
      </p:grpSp>
      <p:grpSp>
        <p:nvGrpSpPr>
          <p:cNvPr id="152894316" name="Group 6"/>
          <p:cNvGrpSpPr/>
          <p:nvPr/>
        </p:nvGrpSpPr>
        <p:grpSpPr bwMode="auto">
          <a:xfrm rot="0">
            <a:off x="1494339" y="2828882"/>
            <a:ext cx="3882393" cy="2841154"/>
            <a:chOff x="0" y="0"/>
            <a:chExt cx="5176524" cy="3788206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5176520" cy="3788156"/>
            </a:xfrm>
            <a:custGeom>
              <a:avLst/>
              <a:gdLst/>
              <a:ahLst/>
              <a:cxnLst/>
              <a:rect l="l" t="t" r="r" b="b"/>
              <a:pathLst>
                <a:path w="5176520" h="3788156" fill="norm" stroke="1" extrusionOk="0">
                  <a:moveTo>
                    <a:pt x="0" y="0"/>
                  </a:moveTo>
                  <a:lnTo>
                    <a:pt x="5176520" y="0"/>
                  </a:lnTo>
                  <a:lnTo>
                    <a:pt x="5176520" y="3788156"/>
                  </a:lnTo>
                  <a:lnTo>
                    <a:pt x="0" y="3788156"/>
                  </a:lnTo>
                  <a:close/>
                </a:path>
              </a:pathLst>
            </a:custGeom>
            <a:blipFill rotWithShape="1">
              <a:blip r:embed="rId3"/>
              <a:srcRect l="4478" t="0" r="4477" b="0"/>
              <a:stretch/>
            </a:blipFill>
          </p:spPr>
        </p:sp>
      </p:grpSp>
      <p:grpSp>
        <p:nvGrpSpPr>
          <p:cNvPr id="705529108" name="Group 8"/>
          <p:cNvGrpSpPr/>
          <p:nvPr/>
        </p:nvGrpSpPr>
        <p:grpSpPr bwMode="auto">
          <a:xfrm rot="0">
            <a:off x="12787299" y="6253112"/>
            <a:ext cx="3882393" cy="2841154"/>
            <a:chOff x="0" y="0"/>
            <a:chExt cx="5176524" cy="3788206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5176520" cy="3788156"/>
            </a:xfrm>
            <a:custGeom>
              <a:avLst/>
              <a:gdLst/>
              <a:ahLst/>
              <a:cxnLst/>
              <a:rect l="l" t="t" r="r" b="b"/>
              <a:pathLst>
                <a:path w="5176520" h="3788156" fill="norm" stroke="1" extrusionOk="0">
                  <a:moveTo>
                    <a:pt x="0" y="0"/>
                  </a:moveTo>
                  <a:lnTo>
                    <a:pt x="5176520" y="0"/>
                  </a:lnTo>
                  <a:lnTo>
                    <a:pt x="5176520" y="3788156"/>
                  </a:lnTo>
                  <a:lnTo>
                    <a:pt x="0" y="3788156"/>
                  </a:lnTo>
                  <a:close/>
                </a:path>
              </a:pathLst>
            </a:custGeom>
            <a:blipFill rotWithShape="1">
              <a:blip r:embed="rId4"/>
              <a:srcRect l="5332" t="0" r="5331" b="0"/>
              <a:stretch/>
            </a:blipFill>
          </p:spPr>
        </p:sp>
      </p:grpSp>
      <p:grpSp>
        <p:nvGrpSpPr>
          <p:cNvPr id="511214434" name="Group 10"/>
          <p:cNvGrpSpPr/>
          <p:nvPr/>
        </p:nvGrpSpPr>
        <p:grpSpPr bwMode="auto">
          <a:xfrm rot="0">
            <a:off x="5860189" y="3625887"/>
            <a:ext cx="15067941" cy="1416113"/>
            <a:chOff x="0" y="0"/>
            <a:chExt cx="15067941" cy="1416113"/>
          </a:xfrm>
        </p:grpSpPr>
        <p:sp>
          <p:nvSpPr>
            <p:cNvPr id="11" name="TextBox 11"/>
            <p:cNvSpPr txBox="1"/>
            <p:nvPr/>
          </p:nvSpPr>
          <p:spPr bwMode="auto">
            <a:xfrm rot="0">
              <a:off x="0" y="387053"/>
              <a:ext cx="10589798" cy="10290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轻松幽默：通过幽默的语言和轻松的剧情吸引观众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真实有趣：分享真实用户反馈，增加可信度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潮流前卫：融入时下流行趋势和元素，增加话题性</a:t>
              </a:r>
              <a:endParaRPr/>
            </a:p>
          </p:txBody>
        </p:sp>
        <p:sp>
          <p:nvSpPr>
            <p:cNvPr id="12" name="TextBox 12"/>
            <p:cNvSpPr txBox="1"/>
            <p:nvPr/>
          </p:nvSpPr>
          <p:spPr bwMode="auto">
            <a:xfrm rot="0">
              <a:off x="0" y="0"/>
              <a:ext cx="15067941" cy="1781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内容风格</a:t>
              </a:r>
              <a:endParaRPr/>
            </a:p>
          </p:txBody>
        </p:sp>
      </p:grpSp>
      <p:grpSp>
        <p:nvGrpSpPr>
          <p:cNvPr id="542886178" name="Group 13"/>
          <p:cNvGrpSpPr/>
          <p:nvPr/>
        </p:nvGrpSpPr>
        <p:grpSpPr bwMode="auto">
          <a:xfrm rot="0">
            <a:off x="1610208" y="7050117"/>
            <a:ext cx="15067941" cy="1416113"/>
            <a:chOff x="0" y="0"/>
            <a:chExt cx="15067941" cy="1416113"/>
          </a:xfrm>
        </p:grpSpPr>
        <p:sp>
          <p:nvSpPr>
            <p:cNvPr id="14" name="TextBox 14"/>
            <p:cNvSpPr txBox="1"/>
            <p:nvPr/>
          </p:nvSpPr>
          <p:spPr bwMode="auto">
            <a:xfrm rot="0">
              <a:off x="0" y="387053"/>
              <a:ext cx="10589798" cy="10290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挑战赛：发起与产品相关的挑战活动，引导用户参与并生成UGC内容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用户互动：通过评论区互动、直播间抽奖等方式增强用户参与感</a:t>
              </a:r>
              <a:endParaRPr>
                <a:latin typeface="黑体"/>
                <a:cs typeface="黑体"/>
              </a:endParaRPr>
            </a:p>
            <a:p>
              <a:pPr marL="388620" lvl="1" indent="-194310" algn="l">
                <a:lnSpc>
                  <a:spcPts val="2700"/>
                </a:lnSpc>
                <a:buFont typeface="Arial"/>
                <a:buChar char="•"/>
                <a:defRPr/>
              </a:pPr>
              <a:r>
                <a:rPr lang="en-US" sz="1800">
                  <a:solidFill>
                    <a:srgbClr val="494949"/>
                  </a:solidFill>
                  <a:latin typeface="黑体"/>
                  <a:ea typeface="黑体"/>
                  <a:cs typeface="黑体"/>
                </a:rPr>
                <a:t>跨平台联动：整合抖音与小红书内容，增加全网曝光度</a:t>
              </a:r>
              <a:endParaRPr/>
            </a:p>
          </p:txBody>
        </p:sp>
        <p:sp>
          <p:nvSpPr>
            <p:cNvPr id="15" name="TextBox 15"/>
            <p:cNvSpPr txBox="1"/>
            <p:nvPr/>
          </p:nvSpPr>
          <p:spPr bwMode="auto">
            <a:xfrm rot="0">
              <a:off x="0" y="0"/>
              <a:ext cx="15067941" cy="17815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400"/>
                </a:lnSpc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创意</a:t>
              </a:r>
              <a:r>
                <a:rPr lang="en-US" sz="2800" b="1" u="none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亮点</a:t>
              </a:r>
              <a:endParaRPr/>
            </a:p>
          </p:txBody>
        </p:sp>
      </p:grpSp>
      <p:grpSp>
        <p:nvGrpSpPr>
          <p:cNvPr id="24397123" name="Group 16"/>
          <p:cNvGrpSpPr/>
          <p:nvPr/>
        </p:nvGrpSpPr>
        <p:grpSpPr bwMode="auto">
          <a:xfrm rot="0">
            <a:off x="771076" y="876355"/>
            <a:ext cx="5466566" cy="1412919"/>
            <a:chOff x="0" y="0"/>
            <a:chExt cx="5466566" cy="1412919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515246" cy="515246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0000"/>
              </a:blip>
              <a:srcRect l="0" t="0" r="0" b="0"/>
              <a:stretch/>
            </a:blipFill>
          </p:spPr>
        </p:sp>
        <p:sp>
          <p:nvSpPr>
            <p:cNvPr id="18" name="TextBox 18"/>
            <p:cNvSpPr txBox="1"/>
            <p:nvPr/>
          </p:nvSpPr>
          <p:spPr bwMode="auto">
            <a:xfrm rot="0">
              <a:off x="257623" y="80906"/>
              <a:ext cx="5208942" cy="8536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内容创意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19" name="TextBox 19"/>
            <p:cNvSpPr txBox="1"/>
            <p:nvPr/>
          </p:nvSpPr>
          <p:spPr bwMode="auto">
            <a:xfrm rot="0">
              <a:off x="257623" y="1039178"/>
              <a:ext cx="5208942" cy="37373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Arial"/>
                  <a:ea typeface="Arial"/>
                  <a:cs typeface="Arial"/>
                </a:rPr>
                <a:t>Content Strategy &amp; Creativity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1256116751" name="Group 20"/>
          <p:cNvGrpSpPr/>
          <p:nvPr/>
        </p:nvGrpSpPr>
        <p:grpSpPr bwMode="auto">
          <a:xfrm rot="0">
            <a:off x="11581012" y="1048912"/>
            <a:ext cx="1623448" cy="364433"/>
            <a:chOff x="0" y="0"/>
            <a:chExt cx="2164597" cy="485911"/>
          </a:xfrm>
        </p:grpSpPr>
        <p:sp>
          <p:nvSpPr>
            <p:cNvPr id="21" name="Freeform 21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rcRect l="0" t="24041" r="0" b="0"/>
              <a:stretch/>
            </a:blipFill>
          </p:spPr>
        </p:sp>
        <p:sp>
          <p:nvSpPr>
            <p:cNvPr id="22" name="Freeform 22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720622758" name="TextBox 23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/>
          </a:p>
        </p:txBody>
      </p:sp>
      <p:sp>
        <p:nvSpPr>
          <p:cNvPr id="964845243" name="TextBox 24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内容创意</a:t>
            </a:r>
            <a:endParaRPr>
              <a:latin typeface="黑体"/>
              <a:cs typeface="黑体"/>
            </a:endParaRPr>
          </a:p>
        </p:txBody>
      </p:sp>
      <p:sp>
        <p:nvSpPr>
          <p:cNvPr id="1403321846" name="TextBox 25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983485459" name="TextBox 26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Arial"/>
                <a:ea typeface="Arial"/>
                <a:cs typeface="Arial"/>
              </a:rPr>
              <a:t>效果预期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6164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885934" name="Freeform 2"/>
          <p:cNvSpPr/>
          <p:nvPr/>
        </p:nvSpPr>
        <p:spPr bwMode="auto">
          <a:xfrm rot="-9014249" flipH="0" flipV="0">
            <a:off x="17299633" y="-278601"/>
            <a:ext cx="1508230" cy="1508230"/>
          </a:xfrm>
          <a:custGeom>
            <a:avLst/>
            <a:gdLst/>
            <a:ahLst/>
            <a:cxnLst/>
            <a:rect l="l" t="t" r="r" b="b"/>
            <a:pathLst>
              <a:path w="1508231" h="1508231" fill="norm" stroke="1" extrusionOk="0">
                <a:moveTo>
                  <a:pt x="0" y="0"/>
                </a:moveTo>
                <a:lnTo>
                  <a:pt x="1508231" y="0"/>
                </a:lnTo>
                <a:lnTo>
                  <a:pt x="1508231" y="1508231"/>
                </a:lnTo>
                <a:lnTo>
                  <a:pt x="0" y="150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95634542" name="TextBox 3"/>
          <p:cNvSpPr txBox="1"/>
          <p:nvPr/>
        </p:nvSpPr>
        <p:spPr bwMode="auto">
          <a:xfrm rot="0">
            <a:off x="-639540" y="-93249"/>
            <a:ext cx="6706879" cy="720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6743"/>
              </a:lnSpc>
              <a:spcBef>
                <a:spcPts val="0"/>
              </a:spcBef>
              <a:defRPr/>
            </a:pPr>
            <a:r>
              <a:rPr lang="en-US" sz="40550" u="none">
                <a:ln w="38099">
                  <a:solidFill>
                    <a:schemeClr val="bg1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03</a:t>
            </a:r>
            <a:endParaRPr/>
          </a:p>
        </p:txBody>
      </p:sp>
      <p:grpSp>
        <p:nvGrpSpPr>
          <p:cNvPr id="1532150457" name="Group 4"/>
          <p:cNvGrpSpPr/>
          <p:nvPr/>
        </p:nvGrpSpPr>
        <p:grpSpPr bwMode="auto">
          <a:xfrm rot="0">
            <a:off x="0" y="3775336"/>
            <a:ext cx="18288000" cy="3295057"/>
            <a:chOff x="0" y="0"/>
            <a:chExt cx="4816593" cy="867834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816592" cy="867834"/>
            </a:xfrm>
            <a:custGeom>
              <a:avLst/>
              <a:gdLst/>
              <a:ahLst/>
              <a:cxnLst/>
              <a:rect l="l" t="t" r="r" b="b"/>
              <a:pathLst>
                <a:path w="4816592" h="867834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867834"/>
                  </a:lnTo>
                  <a:lnTo>
                    <a:pt x="0" y="867834"/>
                  </a:lnTo>
                  <a:close/>
                </a:path>
              </a:pathLst>
            </a:custGeom>
            <a:solidFill>
              <a:srgbClr val="7882F3"/>
            </a:solidFill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57150"/>
              <a:ext cx="4816593" cy="9249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7"/>
                </a:lnSpc>
                <a:defRPr/>
              </a:pPr>
              <a:endParaRPr/>
            </a:p>
          </p:txBody>
        </p:sp>
      </p:grpSp>
      <p:sp>
        <p:nvSpPr>
          <p:cNvPr id="394695188" name="Freeform 7"/>
          <p:cNvSpPr/>
          <p:nvPr/>
        </p:nvSpPr>
        <p:spPr bwMode="auto">
          <a:xfrm rot="-9014249" flipH="0" flipV="0">
            <a:off x="5705221" y="1574478"/>
            <a:ext cx="721356" cy="721356"/>
          </a:xfrm>
          <a:custGeom>
            <a:avLst/>
            <a:gdLst/>
            <a:ahLst/>
            <a:cxnLst/>
            <a:rect l="l" t="t" r="r" b="b"/>
            <a:pathLst>
              <a:path w="721356" h="721356" fill="norm" stroke="1" extrusionOk="0">
                <a:moveTo>
                  <a:pt x="0" y="0"/>
                </a:moveTo>
                <a:lnTo>
                  <a:pt x="721357" y="0"/>
                </a:lnTo>
                <a:lnTo>
                  <a:pt x="721357" y="721357"/>
                </a:lnTo>
                <a:lnTo>
                  <a:pt x="0" y="721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080484357" name="Freeform 8"/>
          <p:cNvSpPr/>
          <p:nvPr/>
        </p:nvSpPr>
        <p:spPr bwMode="auto">
          <a:xfrm rot="-9014249" flipH="0" flipV="0">
            <a:off x="-482006" y="8795883"/>
            <a:ext cx="2071101" cy="2071101"/>
          </a:xfrm>
          <a:custGeom>
            <a:avLst/>
            <a:gdLst/>
            <a:ahLst/>
            <a:cxnLst/>
            <a:rect l="l" t="t" r="r" b="b"/>
            <a:pathLst>
              <a:path w="2071101" h="2071101" fill="norm" stroke="1" extrusionOk="0">
                <a:moveTo>
                  <a:pt x="0" y="0"/>
                </a:moveTo>
                <a:lnTo>
                  <a:pt x="2071101" y="0"/>
                </a:lnTo>
                <a:lnTo>
                  <a:pt x="2071101" y="2071101"/>
                </a:lnTo>
                <a:lnTo>
                  <a:pt x="0" y="2071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grpSp>
        <p:nvGrpSpPr>
          <p:cNvPr id="955244689" name="Group 9"/>
          <p:cNvGrpSpPr/>
          <p:nvPr/>
        </p:nvGrpSpPr>
        <p:grpSpPr bwMode="auto">
          <a:xfrm rot="0">
            <a:off x="1397160" y="4252798"/>
            <a:ext cx="6926371" cy="2382750"/>
            <a:chOff x="0" y="0"/>
            <a:chExt cx="6926371" cy="2382750"/>
          </a:xfrm>
        </p:grpSpPr>
        <p:sp>
          <p:nvSpPr>
            <p:cNvPr id="10" name="TextBox 10"/>
            <p:cNvSpPr txBox="1"/>
            <p:nvPr/>
          </p:nvSpPr>
          <p:spPr bwMode="auto">
            <a:xfrm rot="0">
              <a:off x="0" y="0"/>
              <a:ext cx="6926371" cy="15314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056"/>
                </a:lnSpc>
                <a:spcBef>
                  <a:spcPts val="0"/>
                </a:spcBef>
                <a:defRPr/>
              </a:pPr>
              <a:r>
                <a:rPr lang="en-US" sz="10050" b="1">
                  <a:solidFill>
                    <a:srgbClr val="FFFFFF"/>
                  </a:solidFill>
                  <a:latin typeface="黑体"/>
                  <a:ea typeface="黑体"/>
                  <a:cs typeface="黑体"/>
                </a:rPr>
                <a:t>投放策略</a:t>
              </a:r>
              <a:endParaRPr/>
            </a:p>
          </p:txBody>
        </p:sp>
        <p:sp>
          <p:nvSpPr>
            <p:cNvPr id="11" name="TextBox 11"/>
            <p:cNvSpPr txBox="1"/>
            <p:nvPr/>
          </p:nvSpPr>
          <p:spPr bwMode="auto">
            <a:xfrm rot="0">
              <a:off x="0" y="1689096"/>
              <a:ext cx="6926371" cy="69365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ts val="0"/>
                </a:spcBef>
                <a:defRPr/>
              </a:pPr>
              <a:r>
                <a:rPr lang="en-US" sz="3900">
                  <a:solidFill>
                    <a:srgbClr val="FFFFFF">
                      <a:alpha val="49804"/>
                    </a:srgbClr>
                  </a:solidFill>
                  <a:latin typeface="Arial"/>
                  <a:ea typeface="Arial"/>
                  <a:cs typeface="Arial"/>
                </a:rPr>
                <a:t>Distribution &amp; Promotion Plan</a:t>
              </a:r>
              <a:endParaRPr/>
            </a:p>
          </p:txBody>
        </p:sp>
      </p:grpSp>
      <p:grpSp>
        <p:nvGrpSpPr>
          <p:cNvPr id="1069713101" name="Group 12"/>
          <p:cNvGrpSpPr/>
          <p:nvPr/>
        </p:nvGrpSpPr>
        <p:grpSpPr bwMode="auto">
          <a:xfrm rot="0">
            <a:off x="8926116" y="1567885"/>
            <a:ext cx="7581839" cy="7690415"/>
            <a:chOff x="0" y="0"/>
            <a:chExt cx="10109118" cy="10253887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6792707" y="0"/>
              <a:ext cx="3316411" cy="6444390"/>
            </a:xfrm>
            <a:custGeom>
              <a:avLst/>
              <a:gdLst/>
              <a:ahLst/>
              <a:cxnLst/>
              <a:rect l="l" t="t" r="r" b="b"/>
              <a:pathLst>
                <a:path w="3316411" h="6444390" fill="norm" stroke="1" extrusionOk="0">
                  <a:moveTo>
                    <a:pt x="0" y="0"/>
                  </a:moveTo>
                  <a:lnTo>
                    <a:pt x="3316411" y="0"/>
                  </a:lnTo>
                  <a:lnTo>
                    <a:pt x="3316411" y="6444390"/>
                  </a:lnTo>
                  <a:lnTo>
                    <a:pt x="0" y="64443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stretch/>
            </a:blipFill>
          </p:spPr>
        </p:sp>
        <p:sp>
          <p:nvSpPr>
            <p:cNvPr id="14" name="Freeform 14"/>
            <p:cNvSpPr/>
            <p:nvPr/>
          </p:nvSpPr>
          <p:spPr bwMode="auto">
            <a:xfrm rot="0" flipH="0" flipV="0">
              <a:off x="364772" y="3556852"/>
              <a:ext cx="6427935" cy="6697035"/>
            </a:xfrm>
            <a:custGeom>
              <a:avLst/>
              <a:gdLst/>
              <a:ahLst/>
              <a:cxnLst/>
              <a:rect l="l" t="t" r="r" b="b"/>
              <a:pathLst>
                <a:path w="6427935" h="6697035" fill="norm" stroke="1" extrusionOk="0">
                  <a:moveTo>
                    <a:pt x="0" y="0"/>
                  </a:moveTo>
                  <a:lnTo>
                    <a:pt x="6427935" y="0"/>
                  </a:lnTo>
                  <a:lnTo>
                    <a:pt x="6427935" y="6697035"/>
                  </a:lnTo>
                  <a:lnTo>
                    <a:pt x="0" y="66970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  <p:sp>
          <p:nvSpPr>
            <p:cNvPr id="15" name="Freeform 15"/>
            <p:cNvSpPr/>
            <p:nvPr/>
          </p:nvSpPr>
          <p:spPr bwMode="auto">
            <a:xfrm rot="0" flipH="0" flipV="0">
              <a:off x="4635855" y="0"/>
              <a:ext cx="3473504" cy="10253887"/>
            </a:xfrm>
            <a:custGeom>
              <a:avLst/>
              <a:gdLst/>
              <a:ahLst/>
              <a:cxnLst/>
              <a:rect l="l" t="t" r="r" b="b"/>
              <a:pathLst>
                <a:path w="3473504" h="10253887" fill="norm" stroke="1" extrusionOk="0">
                  <a:moveTo>
                    <a:pt x="0" y="0"/>
                  </a:moveTo>
                  <a:lnTo>
                    <a:pt x="3473504" y="0"/>
                  </a:lnTo>
                  <a:lnTo>
                    <a:pt x="3473504" y="10253887"/>
                  </a:lnTo>
                  <a:lnTo>
                    <a:pt x="0" y="102538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stretch/>
            </a:blipFill>
          </p:spPr>
        </p:sp>
        <p:sp>
          <p:nvSpPr>
            <p:cNvPr id="16" name="Freeform 16"/>
            <p:cNvSpPr/>
            <p:nvPr/>
          </p:nvSpPr>
          <p:spPr bwMode="auto">
            <a:xfrm rot="0" flipH="1" flipV="0">
              <a:off x="0" y="1195486"/>
              <a:ext cx="2638651" cy="2026709"/>
            </a:xfrm>
            <a:custGeom>
              <a:avLst/>
              <a:gdLst/>
              <a:ahLst/>
              <a:cxnLst/>
              <a:rect l="l" t="t" r="r" b="b"/>
              <a:pathLst>
                <a:path w="2638652" h="2026709" fill="norm" stroke="1" extrusionOk="0">
                  <a:moveTo>
                    <a:pt x="2638652" y="0"/>
                  </a:moveTo>
                  <a:lnTo>
                    <a:pt x="0" y="0"/>
                  </a:lnTo>
                  <a:lnTo>
                    <a:pt x="0" y="2026709"/>
                  </a:lnTo>
                  <a:lnTo>
                    <a:pt x="2638652" y="2026709"/>
                  </a:lnTo>
                  <a:lnTo>
                    <a:pt x="2638652" y="0"/>
                  </a:lnTo>
                  <a:close/>
                </a:path>
              </a:pathLst>
            </a:custGeom>
            <a:blipFill rotWithShape="1">
              <a:blip r:embed="rId7"/>
              <a:srcRect l="0" t="0" r="0" b="0"/>
              <a:stretch/>
            </a:blipFill>
          </p:spPr>
        </p:sp>
        <p:sp>
          <p:nvSpPr>
            <p:cNvPr id="17" name="Freeform 17"/>
            <p:cNvSpPr/>
            <p:nvPr/>
          </p:nvSpPr>
          <p:spPr bwMode="auto">
            <a:xfrm rot="0" flipH="0" flipV="0">
              <a:off x="7009383" y="6664773"/>
              <a:ext cx="2883059" cy="3589114"/>
            </a:xfrm>
            <a:custGeom>
              <a:avLst/>
              <a:gdLst/>
              <a:ahLst/>
              <a:cxnLst/>
              <a:rect l="l" t="t" r="r" b="b"/>
              <a:pathLst>
                <a:path w="2883059" h="3589114" fill="norm" stroke="1" extrusionOk="0">
                  <a:moveTo>
                    <a:pt x="0" y="0"/>
                  </a:moveTo>
                  <a:lnTo>
                    <a:pt x="2883059" y="0"/>
                  </a:lnTo>
                  <a:lnTo>
                    <a:pt x="2883059" y="3589114"/>
                  </a:lnTo>
                  <a:lnTo>
                    <a:pt x="0" y="3589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rcRect l="0" t="0" r="0" b="0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F0F5F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71089241" name="Group 2"/>
          <p:cNvGrpSpPr/>
          <p:nvPr/>
        </p:nvGrpSpPr>
        <p:grpSpPr bwMode="auto">
          <a:xfrm rot="0">
            <a:off x="1028699" y="3412353"/>
            <a:ext cx="3846179" cy="5645920"/>
            <a:chOff x="0" y="0"/>
            <a:chExt cx="3846179" cy="564592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2410851" cy="5645920"/>
            </a:xfrm>
            <a:custGeom>
              <a:avLst/>
              <a:gdLst/>
              <a:ahLst/>
              <a:cxnLst/>
              <a:rect l="l" t="t" r="r" b="b"/>
              <a:pathLst>
                <a:path w="3214470" h="7527894" fill="norm" stroke="1" extrusionOk="0">
                  <a:moveTo>
                    <a:pt x="0" y="0"/>
                  </a:moveTo>
                  <a:lnTo>
                    <a:pt x="3214470" y="0"/>
                  </a:lnTo>
                  <a:lnTo>
                    <a:pt x="3214470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46380" b="0"/>
              <a:stretch/>
            </a:blipFill>
          </p:spPr>
        </p:sp>
        <p:sp>
          <p:nvSpPr>
            <p:cNvPr id="4" name="Freeform 4"/>
            <p:cNvSpPr/>
            <p:nvPr/>
          </p:nvSpPr>
          <p:spPr bwMode="auto">
            <a:xfrm rot="0" flipH="0" flipV="0">
              <a:off x="2410851" y="0"/>
              <a:ext cx="1435327" cy="5645920"/>
            </a:xfrm>
            <a:custGeom>
              <a:avLst/>
              <a:gdLst/>
              <a:ahLst/>
              <a:cxnLst/>
              <a:rect l="l" t="t" r="r" b="b"/>
              <a:pathLst>
                <a:path w="1913771" h="7527894" fill="norm" stroke="1" extrusionOk="0">
                  <a:moveTo>
                    <a:pt x="0" y="0"/>
                  </a:moveTo>
                  <a:lnTo>
                    <a:pt x="1913771" y="0"/>
                  </a:lnTo>
                  <a:lnTo>
                    <a:pt x="1913771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68076" t="0" r="0" b="0"/>
              <a:stretch/>
            </a:blipFill>
          </p:spPr>
        </p:sp>
        <p:sp>
          <p:nvSpPr>
            <p:cNvPr id="5" name="Freeform 5"/>
            <p:cNvSpPr/>
            <p:nvPr/>
          </p:nvSpPr>
          <p:spPr bwMode="auto">
            <a:xfrm rot="0" flipH="0" flipV="0">
              <a:off x="641890" y="689912"/>
              <a:ext cx="2562399" cy="2540107"/>
            </a:xfrm>
            <a:custGeom>
              <a:avLst/>
              <a:gdLst/>
              <a:ahLst/>
              <a:cxnLst/>
              <a:rect l="l" t="t" r="r" b="b"/>
              <a:pathLst>
                <a:path w="3416533" h="3386810" fill="norm" stroke="1" extrusionOk="0">
                  <a:moveTo>
                    <a:pt x="0" y="0"/>
                  </a:moveTo>
                  <a:lnTo>
                    <a:pt x="3416533" y="0"/>
                  </a:lnTo>
                  <a:lnTo>
                    <a:pt x="3416533" y="3386810"/>
                  </a:lnTo>
                  <a:lnTo>
                    <a:pt x="0" y="33868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rcRect l="0" t="0" r="0" b="0"/>
              <a:stretch/>
            </a:blipFill>
          </p:spPr>
        </p:sp>
        <p:sp>
          <p:nvSpPr>
            <p:cNvPr id="6" name="TextBox 6"/>
            <p:cNvSpPr txBox="1"/>
            <p:nvPr/>
          </p:nvSpPr>
          <p:spPr bwMode="auto">
            <a:xfrm rot="0">
              <a:off x="432133" y="3643939"/>
              <a:ext cx="2870318" cy="5488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  <a:defRPr/>
              </a:pPr>
              <a:r>
                <a:rPr lang="en-US" sz="3600" b="1">
                  <a:solidFill>
                    <a:srgbClr val="9CA1B2"/>
                  </a:solidFill>
                  <a:latin typeface="Arial"/>
                  <a:ea typeface="Arial"/>
                  <a:cs typeface="Arial"/>
                </a:rPr>
                <a:t>PART 01</a:t>
              </a:r>
              <a:endParaRPr/>
            </a:p>
          </p:txBody>
        </p:sp>
        <p:sp>
          <p:nvSpPr>
            <p:cNvPr id="7" name="TextBox 7"/>
            <p:cNvSpPr txBox="1"/>
            <p:nvPr/>
          </p:nvSpPr>
          <p:spPr bwMode="auto">
            <a:xfrm rot="0">
              <a:off x="257623" y="4194008"/>
              <a:ext cx="2870678" cy="7318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0"/>
                </a:lnSpc>
                <a:defRPr/>
              </a:pPr>
              <a:r>
                <a:rPr lang="en-US" sz="4800" b="1">
                  <a:solidFill>
                    <a:srgbClr val="6164EF"/>
                  </a:solidFill>
                  <a:latin typeface="思源黑体 Bold"/>
                  <a:ea typeface="思源黑体 Bold"/>
                  <a:cs typeface="思源黑体 Bold"/>
                </a:rPr>
                <a:t> </a:t>
              </a: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渠道选择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 rot="0" flipH="0" flipV="0">
              <a:off x="807607" y="831127"/>
              <a:ext cx="2230963" cy="2230964"/>
            </a:xfrm>
            <a:custGeom>
              <a:avLst/>
              <a:gdLst/>
              <a:ahLst/>
              <a:cxnLst/>
              <a:rect l="l" t="t" r="r" b="b"/>
              <a:pathLst>
                <a:path w="2974619" h="2974619" fill="norm" stroke="1" extrusionOk="0">
                  <a:moveTo>
                    <a:pt x="0" y="0"/>
                  </a:moveTo>
                  <a:lnTo>
                    <a:pt x="2974619" y="0"/>
                  </a:lnTo>
                  <a:lnTo>
                    <a:pt x="2974619" y="2974618"/>
                  </a:lnTo>
                  <a:lnTo>
                    <a:pt x="0" y="2974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</p:grpSp>
      <p:grpSp>
        <p:nvGrpSpPr>
          <p:cNvPr id="2133333345" name="Group 9"/>
          <p:cNvGrpSpPr/>
          <p:nvPr/>
        </p:nvGrpSpPr>
        <p:grpSpPr bwMode="auto">
          <a:xfrm rot="0">
            <a:off x="5156839" y="3412353"/>
            <a:ext cx="3846179" cy="5645920"/>
            <a:chOff x="0" y="0"/>
            <a:chExt cx="3846179" cy="5645920"/>
          </a:xfrm>
        </p:grpSpPr>
        <p:sp>
          <p:nvSpPr>
            <p:cNvPr id="10" name="Freeform 10"/>
            <p:cNvSpPr/>
            <p:nvPr/>
          </p:nvSpPr>
          <p:spPr bwMode="auto">
            <a:xfrm rot="0" flipH="0" flipV="0">
              <a:off x="0" y="0"/>
              <a:ext cx="2410851" cy="5645920"/>
            </a:xfrm>
            <a:custGeom>
              <a:avLst/>
              <a:gdLst/>
              <a:ahLst/>
              <a:cxnLst/>
              <a:rect l="l" t="t" r="r" b="b"/>
              <a:pathLst>
                <a:path w="3214470" h="7527894" fill="norm" stroke="1" extrusionOk="0">
                  <a:moveTo>
                    <a:pt x="0" y="0"/>
                  </a:moveTo>
                  <a:lnTo>
                    <a:pt x="3214470" y="0"/>
                  </a:lnTo>
                  <a:lnTo>
                    <a:pt x="3214470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46380" b="0"/>
              <a:stretch/>
            </a:blipFill>
          </p:spPr>
        </p:sp>
        <p:sp>
          <p:nvSpPr>
            <p:cNvPr id="11" name="Freeform 11"/>
            <p:cNvSpPr/>
            <p:nvPr/>
          </p:nvSpPr>
          <p:spPr bwMode="auto">
            <a:xfrm rot="0" flipH="0" flipV="0">
              <a:off x="2410851" y="0"/>
              <a:ext cx="1435327" cy="5645920"/>
            </a:xfrm>
            <a:custGeom>
              <a:avLst/>
              <a:gdLst/>
              <a:ahLst/>
              <a:cxnLst/>
              <a:rect l="l" t="t" r="r" b="b"/>
              <a:pathLst>
                <a:path w="1913771" h="7527894" fill="norm" stroke="1" extrusionOk="0">
                  <a:moveTo>
                    <a:pt x="0" y="0"/>
                  </a:moveTo>
                  <a:lnTo>
                    <a:pt x="1913771" y="0"/>
                  </a:lnTo>
                  <a:lnTo>
                    <a:pt x="1913771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68076" t="0" r="0" b="0"/>
              <a:stretch/>
            </a:blipFill>
          </p:spPr>
        </p:sp>
        <p:sp>
          <p:nvSpPr>
            <p:cNvPr id="12" name="Freeform 12"/>
            <p:cNvSpPr/>
            <p:nvPr/>
          </p:nvSpPr>
          <p:spPr bwMode="auto">
            <a:xfrm rot="0" flipH="0" flipV="0">
              <a:off x="641890" y="689912"/>
              <a:ext cx="2562399" cy="2540107"/>
            </a:xfrm>
            <a:custGeom>
              <a:avLst/>
              <a:gdLst/>
              <a:ahLst/>
              <a:cxnLst/>
              <a:rect l="l" t="t" r="r" b="b"/>
              <a:pathLst>
                <a:path w="3416533" h="3386810" fill="norm" stroke="1" extrusionOk="0">
                  <a:moveTo>
                    <a:pt x="0" y="0"/>
                  </a:moveTo>
                  <a:lnTo>
                    <a:pt x="3416533" y="0"/>
                  </a:lnTo>
                  <a:lnTo>
                    <a:pt x="3416533" y="3386810"/>
                  </a:lnTo>
                  <a:lnTo>
                    <a:pt x="0" y="33868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rcRect l="0" t="0" r="0" b="0"/>
              <a:stretch/>
            </a:blipFill>
          </p:spPr>
        </p:sp>
        <p:sp>
          <p:nvSpPr>
            <p:cNvPr id="13" name="TextBox 13"/>
            <p:cNvSpPr txBox="1"/>
            <p:nvPr/>
          </p:nvSpPr>
          <p:spPr bwMode="auto">
            <a:xfrm rot="0">
              <a:off x="432133" y="3643939"/>
              <a:ext cx="2870318" cy="5488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  <a:defRPr/>
              </a:pPr>
              <a:r>
                <a:rPr lang="en-US" sz="3600" b="1">
                  <a:solidFill>
                    <a:srgbClr val="9CA1B2"/>
                  </a:solidFill>
                  <a:latin typeface="Arial"/>
                  <a:ea typeface="Arial"/>
                  <a:cs typeface="Arial"/>
                </a:rPr>
                <a:t>PART 02</a:t>
              </a:r>
              <a:endParaRPr/>
            </a:p>
          </p:txBody>
        </p:sp>
        <p:sp>
          <p:nvSpPr>
            <p:cNvPr id="14" name="TextBox 14"/>
            <p:cNvSpPr txBox="1"/>
            <p:nvPr/>
          </p:nvSpPr>
          <p:spPr bwMode="auto">
            <a:xfrm rot="0">
              <a:off x="432133" y="4194008"/>
              <a:ext cx="2870318" cy="7318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0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投放时机</a:t>
              </a:r>
              <a:endParaRPr/>
            </a:p>
          </p:txBody>
        </p:sp>
        <p:sp>
          <p:nvSpPr>
            <p:cNvPr id="15" name="Freeform 15"/>
            <p:cNvSpPr/>
            <p:nvPr/>
          </p:nvSpPr>
          <p:spPr bwMode="auto">
            <a:xfrm rot="0" flipH="0" flipV="0">
              <a:off x="807607" y="831127"/>
              <a:ext cx="2230963" cy="2230964"/>
            </a:xfrm>
            <a:custGeom>
              <a:avLst/>
              <a:gdLst/>
              <a:ahLst/>
              <a:cxnLst/>
              <a:rect l="l" t="t" r="r" b="b"/>
              <a:pathLst>
                <a:path w="2974619" h="2974619" fill="norm" stroke="1" extrusionOk="0">
                  <a:moveTo>
                    <a:pt x="0" y="0"/>
                  </a:moveTo>
                  <a:lnTo>
                    <a:pt x="2974619" y="0"/>
                  </a:lnTo>
                  <a:lnTo>
                    <a:pt x="2974619" y="2974618"/>
                  </a:lnTo>
                  <a:lnTo>
                    <a:pt x="0" y="2974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</p:grpSp>
      <p:grpSp>
        <p:nvGrpSpPr>
          <p:cNvPr id="1556851384" name="Group 16"/>
          <p:cNvGrpSpPr/>
          <p:nvPr/>
        </p:nvGrpSpPr>
        <p:grpSpPr bwMode="auto">
          <a:xfrm rot="0">
            <a:off x="9284979" y="3412353"/>
            <a:ext cx="3846179" cy="5645920"/>
            <a:chOff x="0" y="0"/>
            <a:chExt cx="3846179" cy="564592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2410851" cy="5645920"/>
            </a:xfrm>
            <a:custGeom>
              <a:avLst/>
              <a:gdLst/>
              <a:ahLst/>
              <a:cxnLst/>
              <a:rect l="l" t="t" r="r" b="b"/>
              <a:pathLst>
                <a:path w="3214470" h="7527894" fill="norm" stroke="1" extrusionOk="0">
                  <a:moveTo>
                    <a:pt x="0" y="0"/>
                  </a:moveTo>
                  <a:lnTo>
                    <a:pt x="3214470" y="0"/>
                  </a:lnTo>
                  <a:lnTo>
                    <a:pt x="3214470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46380" b="0"/>
              <a:stretch/>
            </a:blipFill>
          </p:spPr>
        </p:sp>
        <p:sp>
          <p:nvSpPr>
            <p:cNvPr id="18" name="Freeform 18"/>
            <p:cNvSpPr/>
            <p:nvPr/>
          </p:nvSpPr>
          <p:spPr bwMode="auto">
            <a:xfrm rot="0" flipH="0" flipV="0">
              <a:off x="2410851" y="0"/>
              <a:ext cx="1435327" cy="5645920"/>
            </a:xfrm>
            <a:custGeom>
              <a:avLst/>
              <a:gdLst/>
              <a:ahLst/>
              <a:cxnLst/>
              <a:rect l="l" t="t" r="r" b="b"/>
              <a:pathLst>
                <a:path w="1913771" h="7527894" fill="norm" stroke="1" extrusionOk="0">
                  <a:moveTo>
                    <a:pt x="0" y="0"/>
                  </a:moveTo>
                  <a:lnTo>
                    <a:pt x="1913771" y="0"/>
                  </a:lnTo>
                  <a:lnTo>
                    <a:pt x="1913771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68076" t="0" r="0" b="0"/>
              <a:stretch/>
            </a:blipFill>
          </p:spPr>
        </p:sp>
        <p:sp>
          <p:nvSpPr>
            <p:cNvPr id="19" name="Freeform 19"/>
            <p:cNvSpPr/>
            <p:nvPr/>
          </p:nvSpPr>
          <p:spPr bwMode="auto">
            <a:xfrm rot="0" flipH="0" flipV="0">
              <a:off x="641890" y="689912"/>
              <a:ext cx="2562399" cy="2540107"/>
            </a:xfrm>
            <a:custGeom>
              <a:avLst/>
              <a:gdLst/>
              <a:ahLst/>
              <a:cxnLst/>
              <a:rect l="l" t="t" r="r" b="b"/>
              <a:pathLst>
                <a:path w="3416533" h="3386810" fill="norm" stroke="1" extrusionOk="0">
                  <a:moveTo>
                    <a:pt x="0" y="0"/>
                  </a:moveTo>
                  <a:lnTo>
                    <a:pt x="3416533" y="0"/>
                  </a:lnTo>
                  <a:lnTo>
                    <a:pt x="3416533" y="3386810"/>
                  </a:lnTo>
                  <a:lnTo>
                    <a:pt x="0" y="33868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rcRect l="0" t="0" r="0" b="0"/>
              <a:stretch/>
            </a:blipFill>
          </p:spPr>
        </p:sp>
        <p:sp>
          <p:nvSpPr>
            <p:cNvPr id="20" name="TextBox 20"/>
            <p:cNvSpPr txBox="1"/>
            <p:nvPr/>
          </p:nvSpPr>
          <p:spPr bwMode="auto">
            <a:xfrm rot="0">
              <a:off x="432133" y="3643939"/>
              <a:ext cx="2870318" cy="5488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  <a:defRPr/>
              </a:pPr>
              <a:r>
                <a:rPr lang="en-US" sz="3600" b="1">
                  <a:solidFill>
                    <a:srgbClr val="9CA1B2"/>
                  </a:solidFill>
                  <a:latin typeface="Arial"/>
                  <a:ea typeface="Arial"/>
                  <a:cs typeface="Arial"/>
                </a:rPr>
                <a:t>PART 03</a:t>
              </a:r>
              <a:endParaRPr/>
            </a:p>
          </p:txBody>
        </p:sp>
        <p:sp>
          <p:nvSpPr>
            <p:cNvPr id="21" name="TextBox 21"/>
            <p:cNvSpPr txBox="1"/>
            <p:nvPr/>
          </p:nvSpPr>
          <p:spPr bwMode="auto">
            <a:xfrm rot="0">
              <a:off x="432133" y="4194008"/>
              <a:ext cx="2870318" cy="7318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0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内容频次</a:t>
              </a:r>
              <a:endParaRPr/>
            </a:p>
          </p:txBody>
        </p:sp>
        <p:sp>
          <p:nvSpPr>
            <p:cNvPr id="22" name="Freeform 22"/>
            <p:cNvSpPr/>
            <p:nvPr/>
          </p:nvSpPr>
          <p:spPr bwMode="auto">
            <a:xfrm rot="0" flipH="0" flipV="0">
              <a:off x="807607" y="831127"/>
              <a:ext cx="2230963" cy="2230964"/>
            </a:xfrm>
            <a:custGeom>
              <a:avLst/>
              <a:gdLst/>
              <a:ahLst/>
              <a:cxnLst/>
              <a:rect l="l" t="t" r="r" b="b"/>
              <a:pathLst>
                <a:path w="2974619" h="2974619" fill="norm" stroke="1" extrusionOk="0">
                  <a:moveTo>
                    <a:pt x="0" y="0"/>
                  </a:moveTo>
                  <a:lnTo>
                    <a:pt x="2974619" y="0"/>
                  </a:lnTo>
                  <a:lnTo>
                    <a:pt x="2974619" y="2974618"/>
                  </a:lnTo>
                  <a:lnTo>
                    <a:pt x="0" y="2974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</p:grpSp>
      <p:sp>
        <p:nvSpPr>
          <p:cNvPr id="581534256" name="Freeform 23"/>
          <p:cNvSpPr/>
          <p:nvPr/>
        </p:nvSpPr>
        <p:spPr bwMode="auto">
          <a:xfrm rot="-6027340" flipH="0" flipV="0">
            <a:off x="15472302" y="2480108"/>
            <a:ext cx="1650905" cy="1650905"/>
          </a:xfrm>
          <a:custGeom>
            <a:avLst/>
            <a:gdLst/>
            <a:ahLst/>
            <a:cxnLst/>
            <a:rect l="l" t="t" r="r" b="b"/>
            <a:pathLst>
              <a:path w="1650905" h="1650905" fill="norm" stroke="1" extrusionOk="0">
                <a:moveTo>
                  <a:pt x="0" y="0"/>
                </a:moveTo>
                <a:lnTo>
                  <a:pt x="1650905" y="0"/>
                </a:lnTo>
                <a:lnTo>
                  <a:pt x="1650905" y="1650905"/>
                </a:lnTo>
                <a:lnTo>
                  <a:pt x="0" y="1650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60000"/>
            </a:blip>
            <a:srcRect l="0" t="0" r="0" b="0"/>
            <a:stretch/>
          </a:blipFill>
        </p:spPr>
      </p:sp>
      <p:grpSp>
        <p:nvGrpSpPr>
          <p:cNvPr id="1425165292" name="Group 24"/>
          <p:cNvGrpSpPr/>
          <p:nvPr/>
        </p:nvGrpSpPr>
        <p:grpSpPr bwMode="auto">
          <a:xfrm rot="0">
            <a:off x="13413119" y="3412353"/>
            <a:ext cx="3846179" cy="5645920"/>
            <a:chOff x="0" y="0"/>
            <a:chExt cx="3846179" cy="5645920"/>
          </a:xfrm>
        </p:grpSpPr>
        <p:sp>
          <p:nvSpPr>
            <p:cNvPr id="25" name="Freeform 25"/>
            <p:cNvSpPr/>
            <p:nvPr/>
          </p:nvSpPr>
          <p:spPr bwMode="auto">
            <a:xfrm rot="0" flipH="0" flipV="0">
              <a:off x="0" y="0"/>
              <a:ext cx="2410851" cy="5645920"/>
            </a:xfrm>
            <a:custGeom>
              <a:avLst/>
              <a:gdLst/>
              <a:ahLst/>
              <a:cxnLst/>
              <a:rect l="l" t="t" r="r" b="b"/>
              <a:pathLst>
                <a:path w="3214470" h="7527894" fill="norm" stroke="1" extrusionOk="0">
                  <a:moveTo>
                    <a:pt x="0" y="0"/>
                  </a:moveTo>
                  <a:lnTo>
                    <a:pt x="3214470" y="0"/>
                  </a:lnTo>
                  <a:lnTo>
                    <a:pt x="3214470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0" t="0" r="46380" b="0"/>
              <a:stretch/>
            </a:blipFill>
          </p:spPr>
        </p:sp>
        <p:sp>
          <p:nvSpPr>
            <p:cNvPr id="26" name="Freeform 26"/>
            <p:cNvSpPr/>
            <p:nvPr/>
          </p:nvSpPr>
          <p:spPr bwMode="auto">
            <a:xfrm rot="0" flipH="0" flipV="0">
              <a:off x="2410851" y="0"/>
              <a:ext cx="1435327" cy="5645920"/>
            </a:xfrm>
            <a:custGeom>
              <a:avLst/>
              <a:gdLst/>
              <a:ahLst/>
              <a:cxnLst/>
              <a:rect l="l" t="t" r="r" b="b"/>
              <a:pathLst>
                <a:path w="1913771" h="7527894" fill="norm" stroke="1" extrusionOk="0">
                  <a:moveTo>
                    <a:pt x="0" y="0"/>
                  </a:moveTo>
                  <a:lnTo>
                    <a:pt x="1913771" y="0"/>
                  </a:lnTo>
                  <a:lnTo>
                    <a:pt x="1913771" y="7527894"/>
                  </a:lnTo>
                  <a:lnTo>
                    <a:pt x="0" y="75278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/>
              <a:srcRect l="68076" t="0" r="0" b="0"/>
              <a:stretch/>
            </a:blipFill>
          </p:spPr>
        </p:sp>
        <p:sp>
          <p:nvSpPr>
            <p:cNvPr id="27" name="Freeform 27"/>
            <p:cNvSpPr/>
            <p:nvPr/>
          </p:nvSpPr>
          <p:spPr bwMode="auto">
            <a:xfrm rot="0" flipH="0" flipV="0">
              <a:off x="641890" y="689912"/>
              <a:ext cx="2562399" cy="2540107"/>
            </a:xfrm>
            <a:custGeom>
              <a:avLst/>
              <a:gdLst/>
              <a:ahLst/>
              <a:cxnLst/>
              <a:rect l="l" t="t" r="r" b="b"/>
              <a:pathLst>
                <a:path w="3416533" h="3386810" fill="norm" stroke="1" extrusionOk="0">
                  <a:moveTo>
                    <a:pt x="0" y="0"/>
                  </a:moveTo>
                  <a:lnTo>
                    <a:pt x="3416533" y="0"/>
                  </a:lnTo>
                  <a:lnTo>
                    <a:pt x="3416533" y="3386810"/>
                  </a:lnTo>
                  <a:lnTo>
                    <a:pt x="0" y="33868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rcRect l="0" t="0" r="0" b="0"/>
              <a:stretch/>
            </a:blipFill>
          </p:spPr>
        </p:sp>
        <p:sp>
          <p:nvSpPr>
            <p:cNvPr id="28" name="TextBox 28"/>
            <p:cNvSpPr txBox="1"/>
            <p:nvPr/>
          </p:nvSpPr>
          <p:spPr bwMode="auto">
            <a:xfrm rot="0">
              <a:off x="432133" y="3643939"/>
              <a:ext cx="2870318" cy="5488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  <a:defRPr/>
              </a:pPr>
              <a:r>
                <a:rPr lang="en-US" sz="3600" b="1">
                  <a:solidFill>
                    <a:srgbClr val="9CA1B2"/>
                  </a:solidFill>
                  <a:latin typeface="Arial"/>
                  <a:ea typeface="Arial"/>
                  <a:cs typeface="Arial"/>
                </a:rPr>
                <a:t>PART 04</a:t>
              </a:r>
              <a:endParaRPr/>
            </a:p>
          </p:txBody>
        </p:sp>
        <p:sp>
          <p:nvSpPr>
            <p:cNvPr id="29" name="TextBox 29"/>
            <p:cNvSpPr txBox="1"/>
            <p:nvPr/>
          </p:nvSpPr>
          <p:spPr bwMode="auto">
            <a:xfrm rot="0">
              <a:off x="432133" y="4194008"/>
              <a:ext cx="2870318" cy="7318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0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黑体"/>
                  <a:ea typeface="黑体"/>
                  <a:cs typeface="黑体"/>
                </a:rPr>
                <a:t>KOL合作</a:t>
              </a:r>
              <a:endParaRPr>
                <a:latin typeface="黑体"/>
                <a:cs typeface="黑体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 rot="0" flipH="0" flipV="0">
              <a:off x="807607" y="831127"/>
              <a:ext cx="2230963" cy="2230964"/>
            </a:xfrm>
            <a:custGeom>
              <a:avLst/>
              <a:gdLst/>
              <a:ahLst/>
              <a:cxnLst/>
              <a:rect l="l" t="t" r="r" b="b"/>
              <a:pathLst>
                <a:path w="2974619" h="2974619" fill="norm" stroke="1" extrusionOk="0">
                  <a:moveTo>
                    <a:pt x="0" y="0"/>
                  </a:moveTo>
                  <a:lnTo>
                    <a:pt x="2974619" y="0"/>
                  </a:lnTo>
                  <a:lnTo>
                    <a:pt x="2974619" y="2974618"/>
                  </a:lnTo>
                  <a:lnTo>
                    <a:pt x="0" y="2974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stretch/>
            </a:blipFill>
          </p:spPr>
        </p:sp>
      </p:grpSp>
      <p:grpSp>
        <p:nvGrpSpPr>
          <p:cNvPr id="1498511972" name="Group 31"/>
          <p:cNvGrpSpPr/>
          <p:nvPr/>
        </p:nvGrpSpPr>
        <p:grpSpPr bwMode="auto">
          <a:xfrm rot="0">
            <a:off x="771077" y="876356"/>
            <a:ext cx="5466206" cy="1392996"/>
            <a:chOff x="0" y="0"/>
            <a:chExt cx="7288274" cy="1857328"/>
          </a:xfrm>
        </p:grpSpPr>
        <p:sp>
          <p:nvSpPr>
            <p:cNvPr id="32" name="Freeform 32"/>
            <p:cNvSpPr/>
            <p:nvPr/>
          </p:nvSpPr>
          <p:spPr bwMode="auto">
            <a:xfrm rot="0" flipH="0" flipV="0">
              <a:off x="0" y="0"/>
              <a:ext cx="686995" cy="686995"/>
            </a:xfrm>
            <a:custGeom>
              <a:avLst/>
              <a:gdLst/>
              <a:ahLst/>
              <a:cxnLst/>
              <a:rect l="l" t="t" r="r" b="b"/>
              <a:pathLst>
                <a:path w="686995" h="686995" fill="norm" stroke="1" extrusionOk="0">
                  <a:moveTo>
                    <a:pt x="0" y="0"/>
                  </a:moveTo>
                  <a:lnTo>
                    <a:pt x="686995" y="0"/>
                  </a:lnTo>
                  <a:lnTo>
                    <a:pt x="686995" y="686995"/>
                  </a:lnTo>
                  <a:lnTo>
                    <a:pt x="0" y="6869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0000"/>
              </a:blip>
              <a:srcRect l="0" t="0" r="0" b="0"/>
              <a:stretch/>
            </a:blipFill>
          </p:spPr>
        </p:sp>
        <p:sp>
          <p:nvSpPr>
            <p:cNvPr id="33" name="TextBox 33"/>
            <p:cNvSpPr txBox="1"/>
            <p:nvPr/>
          </p:nvSpPr>
          <p:spPr bwMode="auto">
            <a:xfrm rot="0">
              <a:off x="343498" y="107875"/>
              <a:ext cx="6944777" cy="106294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19"/>
                </a:lnSpc>
                <a:spcBef>
                  <a:spcPts val="0"/>
                </a:spcBef>
                <a:defRPr/>
              </a:pPr>
              <a:r>
                <a:rPr lang="en-US" sz="4800" b="1">
                  <a:solidFill>
                    <a:srgbClr val="6164EF"/>
                  </a:solidFill>
                  <a:latin typeface="思源黑体 Bold"/>
                  <a:ea typeface="思源黑体 Bold"/>
                  <a:cs typeface="思源黑体 Bold"/>
                </a:rPr>
                <a:t>投放策略</a:t>
              </a:r>
              <a:endParaRPr/>
            </a:p>
          </p:txBody>
        </p:sp>
        <p:sp>
          <p:nvSpPr>
            <p:cNvPr id="34" name="TextBox 34"/>
            <p:cNvSpPr txBox="1"/>
            <p:nvPr/>
          </p:nvSpPr>
          <p:spPr bwMode="auto">
            <a:xfrm rot="0">
              <a:off x="343498" y="1385572"/>
              <a:ext cx="6944777" cy="47175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ts val="0"/>
                </a:spcBef>
                <a:defRPr/>
              </a:pPr>
              <a:r>
                <a:rPr lang="en-US" sz="2100">
                  <a:solidFill>
                    <a:srgbClr val="707070"/>
                  </a:solidFill>
                  <a:latin typeface="Carmela"/>
                  <a:ea typeface="Carmela"/>
                  <a:cs typeface="Carmela"/>
                </a:rPr>
                <a:t>Distribution &amp; Promotion Plan</a:t>
              </a:r>
              <a:endParaRPr/>
            </a:p>
          </p:txBody>
        </p:sp>
      </p:grpSp>
      <p:sp>
        <p:nvSpPr>
          <p:cNvPr id="419815638" name="Freeform 35"/>
          <p:cNvSpPr/>
          <p:nvPr/>
        </p:nvSpPr>
        <p:spPr bwMode="auto">
          <a:xfrm rot="0" flipH="0" flipV="0">
            <a:off x="2584951" y="5015934"/>
            <a:ext cx="733679" cy="733679"/>
          </a:xfrm>
          <a:custGeom>
            <a:avLst/>
            <a:gdLst/>
            <a:ahLst/>
            <a:cxnLst/>
            <a:rect l="l" t="t" r="r" b="b"/>
            <a:pathLst>
              <a:path w="733679" h="733679" fill="norm" stroke="1" extrusionOk="0">
                <a:moveTo>
                  <a:pt x="0" y="0"/>
                </a:moveTo>
                <a:lnTo>
                  <a:pt x="733679" y="0"/>
                </a:lnTo>
                <a:lnTo>
                  <a:pt x="733679" y="733679"/>
                </a:lnTo>
                <a:lnTo>
                  <a:pt x="0" y="733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895646032" name="Freeform 36"/>
          <p:cNvSpPr/>
          <p:nvPr/>
        </p:nvSpPr>
        <p:spPr bwMode="auto">
          <a:xfrm rot="0" flipH="0" flipV="0">
            <a:off x="14942710" y="4960068"/>
            <a:ext cx="787000" cy="845409"/>
          </a:xfrm>
          <a:custGeom>
            <a:avLst/>
            <a:gdLst/>
            <a:ahLst/>
            <a:cxnLst/>
            <a:rect l="l" t="t" r="r" b="b"/>
            <a:pathLst>
              <a:path w="787000" h="845410" fill="norm" stroke="1" extrusionOk="0">
                <a:moveTo>
                  <a:pt x="0" y="0"/>
                </a:moveTo>
                <a:lnTo>
                  <a:pt x="787000" y="0"/>
                </a:lnTo>
                <a:lnTo>
                  <a:pt x="787000" y="845410"/>
                </a:lnTo>
                <a:lnTo>
                  <a:pt x="0" y="845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rcRect l="0" t="0" r="0" b="0"/>
            <a:stretch/>
          </a:blipFill>
        </p:spPr>
      </p:sp>
      <p:sp>
        <p:nvSpPr>
          <p:cNvPr id="1184314347" name="Freeform 37"/>
          <p:cNvSpPr/>
          <p:nvPr/>
        </p:nvSpPr>
        <p:spPr bwMode="auto">
          <a:xfrm rot="0" flipH="0" flipV="0">
            <a:off x="6554376" y="4963235"/>
            <a:ext cx="1051109" cy="764443"/>
          </a:xfrm>
          <a:custGeom>
            <a:avLst/>
            <a:gdLst/>
            <a:ahLst/>
            <a:cxnLst/>
            <a:rect l="l" t="t" r="r" b="b"/>
            <a:pathLst>
              <a:path w="1051109" h="764443" fill="norm" stroke="1" extrusionOk="0">
                <a:moveTo>
                  <a:pt x="0" y="0"/>
                </a:moveTo>
                <a:lnTo>
                  <a:pt x="1051108" y="0"/>
                </a:lnTo>
                <a:lnTo>
                  <a:pt x="1051108" y="764443"/>
                </a:lnTo>
                <a:lnTo>
                  <a:pt x="0" y="76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rcRect l="0" t="0" r="0" b="0"/>
            <a:stretch/>
          </a:blipFill>
        </p:spPr>
      </p:sp>
      <p:sp>
        <p:nvSpPr>
          <p:cNvPr id="388650782" name="Freeform 38"/>
          <p:cNvSpPr/>
          <p:nvPr/>
        </p:nvSpPr>
        <p:spPr bwMode="auto">
          <a:xfrm rot="0" flipH="0" flipV="0">
            <a:off x="10797875" y="4895502"/>
            <a:ext cx="820388" cy="974543"/>
          </a:xfrm>
          <a:custGeom>
            <a:avLst/>
            <a:gdLst/>
            <a:ahLst/>
            <a:cxnLst/>
            <a:rect l="l" t="t" r="r" b="b"/>
            <a:pathLst>
              <a:path w="820388" h="974543" fill="norm" stroke="1" extrusionOk="0">
                <a:moveTo>
                  <a:pt x="0" y="0"/>
                </a:moveTo>
                <a:lnTo>
                  <a:pt x="820388" y="0"/>
                </a:lnTo>
                <a:lnTo>
                  <a:pt x="820388" y="974543"/>
                </a:lnTo>
                <a:lnTo>
                  <a:pt x="0" y="974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/>
            <a:srcRect l="0" t="0" r="0" b="0"/>
            <a:stretch/>
          </a:blipFill>
        </p:spPr>
      </p:sp>
      <p:grpSp>
        <p:nvGrpSpPr>
          <p:cNvPr id="560670488" name="Group 39"/>
          <p:cNvGrpSpPr/>
          <p:nvPr/>
        </p:nvGrpSpPr>
        <p:grpSpPr bwMode="auto">
          <a:xfrm rot="0">
            <a:off x="13604510" y="1048912"/>
            <a:ext cx="1623448" cy="364433"/>
            <a:chOff x="0" y="0"/>
            <a:chExt cx="2164597" cy="485911"/>
          </a:xfrm>
        </p:grpSpPr>
        <p:sp>
          <p:nvSpPr>
            <p:cNvPr id="40" name="Freeform 40"/>
            <p:cNvSpPr/>
            <p:nvPr/>
          </p:nvSpPr>
          <p:spPr bwMode="auto">
            <a:xfrm rot="5400000" flipH="0" flipV="0">
              <a:off x="55000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0"/>
                  </a:moveTo>
                  <a:lnTo>
                    <a:pt x="485911" y="0"/>
                  </a:lnTo>
                  <a:lnTo>
                    <a:pt x="485911" y="1585927"/>
                  </a:lnTo>
                  <a:lnTo>
                    <a:pt x="0" y="15859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 amt="60000"/>
              </a:blip>
              <a:srcRect l="0" t="24041" r="0" b="0"/>
              <a:stretch/>
            </a:blipFill>
          </p:spPr>
        </p:sp>
        <p:sp>
          <p:nvSpPr>
            <p:cNvPr id="41" name="Freeform 41"/>
            <p:cNvSpPr/>
            <p:nvPr/>
          </p:nvSpPr>
          <p:spPr bwMode="auto">
            <a:xfrm rot="5400000" flipH="0" flipV="1">
              <a:off x="1128678" y="-550008"/>
              <a:ext cx="485911" cy="1585927"/>
            </a:xfrm>
            <a:custGeom>
              <a:avLst/>
              <a:gdLst/>
              <a:ahLst/>
              <a:cxnLst/>
              <a:rect l="l" t="t" r="r" b="b"/>
              <a:pathLst>
                <a:path w="485911" h="1585927" fill="norm" stroke="1" extrusionOk="0">
                  <a:moveTo>
                    <a:pt x="0" y="1585927"/>
                  </a:moveTo>
                  <a:lnTo>
                    <a:pt x="485911" y="1585927"/>
                  </a:lnTo>
                  <a:lnTo>
                    <a:pt x="485911" y="0"/>
                  </a:lnTo>
                  <a:lnTo>
                    <a:pt x="0" y="0"/>
                  </a:lnTo>
                  <a:lnTo>
                    <a:pt x="0" y="1585927"/>
                  </a:lnTo>
                  <a:close/>
                </a:path>
              </a:pathLst>
            </a:custGeom>
            <a:blipFill rotWithShape="1">
              <a:blip r:embed="rId12">
                <a:alphaModFix amt="60000"/>
              </a:blip>
              <a:srcRect l="0" t="24041" r="0" b="0"/>
              <a:stretch/>
            </a:blipFill>
          </p:spPr>
        </p:sp>
      </p:grpSp>
      <p:sp>
        <p:nvSpPr>
          <p:cNvPr id="4607399" name="TextBox 42"/>
          <p:cNvSpPr txBox="1"/>
          <p:nvPr/>
        </p:nvSpPr>
        <p:spPr bwMode="auto">
          <a:xfrm rot="0">
            <a:off x="955359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目标定位</a:t>
            </a:r>
            <a:endParaRPr>
              <a:latin typeface="黑体"/>
              <a:cs typeface="黑体"/>
            </a:endParaRPr>
          </a:p>
        </p:txBody>
      </p:sp>
      <p:sp>
        <p:nvSpPr>
          <p:cNvPr id="973760813" name="TextBox 43"/>
          <p:cNvSpPr txBox="1"/>
          <p:nvPr/>
        </p:nvSpPr>
        <p:spPr bwMode="auto">
          <a:xfrm rot="0">
            <a:off x="1158101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内容创意</a:t>
            </a:r>
            <a:endParaRPr>
              <a:latin typeface="黑体"/>
              <a:cs typeface="黑体"/>
            </a:endParaRPr>
          </a:p>
        </p:txBody>
      </p:sp>
      <p:sp>
        <p:nvSpPr>
          <p:cNvPr id="1984068333" name="TextBox 44"/>
          <p:cNvSpPr txBox="1"/>
          <p:nvPr/>
        </p:nvSpPr>
        <p:spPr bwMode="auto">
          <a:xfrm rot="0">
            <a:off x="13608432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 b="1">
                <a:solidFill>
                  <a:srgbClr val="6164EF"/>
                </a:solidFill>
                <a:latin typeface="黑体"/>
                <a:ea typeface="黑体"/>
                <a:cs typeface="黑体"/>
              </a:rPr>
              <a:t>投放策略</a:t>
            </a:r>
            <a:endParaRPr/>
          </a:p>
        </p:txBody>
      </p:sp>
      <p:sp>
        <p:nvSpPr>
          <p:cNvPr id="2057529803" name="TextBox 45"/>
          <p:cNvSpPr txBox="1"/>
          <p:nvPr/>
        </p:nvSpPr>
        <p:spPr bwMode="auto">
          <a:xfrm rot="0">
            <a:off x="15635851" y="991761"/>
            <a:ext cx="1623807" cy="41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7"/>
              </a:lnSpc>
              <a:spcBef>
                <a:spcPts val="0"/>
              </a:spcBef>
              <a:defRPr/>
            </a:pPr>
            <a:r>
              <a:rPr lang="en-US" sz="2200">
                <a:solidFill>
                  <a:srgbClr val="9CA1B2"/>
                </a:solidFill>
                <a:latin typeface="黑体"/>
                <a:ea typeface="黑体"/>
                <a:cs typeface="黑体"/>
              </a:rPr>
              <a:t>效果预期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onlyoffice/9.4.0.129</Application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紫米白色部门年度工作总结3D互联网分享中文演示文稿</dc:title>
  <dc:identifier>DAGkJbvoTxI</dc:identifier>
  <cp:lastModifiedBy>ONLYOFFICE Team</cp:lastModifiedBy>
  <cp:revision>7</cp:revision>
  <dcterms:created xsi:type="dcterms:W3CDTF">2006-08-16T00:00:00Z</dcterms:created>
  <dcterms:modified xsi:type="dcterms:W3CDTF">2026-05-28T13:28:04Z</dcterms:modified>
</cp:coreProperties>
</file>