
<file path=[Content_Types].xml><?xml version="1.0" encoding="utf-8"?>
<Types xmlns="http://schemas.openxmlformats.org/package/2006/content-types">
  <Default Extension="jpg" ContentType="image/jpeg"/>
  <Default Extension="xml" ContentType="application/xml"/>
  <Default Extension="xlsx" ContentType="application/vnd.openxmlformats-officedocument.spreadsheetml.sheet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slideLayouts/slideLayout2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charts/colors3.xml" ContentType="application/vnd.ms-office.chartcolorstyl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olors2.xml" ContentType="application/vnd.ms-office.chartcolorstyl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13.xml" ContentType="application/vnd.openxmlformats-officedocument.presentationml.slide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Style" Target="style3.xml" /><Relationship Id="rId3" Type="http://schemas.microsoft.com/office/2011/relationships/chartColorStyle" Target="colors3.xml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Style" Target="style4.xml" /><Relationship Id="rId3" Type="http://schemas.microsoft.com/office/2011/relationships/chartColorStyle" Target="colors4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600" b="0" i="0" cap="none" spc="49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/>
        </a:p>
      </c:txPr>
    </c:title>
    <c:autoTitleDeleted val="0"/>
    <c:plotArea>
      <c:layout>
        <c:manualLayout/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80"/>
        <c:overlap val="25"/>
        <c:axId val="1866169475"/>
        <c:axId val="1866169476"/>
      </c:barChart>
      <c:catAx>
        <c:axId val="18661694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</c:spPr>
        <c:txPr>
          <a:bodyPr/>
          <a:p>
            <a:pPr>
              <a:defRPr sz="900" cap="none" spc="19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76"/>
        <c:crosses val="autoZero"/>
        <c:auto val="1"/>
        <c:lblAlgn val="ctr"/>
        <c:lblOffset val="100"/>
        <c:noMultiLvlLbl val="0"/>
      </c:catAx>
      <c:valAx>
        <c:axId val="186616947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 spc="19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7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3156464" y="1675086"/>
      <a:ext cx="11756116" cy="5070413"/>
    </a:xfrm>
    <a:prstGeom prst="rect">
      <a:avLst/>
    </a:prstGeom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500" b="1" cap="all" spc="99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>
                <a:solidFill>
                  <a:schemeClr val="tx1"/>
                </a:solidFill>
              </a:rPr>
              <a:t>图表标题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500" b="1" cap="all" spc="99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11228914" y="2510863"/>
      <a:ext cx="7160172" cy="3789379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10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500" b="1" cap="all" spc="99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>
                <a:solidFill>
                  <a:schemeClr val="tx1"/>
                </a:solidFill>
              </a:rPr>
              <a:t>图表标题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500" b="1" cap="all" spc="99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63136" y="2510863"/>
      <a:ext cx="7160171" cy="3789379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10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1500" b="1" cap="all" spc="99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>
                <a:solidFill>
                  <a:schemeClr val="tx1"/>
                </a:solidFill>
              </a:rPr>
              <a:t>图表标题</a:t>
            </a:r>
            <a:endParaRPr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500" b="1" cap="all" spc="99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lt1"/>
              </a:solidFill>
              <a:ln w="19050"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1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5695293" y="2510863"/>
      <a:ext cx="7160171" cy="3789379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10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cap="none" spc="19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70000"/>
        </a:schemeClr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cap="none" spc="49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spc="19"/>
  </cs:valueAxis>
  <cs:wall>
    <cs:lnRef idx="0"/>
    <cs:fillRef idx="0"/>
    <cs:effectRef idx="0"/>
    <cs:fontRef idx="minor">
      <a:schemeClr val="dk1"/>
    </cs:fontRef>
  </cs:wall>
  <cs:dataPointMarkerLayout symbol="circle" size="6"/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/>
  </cs:axisTitle>
  <cs:category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cap="all" spc="149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/>
  </cs:chartArea>
  <cs:dataLabel>
    <cs:lnRef idx="0">
      <cs:styleClr val="0"/>
    </cs:lnRef>
    <cs:fillRef idx="0"/>
    <cs:effectRef idx="0"/>
    <cs:fontRef idx="minor">
      <cs:styleClr val="0"/>
    </cs:fontRef>
    <cs:defRPr sz="900" b="1"/>
  </cs:dataLabel>
  <cs:dataPoint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 bwMode="auto">
      <a:prstGeom prst="rect">
        <a:avLst/>
      </a:prstGeom>
      <a:ln w="34925" cap="rnd">
        <a:solidFill>
          <a:schemeClr val="lt1"/>
        </a:solidFill>
        <a:round/>
      </a:ln>
      <a:effectLst>
        <a:outerShdw dist="25400" dir="2700000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22225">
        <a:solidFill>
          <a:schemeClr val="lt1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  <cs:defRPr sz="900"/>
  </cs:dataTable>
  <cs:down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/>
  </cs:seriesAxis>
  <cs:series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cap="all" spc="99"/>
  </cs:title>
  <cs:trendline>
    <cs:lnRef idx="0"/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/>
  </cs:trendlineLabel>
  <cs:up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/>
  </cs:valueAxis>
  <cs:wall>
    <cs:lnRef idx="0"/>
    <cs:fillRef idx="0"/>
    <cs:effectRef idx="0"/>
    <cs:fontRef idx="minor">
      <a:schemeClr val="dk1"/>
    </cs:fontRef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/>
  </cs:axisTitle>
  <cs:category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cap="all" spc="149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/>
  </cs:chartArea>
  <cs:dataLabel>
    <cs:lnRef idx="0">
      <cs:styleClr val="0"/>
    </cs:lnRef>
    <cs:fillRef idx="0"/>
    <cs:effectRef idx="0"/>
    <cs:fontRef idx="minor">
      <cs:styleClr val="0"/>
    </cs:fontRef>
    <cs:defRPr sz="900" b="1"/>
  </cs:dataLabel>
  <cs:dataPoint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 bwMode="auto">
      <a:prstGeom prst="rect">
        <a:avLst/>
      </a:prstGeom>
      <a:ln w="34925" cap="rnd">
        <a:solidFill>
          <a:schemeClr val="lt1"/>
        </a:solidFill>
        <a:round/>
      </a:ln>
      <a:effectLst>
        <a:outerShdw dist="25400" dir="2700000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22225">
        <a:solidFill>
          <a:schemeClr val="lt1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  <cs:defRPr sz="900"/>
  </cs:dataTable>
  <cs:down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/>
  </cs:seriesAxis>
  <cs:series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cap="all" spc="99"/>
  </cs:title>
  <cs:trendline>
    <cs:lnRef idx="0"/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/>
  </cs:trendlineLabel>
  <cs:up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/>
  </cs:valueAxis>
  <cs:wall>
    <cs:lnRef idx="0"/>
    <cs:fillRef idx="0"/>
    <cs:effectRef idx="0"/>
    <cs:fontRef idx="minor">
      <a:schemeClr val="dk1"/>
    </cs:fontRef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/>
  </cs:axisTitle>
  <cs:category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cap="all" spc="149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/>
  </cs:chartArea>
  <cs:dataLabel>
    <cs:lnRef idx="0">
      <cs:styleClr val="0"/>
    </cs:lnRef>
    <cs:fillRef idx="0"/>
    <cs:effectRef idx="0"/>
    <cs:fontRef idx="minor">
      <cs:styleClr val="0"/>
    </cs:fontRef>
    <cs:defRPr sz="900" b="1"/>
  </cs:dataLabel>
  <cs:dataPoint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 bwMode="auto">
      <a:prstGeom prst="rect">
        <a:avLst/>
      </a:prstGeom>
      <a:ln w="34925" cap="rnd">
        <a:solidFill>
          <a:schemeClr val="lt1"/>
        </a:solidFill>
        <a:round/>
      </a:ln>
      <a:effectLst>
        <a:outerShdw dist="25400" dir="2700000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22225">
        <a:solidFill>
          <a:schemeClr val="lt1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  <cs:defRPr sz="900"/>
  </cs:dataTable>
  <cs:down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/>
  </cs:seriesAxis>
  <cs:series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cap="all" spc="99"/>
  </cs:title>
  <cs:trendline>
    <cs:lnRef idx="0"/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/>
  </cs:trendlineLabel>
  <cs:up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/>
  </cs:valueAxis>
  <cs:wall>
    <cs:lnRef idx="0"/>
    <cs:fillRef idx="0"/>
    <cs:effectRef idx="0"/>
    <cs:fontRef idx="minor">
      <a:schemeClr val="dk1"/>
    </cs:fontRef>
  </cs:wall>
  <cs:dataPointMarkerLayout symbol="circle" size="5"/>
</cs:chartStyle>
</file>

<file path=ppt/embeddings/_rels/Microsoft_Excel_Worksheet1.xlsx.rels><?xml version="1.0" encoding="UTF-8" standalone="yes"?><Relationships xmlns="http://schemas.openxmlformats.org/package/2006/relationships"></Relationships>
</file>

<file path=ppt/embeddings/_rels/Microsoft_Excel_Worksheet2.xlsx.rels><?xml version="1.0" encoding="UTF-8" standalone="yes"?><Relationships xmlns="http://schemas.openxmlformats.org/package/2006/relationships"></Relationships>
</file>

<file path=ppt/embeddings/_rels/Microsoft_Excel_Worksheet3.xlsx.rels><?xml version="1.0" encoding="UTF-8" standalone="yes"?><Relationships xmlns="http://schemas.openxmlformats.org/package/2006/relationships"></Relationships>
</file>

<file path=ppt/embeddings/_rels/Microsoft_Excel_Worksheet4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616136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2619811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503105135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250641163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1486657889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0777686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2699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304759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3374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C90623D-118D-8D3A-30CC-924DACC4BBA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26609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3064555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17003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74B0A2-1102-B10A-D8B0-984F1553CF9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29869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516543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921961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C1EE02-55C6-37C7-22E7-8C69D197B50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60794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00898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99651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EB774A-17F8-AB60-FB73-61B9343A7D3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1847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836366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01084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1E6FCD-EC38-58DB-F978-B720387DB49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683942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503143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37464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7C0753-969C-9050-9D54-65C3E220899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17544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26654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62250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8D42D9-745C-F56B-EC7B-6810D85A268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054755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44390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12538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EC5D92-B29B-998F-8206-DB8DF57D956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4751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720367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42944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86AFBA-FEBE-9322-1F62-FCB6E923250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7135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09466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61712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3AEB39-8CA8-6530-2E82-8461609BC3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38197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16052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63146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1E88D1-BC90-5B48-09C7-FB69A4873C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1911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30164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10210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9F7928-C193-2FB6-8CB7-EA4B3A09F79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80877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41340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15517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F6D953-EA8C-6323-365A-E59A656E420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7057254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345936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243632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137366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069397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738006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774187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6886487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41585540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922871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23946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4026680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530708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89580741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43412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6519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822672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621504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94766518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718740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532876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198143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1835511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3222220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812461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57831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220892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2506710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2656313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13691445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756676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174847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658919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260555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3219277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8720990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8975506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34799622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3733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99302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5550050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1232872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715094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41501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3747858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951786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4117467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51296464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9075404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9078386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9465324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99881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61478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0701265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6222717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0094522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2515057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556448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324480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226314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403713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06617080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60525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8.jpg"/><Relationship Id="rId8" Type="http://schemas.openxmlformats.org/officeDocument/2006/relationships/image" Target="../media/image1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9.png"/><Relationship Id="rId9" Type="http://schemas.openxmlformats.org/officeDocument/2006/relationships/image" Target="../media/image18.jpg"/><Relationship Id="rId10" Type="http://schemas.openxmlformats.org/officeDocument/2006/relationships/image" Target="../media/image1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chart" Target="../charts/chart1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chart" Target="../charts/chart2.xml" /><Relationship Id="rId9" Type="http://schemas.openxmlformats.org/officeDocument/2006/relationships/chart" Target="../charts/chart3.xml" /><Relationship Id="rId10" Type="http://schemas.openxmlformats.org/officeDocument/2006/relationships/chart" Target="../charts/chart4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754728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516728972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2068512208" name="Group 4"/>
          <p:cNvGrpSpPr/>
          <p:nvPr/>
        </p:nvGrpSpPr>
        <p:grpSpPr bwMode="auto">
          <a:xfrm rot="0">
            <a:off x="656686" y="2112393"/>
            <a:ext cx="16602614" cy="6272293"/>
            <a:chOff x="0" y="0"/>
            <a:chExt cx="4372705" cy="165196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372705" cy="1651962"/>
            </a:xfrm>
            <a:custGeom>
              <a:avLst/>
              <a:gdLst/>
              <a:ahLst/>
              <a:cxnLst/>
              <a:rect l="l" t="t" r="r" b="b"/>
              <a:pathLst>
                <a:path w="4372705" h="1651962" fill="norm" stroke="1" extrusionOk="0">
                  <a:moveTo>
                    <a:pt x="23782" y="0"/>
                  </a:moveTo>
                  <a:lnTo>
                    <a:pt x="4348923" y="0"/>
                  </a:lnTo>
                  <a:cubicBezTo>
                    <a:pt x="4362057" y="0"/>
                    <a:pt x="4372705" y="10647"/>
                    <a:pt x="4372705" y="23782"/>
                  </a:cubicBezTo>
                  <a:lnTo>
                    <a:pt x="4372705" y="1628180"/>
                  </a:lnTo>
                  <a:cubicBezTo>
                    <a:pt x="4372705" y="1634488"/>
                    <a:pt x="4370199" y="1640537"/>
                    <a:pt x="4365739" y="1644997"/>
                  </a:cubicBezTo>
                  <a:cubicBezTo>
                    <a:pt x="4361280" y="1649457"/>
                    <a:pt x="4355230" y="1651962"/>
                    <a:pt x="4348923" y="1651962"/>
                  </a:cubicBezTo>
                  <a:lnTo>
                    <a:pt x="23782" y="1651962"/>
                  </a:lnTo>
                  <a:cubicBezTo>
                    <a:pt x="10647" y="1651962"/>
                    <a:pt x="0" y="1641315"/>
                    <a:pt x="0" y="1628180"/>
                  </a:cubicBezTo>
                  <a:lnTo>
                    <a:pt x="0" y="23782"/>
                  </a:lnTo>
                  <a:cubicBezTo>
                    <a:pt x="0" y="10647"/>
                    <a:pt x="10647" y="0"/>
                    <a:pt x="2378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372705" cy="169006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336817330" name="Freeform 7"/>
          <p:cNvSpPr/>
          <p:nvPr/>
        </p:nvSpPr>
        <p:spPr bwMode="auto">
          <a:xfrm rot="0" flipH="0" flipV="0">
            <a:off x="10386494" y="2359271"/>
            <a:ext cx="7343829" cy="6025415"/>
          </a:xfrm>
          <a:custGeom>
            <a:avLst/>
            <a:gdLst/>
            <a:ahLst/>
            <a:cxnLst/>
            <a:rect l="l" t="t" r="r" b="b"/>
            <a:pathLst>
              <a:path w="7343829" h="6025415" fill="norm" stroke="1" extrusionOk="0">
                <a:moveTo>
                  <a:pt x="0" y="0"/>
                </a:moveTo>
                <a:lnTo>
                  <a:pt x="7343829" y="0"/>
                </a:lnTo>
                <a:lnTo>
                  <a:pt x="7343829" y="6025415"/>
                </a:lnTo>
                <a:lnTo>
                  <a:pt x="0" y="6025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3614"/>
            <a:stretch/>
          </a:blipFill>
        </p:spPr>
      </p:sp>
      <p:sp>
        <p:nvSpPr>
          <p:cNvPr id="796378760" name="Freeform 8"/>
          <p:cNvSpPr/>
          <p:nvPr/>
        </p:nvSpPr>
        <p:spPr bwMode="auto">
          <a:xfrm rot="0" flipH="0" flipV="0">
            <a:off x="10386494" y="844783"/>
            <a:ext cx="2692850" cy="4527196"/>
          </a:xfrm>
          <a:custGeom>
            <a:avLst/>
            <a:gdLst/>
            <a:ahLst/>
            <a:cxnLst/>
            <a:rect l="l" t="t" r="r" b="b"/>
            <a:pathLst>
              <a:path w="2692850" h="4527196" fill="norm" stroke="1" extrusionOk="0">
                <a:moveTo>
                  <a:pt x="0" y="0"/>
                </a:moveTo>
                <a:lnTo>
                  <a:pt x="2692850" y="0"/>
                </a:lnTo>
                <a:lnTo>
                  <a:pt x="2692850" y="4527196"/>
                </a:lnTo>
                <a:lnTo>
                  <a:pt x="0" y="4527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20419" t="0" r="5855" b="0"/>
            <a:stretch/>
          </a:blipFill>
        </p:spPr>
      </p:sp>
      <p:sp>
        <p:nvSpPr>
          <p:cNvPr id="8254335" name="Freeform 9"/>
          <p:cNvSpPr/>
          <p:nvPr/>
        </p:nvSpPr>
        <p:spPr bwMode="auto">
          <a:xfrm rot="0" flipH="0" flipV="0">
            <a:off x="12026246" y="1095531"/>
            <a:ext cx="5484233" cy="5258008"/>
          </a:xfrm>
          <a:custGeom>
            <a:avLst/>
            <a:gdLst/>
            <a:ahLst/>
            <a:cxnLst/>
            <a:rect l="l" t="t" r="r" b="b"/>
            <a:pathLst>
              <a:path w="5484233" h="5258008" fill="norm" stroke="1" extrusionOk="0">
                <a:moveTo>
                  <a:pt x="0" y="0"/>
                </a:moveTo>
                <a:lnTo>
                  <a:pt x="5484233" y="0"/>
                </a:lnTo>
                <a:lnTo>
                  <a:pt x="5484233" y="5258009"/>
                </a:lnTo>
                <a:lnTo>
                  <a:pt x="0" y="5258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grpSp>
        <p:nvGrpSpPr>
          <p:cNvPr id="1927298793" name="Group 10"/>
          <p:cNvGrpSpPr/>
          <p:nvPr/>
        </p:nvGrpSpPr>
        <p:grpSpPr bwMode="auto">
          <a:xfrm rot="0">
            <a:off x="1461946" y="7794702"/>
            <a:ext cx="4085093" cy="958865"/>
            <a:chOff x="0" y="0"/>
            <a:chExt cx="994558" cy="233446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994558" cy="233446"/>
            </a:xfrm>
            <a:custGeom>
              <a:avLst/>
              <a:gdLst/>
              <a:ahLst/>
              <a:cxnLst/>
              <a:rect l="l" t="t" r="r" b="b"/>
              <a:pathLst>
                <a:path w="994558" h="233446" fill="norm" stroke="1" extrusionOk="0">
                  <a:moveTo>
                    <a:pt x="96653" y="0"/>
                  </a:moveTo>
                  <a:lnTo>
                    <a:pt x="897905" y="0"/>
                  </a:lnTo>
                  <a:cubicBezTo>
                    <a:pt x="923539" y="0"/>
                    <a:pt x="948123" y="10183"/>
                    <a:pt x="966249" y="28309"/>
                  </a:cubicBezTo>
                  <a:cubicBezTo>
                    <a:pt x="984375" y="46435"/>
                    <a:pt x="994558" y="71019"/>
                    <a:pt x="994558" y="96653"/>
                  </a:cubicBezTo>
                  <a:lnTo>
                    <a:pt x="994558" y="136792"/>
                  </a:lnTo>
                  <a:cubicBezTo>
                    <a:pt x="994558" y="162426"/>
                    <a:pt x="984375" y="187011"/>
                    <a:pt x="966249" y="205137"/>
                  </a:cubicBezTo>
                  <a:cubicBezTo>
                    <a:pt x="948123" y="223263"/>
                    <a:pt x="923539" y="233446"/>
                    <a:pt x="897905" y="233446"/>
                  </a:cubicBezTo>
                  <a:lnTo>
                    <a:pt x="96653" y="233446"/>
                  </a:lnTo>
                  <a:cubicBezTo>
                    <a:pt x="71019" y="233446"/>
                    <a:pt x="46435" y="223263"/>
                    <a:pt x="28309" y="205137"/>
                  </a:cubicBezTo>
                  <a:cubicBezTo>
                    <a:pt x="10183" y="187011"/>
                    <a:pt x="0" y="162426"/>
                    <a:pt x="0" y="136792"/>
                  </a:cubicBezTo>
                  <a:lnTo>
                    <a:pt x="0" y="96653"/>
                  </a:lnTo>
                  <a:cubicBezTo>
                    <a:pt x="0" y="71019"/>
                    <a:pt x="10183" y="46435"/>
                    <a:pt x="28309" y="28309"/>
                  </a:cubicBezTo>
                  <a:cubicBezTo>
                    <a:pt x="46435" y="10183"/>
                    <a:pt x="71019" y="0"/>
                    <a:pt x="96653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w="38100" cap="rnd">
              <a:gradFill>
                <a:gsLst>
                  <a:gs pos="0">
                    <a:srgbClr val="C9D3FF">
                      <a:alpha val="100000"/>
                    </a:srgbClr>
                  </a:gs>
                  <a:gs pos="100000">
                    <a:srgbClr val="F6FBFF">
                      <a:alpha val="100000"/>
                    </a:srgbClr>
                  </a:gs>
                </a:gsLst>
                <a:path path="circle"/>
              </a:gra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0" y="-38100"/>
              <a:ext cx="994558" cy="271546"/>
            </a:xfrm>
            <a:prstGeom prst="rect">
              <a:avLst/>
            </a:prstGeom>
            <a:grpFill/>
          </p:spPr>
          <p:txBody>
            <a:bodyPr lIns="54955" tIns="54955" rIns="54955" bIns="54955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298907272" name="TextBox 13"/>
          <p:cNvSpPr txBox="1"/>
          <p:nvPr/>
        </p:nvSpPr>
        <p:spPr bwMode="auto">
          <a:xfrm rot="0">
            <a:off x="1744868" y="7876368"/>
            <a:ext cx="3520323" cy="61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6"/>
              </a:lnSpc>
              <a:defRPr/>
            </a:pPr>
            <a:r>
              <a:rPr lang="en-US" sz="3450" b="1" spc="287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2026.06.18</a:t>
            </a:r>
            <a:endParaRPr/>
          </a:p>
        </p:txBody>
      </p:sp>
      <p:sp>
        <p:nvSpPr>
          <p:cNvPr id="1738889234" name="Freeform 14"/>
          <p:cNvSpPr/>
          <p:nvPr/>
        </p:nvSpPr>
        <p:spPr bwMode="auto">
          <a:xfrm rot="-3049246" flipH="0" flipV="0">
            <a:off x="8480850" y="6553675"/>
            <a:ext cx="1547249" cy="1509202"/>
          </a:xfrm>
          <a:custGeom>
            <a:avLst/>
            <a:gdLst/>
            <a:ahLst/>
            <a:cxnLst/>
            <a:rect l="l" t="t" r="r" b="b"/>
            <a:pathLst>
              <a:path w="1547249" h="1509202" fill="norm" stroke="1" extrusionOk="0">
                <a:moveTo>
                  <a:pt x="0" y="0"/>
                </a:moveTo>
                <a:lnTo>
                  <a:pt x="1547249" y="0"/>
                </a:lnTo>
                <a:lnTo>
                  <a:pt x="1547249" y="1509202"/>
                </a:lnTo>
                <a:lnTo>
                  <a:pt x="0" y="1509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2030805242" name="TextBox 15"/>
          <p:cNvSpPr txBox="1"/>
          <p:nvPr/>
        </p:nvSpPr>
        <p:spPr bwMode="auto">
          <a:xfrm rot="0">
            <a:off x="1461943" y="3108379"/>
            <a:ext cx="8584008" cy="366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40"/>
              </a:lnSpc>
              <a:defRPr/>
            </a:pPr>
            <a:r>
              <a:rPr lang="en-US" sz="15000" b="1">
                <a:solidFill>
                  <a:srgbClr val="5E86FF"/>
                </a:solidFill>
                <a:latin typeface="黑体"/>
                <a:ea typeface="黑体"/>
                <a:cs typeface="黑体"/>
              </a:rPr>
              <a:t>618活动</a:t>
            </a:r>
            <a:endParaRPr sz="15000" b="1">
              <a:solidFill>
                <a:srgbClr val="5E86FF"/>
              </a:solidFill>
              <a:latin typeface="黑体"/>
              <a:ea typeface="黑体"/>
              <a:cs typeface="黑体"/>
            </a:endParaRPr>
          </a:p>
          <a:p>
            <a:pPr algn="l">
              <a:lnSpc>
                <a:spcPts val="14439"/>
              </a:lnSpc>
              <a:defRPr/>
            </a:pPr>
            <a:r>
              <a:rPr lang="en-US" sz="150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复盘报告</a:t>
            </a:r>
            <a:endParaRPr b="1"/>
          </a:p>
        </p:txBody>
      </p:sp>
      <p:sp>
        <p:nvSpPr>
          <p:cNvPr id="1512545216" name="TextBox 16"/>
          <p:cNvSpPr txBox="1"/>
          <p:nvPr/>
        </p:nvSpPr>
        <p:spPr bwMode="auto">
          <a:xfrm rot="0">
            <a:off x="1567259" y="6903914"/>
            <a:ext cx="7783785" cy="34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8"/>
              </a:lnSpc>
              <a:defRPr/>
            </a:pPr>
            <a:r>
              <a:rPr lang="en-US" sz="24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MARKET RESEARCH AND ANALYSIS REPORT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176199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58683028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2070114261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35286672" name="Freeform 5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1760653768" name="Group 6"/>
          <p:cNvGrpSpPr/>
          <p:nvPr/>
        </p:nvGrpSpPr>
        <p:grpSpPr bwMode="auto">
          <a:xfrm rot="0">
            <a:off x="1028700" y="2389751"/>
            <a:ext cx="16230600" cy="6663375"/>
            <a:chOff x="0" y="0"/>
            <a:chExt cx="1682214" cy="690623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1682214" cy="690623"/>
            </a:xfrm>
            <a:custGeom>
              <a:avLst/>
              <a:gdLst/>
              <a:ahLst/>
              <a:cxnLst/>
              <a:rect l="l" t="t" r="r" b="b"/>
              <a:pathLst>
                <a:path w="1682214" h="690623" fill="norm" stroke="1" extrusionOk="0">
                  <a:moveTo>
                    <a:pt x="24327" y="0"/>
                  </a:moveTo>
                  <a:lnTo>
                    <a:pt x="1657887" y="0"/>
                  </a:lnTo>
                  <a:cubicBezTo>
                    <a:pt x="1671323" y="0"/>
                    <a:pt x="1682214" y="10891"/>
                    <a:pt x="1682214" y="24327"/>
                  </a:cubicBezTo>
                  <a:lnTo>
                    <a:pt x="1682214" y="666296"/>
                  </a:lnTo>
                  <a:cubicBezTo>
                    <a:pt x="1682214" y="679732"/>
                    <a:pt x="1671323" y="690623"/>
                    <a:pt x="1657887" y="690623"/>
                  </a:cubicBezTo>
                  <a:lnTo>
                    <a:pt x="24327" y="690623"/>
                  </a:lnTo>
                  <a:cubicBezTo>
                    <a:pt x="10891" y="690623"/>
                    <a:pt x="0" y="679732"/>
                    <a:pt x="0" y="6662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 bwMode="auto">
            <a:xfrm>
              <a:off x="0" y="-38100"/>
              <a:ext cx="1682214" cy="7287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2131466356" name="AutoShape 9"/>
          <p:cNvSpPr/>
          <p:nvPr/>
        </p:nvSpPr>
        <p:spPr bwMode="auto">
          <a:xfrm flipV="1">
            <a:off x="1753554" y="5711914"/>
            <a:ext cx="6995654" cy="0"/>
          </a:xfrm>
          <a:prstGeom prst="line">
            <a:avLst/>
          </a:prstGeom>
          <a:ln w="19050" cap="flat">
            <a:gradFill>
              <a:gsLst>
                <a:gs pos="0">
                  <a:srgbClr val="A5A9FF">
                    <a:alpha val="38000"/>
                  </a:srgbClr>
                </a:gs>
                <a:gs pos="33333">
                  <a:srgbClr val="9C95FD">
                    <a:alpha val="38000"/>
                  </a:srgbClr>
                </a:gs>
                <a:gs pos="66667">
                  <a:srgbClr val="9095FF">
                    <a:alpha val="38000"/>
                  </a:srgbClr>
                </a:gs>
                <a:gs pos="100000">
                  <a:srgbClr val="8E92FF">
                    <a:alpha val="38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grpSp>
        <p:nvGrpSpPr>
          <p:cNvPr id="2099621744" name="Group 10"/>
          <p:cNvGrpSpPr/>
          <p:nvPr/>
        </p:nvGrpSpPr>
        <p:grpSpPr bwMode="auto">
          <a:xfrm rot="0">
            <a:off x="9140103" y="2723158"/>
            <a:ext cx="7839837" cy="2998281"/>
            <a:chOff x="0" y="0"/>
            <a:chExt cx="1214596" cy="464512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1214596" cy="464512"/>
            </a:xfrm>
            <a:custGeom>
              <a:avLst/>
              <a:gdLst/>
              <a:ahLst/>
              <a:cxnLst/>
              <a:rect l="l" t="t" r="r" b="b"/>
              <a:pathLst>
                <a:path w="1214596" h="464512" fill="norm" stroke="1" extrusionOk="0">
                  <a:moveTo>
                    <a:pt x="22713" y="0"/>
                  </a:moveTo>
                  <a:lnTo>
                    <a:pt x="1191883" y="0"/>
                  </a:lnTo>
                  <a:cubicBezTo>
                    <a:pt x="1197907" y="0"/>
                    <a:pt x="1203684" y="2393"/>
                    <a:pt x="1207944" y="6652"/>
                  </a:cubicBezTo>
                  <a:cubicBezTo>
                    <a:pt x="1212203" y="10912"/>
                    <a:pt x="1214596" y="16689"/>
                    <a:pt x="1214596" y="22713"/>
                  </a:cubicBezTo>
                  <a:lnTo>
                    <a:pt x="1214596" y="441799"/>
                  </a:lnTo>
                  <a:cubicBezTo>
                    <a:pt x="1214596" y="454343"/>
                    <a:pt x="1204427" y="464512"/>
                    <a:pt x="1191883" y="464512"/>
                  </a:cubicBezTo>
                  <a:lnTo>
                    <a:pt x="22713" y="464512"/>
                  </a:lnTo>
                  <a:cubicBezTo>
                    <a:pt x="16689" y="464512"/>
                    <a:pt x="10912" y="462119"/>
                    <a:pt x="6652" y="457860"/>
                  </a:cubicBezTo>
                  <a:cubicBezTo>
                    <a:pt x="2393" y="453600"/>
                    <a:pt x="0" y="447823"/>
                    <a:pt x="0" y="441799"/>
                  </a:cubicBezTo>
                  <a:lnTo>
                    <a:pt x="0" y="22713"/>
                  </a:lnTo>
                  <a:cubicBezTo>
                    <a:pt x="0" y="16689"/>
                    <a:pt x="2393" y="10912"/>
                    <a:pt x="6652" y="6652"/>
                  </a:cubicBezTo>
                  <a:cubicBezTo>
                    <a:pt x="10912" y="2393"/>
                    <a:pt x="16689" y="0"/>
                    <a:pt x="22713" y="0"/>
                  </a:cubicBezTo>
                  <a:close/>
                </a:path>
              </a:pathLst>
            </a:custGeom>
            <a:blipFill rotWithShape="1">
              <a:blip r:embed="rId7"/>
              <a:srcRect l="0" t="20063" r="0" b="20063"/>
              <a:stretch/>
            </a:blipFill>
          </p:spPr>
        </p:sp>
      </p:grpSp>
      <p:sp>
        <p:nvSpPr>
          <p:cNvPr id="54714539" name="TextBox 12"/>
          <p:cNvSpPr txBox="1"/>
          <p:nvPr/>
        </p:nvSpPr>
        <p:spPr bwMode="auto">
          <a:xfrm rot="0">
            <a:off x="1689402" y="4051876"/>
            <a:ext cx="7046701" cy="120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提前预热+</a:t>
            </a: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分阶段引导，用户粘性高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精准人群投放，提升点击率和转化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爆品策略+限时优惠制造紧迫感</a:t>
            </a:r>
            <a:endParaRPr/>
          </a:p>
        </p:txBody>
      </p:sp>
      <p:grpSp>
        <p:nvGrpSpPr>
          <p:cNvPr id="1735517560" name="Group 13"/>
          <p:cNvGrpSpPr/>
          <p:nvPr/>
        </p:nvGrpSpPr>
        <p:grpSpPr bwMode="auto">
          <a:xfrm rot="0">
            <a:off x="1409171" y="2970300"/>
            <a:ext cx="4061627" cy="859329"/>
            <a:chOff x="0" y="0"/>
            <a:chExt cx="1069729" cy="226325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0" y="0"/>
              <a:ext cx="1069729" cy="226325"/>
            </a:xfrm>
            <a:custGeom>
              <a:avLst/>
              <a:gdLst/>
              <a:ahLst/>
              <a:cxnLst/>
              <a:rect l="l" t="t" r="r" b="b"/>
              <a:pathLst>
                <a:path w="1069729" h="226325" fill="norm" stroke="1" extrusionOk="0">
                  <a:moveTo>
                    <a:pt x="97212" y="0"/>
                  </a:moveTo>
                  <a:lnTo>
                    <a:pt x="972517" y="0"/>
                  </a:lnTo>
                  <a:cubicBezTo>
                    <a:pt x="998300" y="0"/>
                    <a:pt x="1023026" y="10242"/>
                    <a:pt x="1041257" y="28473"/>
                  </a:cubicBezTo>
                  <a:cubicBezTo>
                    <a:pt x="1059487" y="46703"/>
                    <a:pt x="1069729" y="71430"/>
                    <a:pt x="1069729" y="97212"/>
                  </a:cubicBezTo>
                  <a:lnTo>
                    <a:pt x="1069729" y="129113"/>
                  </a:lnTo>
                  <a:cubicBezTo>
                    <a:pt x="1069729" y="182802"/>
                    <a:pt x="1026206" y="226325"/>
                    <a:pt x="972517" y="226325"/>
                  </a:cubicBezTo>
                  <a:lnTo>
                    <a:pt x="97212" y="226325"/>
                  </a:lnTo>
                  <a:cubicBezTo>
                    <a:pt x="43523" y="226325"/>
                    <a:pt x="0" y="182802"/>
                    <a:pt x="0" y="129113"/>
                  </a:cubicBezTo>
                  <a:lnTo>
                    <a:pt x="0" y="97212"/>
                  </a:lnTo>
                  <a:cubicBezTo>
                    <a:pt x="0" y="43523"/>
                    <a:pt x="43523" y="0"/>
                    <a:pt x="97212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</p:spPr>
        </p:sp>
        <p:sp>
          <p:nvSpPr>
            <p:cNvPr id="15" name="TextBox 15"/>
            <p:cNvSpPr txBox="1"/>
            <p:nvPr/>
          </p:nvSpPr>
          <p:spPr bwMode="auto">
            <a:xfrm>
              <a:off x="0" y="-47625"/>
              <a:ext cx="1069729" cy="273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defRPr/>
              </a:pPr>
              <a:endParaRPr/>
            </a:p>
          </p:txBody>
        </p:sp>
      </p:grpSp>
      <p:sp>
        <p:nvSpPr>
          <p:cNvPr id="588574127" name="TextBox 16"/>
          <p:cNvSpPr txBox="1"/>
          <p:nvPr/>
        </p:nvSpPr>
        <p:spPr bwMode="auto">
          <a:xfrm rot="0">
            <a:off x="1689402" y="3118977"/>
            <a:ext cx="7047061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en-US" sz="3600" b="1" spc="727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成功经验</a:t>
            </a:r>
            <a:endParaRPr/>
          </a:p>
        </p:txBody>
      </p:sp>
      <p:grpSp>
        <p:nvGrpSpPr>
          <p:cNvPr id="1422570981" name="Group 17"/>
          <p:cNvGrpSpPr/>
          <p:nvPr/>
        </p:nvGrpSpPr>
        <p:grpSpPr bwMode="auto">
          <a:xfrm rot="0">
            <a:off x="1409171" y="6093314"/>
            <a:ext cx="3803402" cy="859329"/>
            <a:chOff x="0" y="0"/>
            <a:chExt cx="1001719" cy="226325"/>
          </a:xfrm>
        </p:grpSpPr>
        <p:sp>
          <p:nvSpPr>
            <p:cNvPr id="18" name="Freeform 18"/>
            <p:cNvSpPr/>
            <p:nvPr/>
          </p:nvSpPr>
          <p:spPr bwMode="auto">
            <a:xfrm rot="0" flipH="0" flipV="0">
              <a:off x="0" y="0"/>
              <a:ext cx="1001719" cy="226325"/>
            </a:xfrm>
            <a:custGeom>
              <a:avLst/>
              <a:gdLst/>
              <a:ahLst/>
              <a:cxnLst/>
              <a:rect l="l" t="t" r="r" b="b"/>
              <a:pathLst>
                <a:path w="1001719" h="226325" fill="norm" stroke="1" extrusionOk="0">
                  <a:moveTo>
                    <a:pt x="103812" y="0"/>
                  </a:moveTo>
                  <a:lnTo>
                    <a:pt x="897907" y="0"/>
                  </a:lnTo>
                  <a:cubicBezTo>
                    <a:pt x="925440" y="0"/>
                    <a:pt x="951845" y="10937"/>
                    <a:pt x="971313" y="30406"/>
                  </a:cubicBezTo>
                  <a:cubicBezTo>
                    <a:pt x="990782" y="49874"/>
                    <a:pt x="1001719" y="76279"/>
                    <a:pt x="1001719" y="103812"/>
                  </a:cubicBezTo>
                  <a:lnTo>
                    <a:pt x="1001719" y="122513"/>
                  </a:lnTo>
                  <a:cubicBezTo>
                    <a:pt x="1001719" y="179847"/>
                    <a:pt x="955241" y="226325"/>
                    <a:pt x="897907" y="226325"/>
                  </a:cubicBezTo>
                  <a:lnTo>
                    <a:pt x="103812" y="226325"/>
                  </a:lnTo>
                  <a:cubicBezTo>
                    <a:pt x="76279" y="226325"/>
                    <a:pt x="49874" y="215388"/>
                    <a:pt x="30406" y="195919"/>
                  </a:cubicBezTo>
                  <a:cubicBezTo>
                    <a:pt x="10937" y="176451"/>
                    <a:pt x="0" y="150046"/>
                    <a:pt x="0" y="122513"/>
                  </a:cubicBezTo>
                  <a:lnTo>
                    <a:pt x="0" y="103812"/>
                  </a:lnTo>
                  <a:cubicBezTo>
                    <a:pt x="0" y="76279"/>
                    <a:pt x="10937" y="49874"/>
                    <a:pt x="30406" y="30406"/>
                  </a:cubicBezTo>
                  <a:cubicBezTo>
                    <a:pt x="49874" y="10937"/>
                    <a:pt x="76279" y="0"/>
                    <a:pt x="103812" y="0"/>
                  </a:cubicBezTo>
                  <a:close/>
                </a:path>
              </a:pathLst>
            </a:custGeom>
            <a:solidFill>
              <a:srgbClr val="5E86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 bwMode="auto">
            <a:xfrm>
              <a:off x="0" y="-47625"/>
              <a:ext cx="1001719" cy="273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2134573096" name="Group 20"/>
          <p:cNvGrpSpPr/>
          <p:nvPr/>
        </p:nvGrpSpPr>
        <p:grpSpPr bwMode="auto">
          <a:xfrm rot="0">
            <a:off x="9362398" y="6093314"/>
            <a:ext cx="2968047" cy="859329"/>
            <a:chOff x="0" y="0"/>
            <a:chExt cx="781708" cy="226325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781708" cy="226325"/>
            </a:xfrm>
            <a:custGeom>
              <a:avLst/>
              <a:gdLst/>
              <a:ahLst/>
              <a:cxnLst/>
              <a:rect l="l" t="t" r="r" b="b"/>
              <a:pathLst>
                <a:path w="781708" h="226325" fill="norm" stroke="1" extrusionOk="0">
                  <a:moveTo>
                    <a:pt x="113163" y="0"/>
                  </a:moveTo>
                  <a:lnTo>
                    <a:pt x="668545" y="0"/>
                  </a:lnTo>
                  <a:cubicBezTo>
                    <a:pt x="731043" y="0"/>
                    <a:pt x="781708" y="50665"/>
                    <a:pt x="781708" y="113163"/>
                  </a:cubicBezTo>
                  <a:lnTo>
                    <a:pt x="781708" y="113163"/>
                  </a:lnTo>
                  <a:cubicBezTo>
                    <a:pt x="781708" y="143175"/>
                    <a:pt x="769786" y="171959"/>
                    <a:pt x="748563" y="193181"/>
                  </a:cubicBezTo>
                  <a:cubicBezTo>
                    <a:pt x="727341" y="214403"/>
                    <a:pt x="698558" y="226325"/>
                    <a:pt x="668545" y="226325"/>
                  </a:cubicBezTo>
                  <a:lnTo>
                    <a:pt x="113163" y="226325"/>
                  </a:lnTo>
                  <a:cubicBezTo>
                    <a:pt x="83150" y="226325"/>
                    <a:pt x="54367" y="214403"/>
                    <a:pt x="33145" y="193181"/>
                  </a:cubicBezTo>
                  <a:cubicBezTo>
                    <a:pt x="11922" y="171959"/>
                    <a:pt x="0" y="143175"/>
                    <a:pt x="0" y="113163"/>
                  </a:cubicBezTo>
                  <a:lnTo>
                    <a:pt x="0" y="113163"/>
                  </a:lnTo>
                  <a:cubicBezTo>
                    <a:pt x="0" y="83150"/>
                    <a:pt x="11922" y="54367"/>
                    <a:pt x="33145" y="33145"/>
                  </a:cubicBezTo>
                  <a:cubicBezTo>
                    <a:pt x="54367" y="11922"/>
                    <a:pt x="83150" y="0"/>
                    <a:pt x="113163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</p:spPr>
        </p:sp>
        <p:sp>
          <p:nvSpPr>
            <p:cNvPr id="22" name="TextBox 22"/>
            <p:cNvSpPr txBox="1"/>
            <p:nvPr/>
          </p:nvSpPr>
          <p:spPr bwMode="auto">
            <a:xfrm>
              <a:off x="0" y="-47625"/>
              <a:ext cx="781708" cy="273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defRPr/>
              </a:pPr>
              <a:endParaRPr/>
            </a:p>
          </p:txBody>
        </p:sp>
      </p:grpSp>
      <p:sp>
        <p:nvSpPr>
          <p:cNvPr id="1783203549" name="TextBox 23"/>
          <p:cNvSpPr txBox="1"/>
          <p:nvPr/>
        </p:nvSpPr>
        <p:spPr bwMode="auto">
          <a:xfrm rot="0">
            <a:off x="1689402" y="7171716"/>
            <a:ext cx="7046701" cy="120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某平台后台数据延迟，影响实时优化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客服人手在高峰期略显紧张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广告素材统一性不足，视觉风格略有分歧</a:t>
            </a:r>
            <a:endParaRPr/>
          </a:p>
        </p:txBody>
      </p:sp>
      <p:sp>
        <p:nvSpPr>
          <p:cNvPr id="1564097885" name="TextBox 24"/>
          <p:cNvSpPr txBox="1"/>
          <p:nvPr/>
        </p:nvSpPr>
        <p:spPr bwMode="auto">
          <a:xfrm rot="0">
            <a:off x="1689402" y="6241989"/>
            <a:ext cx="7060525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en-US" sz="3600" b="1" spc="727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遇到的问题</a:t>
            </a:r>
            <a:endParaRPr/>
          </a:p>
        </p:txBody>
      </p:sp>
      <p:sp>
        <p:nvSpPr>
          <p:cNvPr id="501821552" name="TextBox 25"/>
          <p:cNvSpPr txBox="1"/>
          <p:nvPr/>
        </p:nvSpPr>
        <p:spPr bwMode="auto">
          <a:xfrm rot="0">
            <a:off x="9642629" y="7171716"/>
            <a:ext cx="7046701" cy="120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建立</a:t>
            </a: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实时监控机制，快速响应数据变化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增设高峰期客服人员或AI客服辅助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完善活动前素材审核与风格统一流程</a:t>
            </a:r>
            <a:endParaRPr/>
          </a:p>
        </p:txBody>
      </p:sp>
      <p:sp>
        <p:nvSpPr>
          <p:cNvPr id="241490763" name="TextBox 26"/>
          <p:cNvSpPr txBox="1"/>
          <p:nvPr/>
        </p:nvSpPr>
        <p:spPr bwMode="auto">
          <a:xfrm rot="0">
            <a:off x="9642629" y="6241989"/>
            <a:ext cx="7047061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en-US" sz="3600" b="1" spc="727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优化建议</a:t>
            </a:r>
            <a:endParaRPr/>
          </a:p>
        </p:txBody>
      </p:sp>
      <p:sp>
        <p:nvSpPr>
          <p:cNvPr id="1061597526" name="Freeform 27"/>
          <p:cNvSpPr/>
          <p:nvPr/>
        </p:nvSpPr>
        <p:spPr bwMode="auto">
          <a:xfrm rot="0" flipH="0" flipV="0">
            <a:off x="-4671061" y="7409102"/>
            <a:ext cx="7722299" cy="5328387"/>
          </a:xfrm>
          <a:custGeom>
            <a:avLst/>
            <a:gdLst/>
            <a:ahLst/>
            <a:cxnLst/>
            <a:rect l="l" t="t" r="r" b="b"/>
            <a:pathLst>
              <a:path w="7722299" h="5328387" fill="norm" stroke="1" extrusionOk="0">
                <a:moveTo>
                  <a:pt x="0" y="0"/>
                </a:moveTo>
                <a:lnTo>
                  <a:pt x="7722300" y="0"/>
                </a:lnTo>
                <a:lnTo>
                  <a:pt x="7722300" y="5328387"/>
                </a:lnTo>
                <a:lnTo>
                  <a:pt x="0" y="5328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307717874" name="TextBox 28"/>
          <p:cNvSpPr txBox="1"/>
          <p:nvPr/>
        </p:nvSpPr>
        <p:spPr bwMode="auto">
          <a:xfrm rot="0">
            <a:off x="1579198" y="689367"/>
            <a:ext cx="7784277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经验总结</a:t>
            </a:r>
            <a:endParaRPr b="1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9968880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14688186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1533809034" name="Group 4"/>
          <p:cNvGrpSpPr/>
          <p:nvPr/>
        </p:nvGrpSpPr>
        <p:grpSpPr bwMode="auto">
          <a:xfrm rot="0">
            <a:off x="1964127" y="2466916"/>
            <a:ext cx="15545878" cy="5246173"/>
            <a:chOff x="0" y="0"/>
            <a:chExt cx="4094388" cy="1381708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094388" cy="1381708"/>
            </a:xfrm>
            <a:custGeom>
              <a:avLst/>
              <a:gdLst/>
              <a:ahLst/>
              <a:cxnLst/>
              <a:rect l="l" t="t" r="r" b="b"/>
              <a:pathLst>
                <a:path w="4094388" h="1381708" fill="norm" stroke="1" extrusionOk="0">
                  <a:moveTo>
                    <a:pt x="25398" y="0"/>
                  </a:moveTo>
                  <a:lnTo>
                    <a:pt x="4068990" y="0"/>
                  </a:lnTo>
                  <a:cubicBezTo>
                    <a:pt x="4075726" y="0"/>
                    <a:pt x="4082186" y="2676"/>
                    <a:pt x="4086949" y="7439"/>
                  </a:cubicBezTo>
                  <a:cubicBezTo>
                    <a:pt x="4091712" y="12202"/>
                    <a:pt x="4094388" y="18662"/>
                    <a:pt x="4094388" y="25398"/>
                  </a:cubicBezTo>
                  <a:lnTo>
                    <a:pt x="4094388" y="1356310"/>
                  </a:lnTo>
                  <a:cubicBezTo>
                    <a:pt x="4094388" y="1363046"/>
                    <a:pt x="4091712" y="1369506"/>
                    <a:pt x="4086949" y="1374269"/>
                  </a:cubicBezTo>
                  <a:cubicBezTo>
                    <a:pt x="4082186" y="1379032"/>
                    <a:pt x="4075726" y="1381708"/>
                    <a:pt x="4068990" y="1381708"/>
                  </a:cubicBezTo>
                  <a:lnTo>
                    <a:pt x="25398" y="1381708"/>
                  </a:lnTo>
                  <a:cubicBezTo>
                    <a:pt x="18662" y="1381708"/>
                    <a:pt x="12202" y="1379032"/>
                    <a:pt x="7439" y="1374269"/>
                  </a:cubicBezTo>
                  <a:cubicBezTo>
                    <a:pt x="2676" y="1369506"/>
                    <a:pt x="0" y="1363046"/>
                    <a:pt x="0" y="1356310"/>
                  </a:cubicBezTo>
                  <a:lnTo>
                    <a:pt x="0" y="25398"/>
                  </a:lnTo>
                  <a:cubicBezTo>
                    <a:pt x="0" y="18662"/>
                    <a:pt x="2676" y="12202"/>
                    <a:pt x="7439" y="7439"/>
                  </a:cubicBezTo>
                  <a:cubicBezTo>
                    <a:pt x="12202" y="2676"/>
                    <a:pt x="18662" y="0"/>
                    <a:pt x="253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094388" cy="141980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723790736" name="Freeform 7"/>
          <p:cNvSpPr/>
          <p:nvPr/>
        </p:nvSpPr>
        <p:spPr bwMode="auto">
          <a:xfrm rot="2484834" flipH="0" flipV="0">
            <a:off x="929333" y="1209897"/>
            <a:ext cx="6993101" cy="7184452"/>
          </a:xfrm>
          <a:custGeom>
            <a:avLst/>
            <a:gdLst/>
            <a:ahLst/>
            <a:cxnLst/>
            <a:rect l="l" t="t" r="r" b="b"/>
            <a:pathLst>
              <a:path w="6993101" h="7184452" fill="norm" stroke="1" extrusionOk="0">
                <a:moveTo>
                  <a:pt x="0" y="0"/>
                </a:moveTo>
                <a:lnTo>
                  <a:pt x="6993100" y="0"/>
                </a:lnTo>
                <a:lnTo>
                  <a:pt x="6993100" y="7184452"/>
                </a:lnTo>
                <a:lnTo>
                  <a:pt x="0" y="718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589" t="0" r="587" b="0"/>
            <a:stretch/>
          </a:blipFill>
        </p:spPr>
      </p:sp>
      <p:sp>
        <p:nvSpPr>
          <p:cNvPr id="660731313" name="Freeform 8"/>
          <p:cNvSpPr/>
          <p:nvPr/>
        </p:nvSpPr>
        <p:spPr bwMode="auto">
          <a:xfrm rot="0" flipH="0" flipV="0">
            <a:off x="14132891" y="462252"/>
            <a:ext cx="3506511" cy="2887715"/>
          </a:xfrm>
          <a:custGeom>
            <a:avLst/>
            <a:gdLst/>
            <a:ahLst/>
            <a:cxnLst/>
            <a:rect l="l" t="t" r="r" b="b"/>
            <a:pathLst>
              <a:path w="3506511" h="2887715" fill="norm" stroke="1" extrusionOk="0">
                <a:moveTo>
                  <a:pt x="0" y="0"/>
                </a:moveTo>
                <a:lnTo>
                  <a:pt x="3506510" y="0"/>
                </a:lnTo>
                <a:lnTo>
                  <a:pt x="3506510" y="2887715"/>
                </a:lnTo>
                <a:lnTo>
                  <a:pt x="0" y="288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1626492919" name="Freeform 9"/>
          <p:cNvSpPr/>
          <p:nvPr/>
        </p:nvSpPr>
        <p:spPr bwMode="auto">
          <a:xfrm rot="-5172813" flipH="0" flipV="0">
            <a:off x="15393408" y="6638506"/>
            <a:ext cx="4233194" cy="4382601"/>
          </a:xfrm>
          <a:custGeom>
            <a:avLst/>
            <a:gdLst/>
            <a:ahLst/>
            <a:cxnLst/>
            <a:rect l="l" t="t" r="r" b="b"/>
            <a:pathLst>
              <a:path w="4233194" h="4382601" fill="norm" stroke="1" extrusionOk="0">
                <a:moveTo>
                  <a:pt x="0" y="0"/>
                </a:moveTo>
                <a:lnTo>
                  <a:pt x="4233194" y="0"/>
                </a:lnTo>
                <a:lnTo>
                  <a:pt x="4233194" y="4382602"/>
                </a:lnTo>
                <a:lnTo>
                  <a:pt x="0" y="438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337201746" name="TextBox 10"/>
          <p:cNvSpPr txBox="1"/>
          <p:nvPr/>
        </p:nvSpPr>
        <p:spPr bwMode="auto">
          <a:xfrm rot="0">
            <a:off x="1208160" y="3600198"/>
            <a:ext cx="5176299" cy="248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9"/>
              </a:lnSpc>
              <a:defRPr/>
            </a:pPr>
            <a:r>
              <a:rPr lang="en-US" sz="195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04</a:t>
            </a:r>
            <a:endParaRPr/>
          </a:p>
        </p:txBody>
      </p:sp>
      <p:sp>
        <p:nvSpPr>
          <p:cNvPr id="685938339" name="TextBox 11"/>
          <p:cNvSpPr txBox="1"/>
          <p:nvPr/>
        </p:nvSpPr>
        <p:spPr bwMode="auto">
          <a:xfrm rot="0">
            <a:off x="9424356" y="3116847"/>
            <a:ext cx="8087085" cy="172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  <a:defRPr/>
            </a:pPr>
            <a:r>
              <a:rPr lang="en-US" sz="120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工作计划</a:t>
            </a:r>
            <a:endParaRPr/>
          </a:p>
        </p:txBody>
      </p:sp>
      <p:sp>
        <p:nvSpPr>
          <p:cNvPr id="1504368810" name="TextBox 12"/>
          <p:cNvSpPr txBox="1"/>
          <p:nvPr/>
        </p:nvSpPr>
        <p:spPr bwMode="auto">
          <a:xfrm rot="0">
            <a:off x="9424356" y="5163414"/>
            <a:ext cx="8487252" cy="37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0"/>
              </a:lnSpc>
              <a:defRPr/>
            </a:pP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ACTION PL</a:t>
            </a: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/>
          </a:p>
        </p:txBody>
      </p:sp>
      <p:sp>
        <p:nvSpPr>
          <p:cNvPr id="2001959968" name="Freeform 13"/>
          <p:cNvSpPr/>
          <p:nvPr/>
        </p:nvSpPr>
        <p:spPr bwMode="auto">
          <a:xfrm rot="0" flipH="0" flipV="0">
            <a:off x="-6271073" y="8287828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49" y="0"/>
                </a:lnTo>
                <a:lnTo>
                  <a:pt x="11104349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9429133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31568387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407846476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158973289" name="TextBox 5"/>
          <p:cNvSpPr txBox="1"/>
          <p:nvPr/>
        </p:nvSpPr>
        <p:spPr bwMode="auto">
          <a:xfrm rot="0">
            <a:off x="1579198" y="689367"/>
            <a:ext cx="10449693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工作计划</a:t>
            </a:r>
            <a:endParaRPr/>
          </a:p>
        </p:txBody>
      </p:sp>
      <p:sp>
        <p:nvSpPr>
          <p:cNvPr id="984564626" name="Freeform 6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658066692" name="Freeform 7"/>
          <p:cNvSpPr/>
          <p:nvPr/>
        </p:nvSpPr>
        <p:spPr bwMode="auto">
          <a:xfrm rot="0" flipH="0" flipV="0">
            <a:off x="6753365" y="4509996"/>
            <a:ext cx="10505936" cy="2457451"/>
          </a:xfrm>
          <a:custGeom>
            <a:avLst/>
            <a:gdLst/>
            <a:ahLst/>
            <a:cxnLst/>
            <a:rect l="l" t="t" r="r" b="b"/>
            <a:pathLst>
              <a:path w="10505936" h="2457451" fill="norm" stroke="1" extrusionOk="0">
                <a:moveTo>
                  <a:pt x="0" y="0"/>
                </a:moveTo>
                <a:lnTo>
                  <a:pt x="10505935" y="0"/>
                </a:lnTo>
                <a:lnTo>
                  <a:pt x="10505935" y="2457452"/>
                </a:lnTo>
                <a:lnTo>
                  <a:pt x="0" y="2457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53000"/>
            </a:blip>
            <a:srcRect l="0" t="0" r="0" b="0"/>
            <a:stretch/>
          </a:blipFill>
        </p:spPr>
      </p:sp>
      <p:sp>
        <p:nvSpPr>
          <p:cNvPr id="135678343" name="AutoShape 8"/>
          <p:cNvSpPr/>
          <p:nvPr/>
        </p:nvSpPr>
        <p:spPr bwMode="auto">
          <a:xfrm flipH="1">
            <a:off x="9037393" y="5644863"/>
            <a:ext cx="8221907" cy="0"/>
          </a:xfrm>
          <a:prstGeom prst="line">
            <a:avLst/>
          </a:prstGeom>
          <a:ln w="9525" cap="rnd">
            <a:solidFill>
              <a:srgbClr val="5E8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6554784" name="AutoShape 9"/>
          <p:cNvSpPr/>
          <p:nvPr/>
        </p:nvSpPr>
        <p:spPr bwMode="auto">
          <a:xfrm flipH="1">
            <a:off x="7672176" y="8159715"/>
            <a:ext cx="9587124" cy="0"/>
          </a:xfrm>
          <a:prstGeom prst="line">
            <a:avLst/>
          </a:prstGeom>
          <a:ln w="9525" cap="rnd"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grpSp>
        <p:nvGrpSpPr>
          <p:cNvPr id="176360505" name="Group 10"/>
          <p:cNvGrpSpPr/>
          <p:nvPr/>
        </p:nvGrpSpPr>
        <p:grpSpPr bwMode="auto">
          <a:xfrm rot="0">
            <a:off x="7392302" y="4988292"/>
            <a:ext cx="1313143" cy="131314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39290" tIns="39290" rIns="39290" bIns="3929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grpSp>
        <p:nvGrpSpPr>
          <p:cNvPr id="312798075" name="Group 13"/>
          <p:cNvGrpSpPr/>
          <p:nvPr/>
        </p:nvGrpSpPr>
        <p:grpSpPr bwMode="auto">
          <a:xfrm rot="0">
            <a:off x="7496548" y="5092539"/>
            <a:ext cx="1104649" cy="11046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72500"/>
                  </a:srgbClr>
                </a:gs>
                <a:gs pos="100000">
                  <a:srgbClr val="FFFFFF">
                    <a:alpha val="79000"/>
                  </a:srgbClr>
                </a:gs>
              </a:gsLst>
              <a:lin ang="0" scaled="1"/>
            </a:gra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39290" tIns="39290" rIns="39290" bIns="3929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grpSp>
        <p:nvGrpSpPr>
          <p:cNvPr id="1043010702" name="Group 16"/>
          <p:cNvGrpSpPr/>
          <p:nvPr/>
        </p:nvGrpSpPr>
        <p:grpSpPr bwMode="auto">
          <a:xfrm rot="0">
            <a:off x="6114768" y="7468706"/>
            <a:ext cx="1313143" cy="131314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39290" tIns="39290" rIns="39290" bIns="3929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sp>
        <p:nvSpPr>
          <p:cNvPr id="1682768076" name="TextBox 19"/>
          <p:cNvSpPr txBox="1"/>
          <p:nvPr/>
        </p:nvSpPr>
        <p:spPr bwMode="auto">
          <a:xfrm rot="0">
            <a:off x="6315318" y="7869573"/>
            <a:ext cx="912402" cy="51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  <a:defRPr/>
            </a:pPr>
            <a:r>
              <a:rPr lang="en-US" sz="36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03</a:t>
            </a:r>
            <a:endParaRPr/>
          </a:p>
        </p:txBody>
      </p:sp>
      <p:grpSp>
        <p:nvGrpSpPr>
          <p:cNvPr id="387114544" name="Group 20"/>
          <p:cNvGrpSpPr/>
          <p:nvPr/>
        </p:nvGrpSpPr>
        <p:grpSpPr bwMode="auto">
          <a:xfrm rot="0">
            <a:off x="6114768" y="2337961"/>
            <a:ext cx="1313143" cy="131314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39290" tIns="39290" rIns="39290" bIns="3929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sp>
        <p:nvSpPr>
          <p:cNvPr id="582188330" name="TextBox 23"/>
          <p:cNvSpPr txBox="1"/>
          <p:nvPr/>
        </p:nvSpPr>
        <p:spPr bwMode="auto">
          <a:xfrm rot="0">
            <a:off x="6315318" y="2719936"/>
            <a:ext cx="912402" cy="51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  <a:defRPr/>
            </a:pPr>
            <a:r>
              <a:rPr lang="en-US" sz="36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01</a:t>
            </a:r>
            <a:endParaRPr/>
          </a:p>
        </p:txBody>
      </p:sp>
      <p:sp>
        <p:nvSpPr>
          <p:cNvPr id="851168586" name="AutoShape 24"/>
          <p:cNvSpPr/>
          <p:nvPr/>
        </p:nvSpPr>
        <p:spPr bwMode="auto">
          <a:xfrm flipH="1">
            <a:off x="7672176" y="2994533"/>
            <a:ext cx="9539224" cy="0"/>
          </a:xfrm>
          <a:prstGeom prst="line">
            <a:avLst/>
          </a:prstGeom>
          <a:ln w="9525" cap="rnd"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prstDash val="solid"/>
            <a:headEnd type="none" w="sm" len="sm"/>
            <a:tailEnd type="none" w="sm" len="sm"/>
          </a:ln>
        </p:spPr>
      </p:sp>
      <p:sp>
        <p:nvSpPr>
          <p:cNvPr id="327437796" name="Freeform 25"/>
          <p:cNvSpPr/>
          <p:nvPr/>
        </p:nvSpPr>
        <p:spPr bwMode="auto">
          <a:xfrm rot="0" flipH="0" flipV="0">
            <a:off x="671587" y="2940420"/>
            <a:ext cx="5834128" cy="5841429"/>
          </a:xfrm>
          <a:custGeom>
            <a:avLst/>
            <a:gdLst/>
            <a:ahLst/>
            <a:cxnLst/>
            <a:rect l="l" t="t" r="r" b="b"/>
            <a:pathLst>
              <a:path w="5834128" h="5841429" fill="norm" stroke="1" extrusionOk="0">
                <a:moveTo>
                  <a:pt x="0" y="0"/>
                </a:moveTo>
                <a:lnTo>
                  <a:pt x="5834128" y="0"/>
                </a:lnTo>
                <a:lnTo>
                  <a:pt x="5834128" y="5841429"/>
                </a:lnTo>
                <a:lnTo>
                  <a:pt x="0" y="5841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grpSp>
        <p:nvGrpSpPr>
          <p:cNvPr id="1513701519" name="Group 26"/>
          <p:cNvGrpSpPr/>
          <p:nvPr/>
        </p:nvGrpSpPr>
        <p:grpSpPr bwMode="auto">
          <a:xfrm rot="0">
            <a:off x="965466" y="3231345"/>
            <a:ext cx="5246370" cy="524637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9"/>
              <a:srcRect l="18062" t="0" r="18061" b="0"/>
              <a:stretch/>
            </a:blipFill>
          </p:spPr>
        </p:sp>
      </p:grpSp>
      <p:sp>
        <p:nvSpPr>
          <p:cNvPr id="731966231" name="Freeform 28"/>
          <p:cNvSpPr/>
          <p:nvPr/>
        </p:nvSpPr>
        <p:spPr bwMode="auto">
          <a:xfrm rot="0" flipH="0" flipV="0">
            <a:off x="-4133649" y="7846666"/>
            <a:ext cx="7722299" cy="5328387"/>
          </a:xfrm>
          <a:custGeom>
            <a:avLst/>
            <a:gdLst/>
            <a:ahLst/>
            <a:cxnLst/>
            <a:rect l="l" t="t" r="r" b="b"/>
            <a:pathLst>
              <a:path w="7722299" h="5328387" fill="norm" stroke="1" extrusionOk="0">
                <a:moveTo>
                  <a:pt x="0" y="0"/>
                </a:moveTo>
                <a:lnTo>
                  <a:pt x="7722300" y="0"/>
                </a:lnTo>
                <a:lnTo>
                  <a:pt x="7722300" y="5328386"/>
                </a:lnTo>
                <a:lnTo>
                  <a:pt x="0" y="5328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rcRect l="0" t="0" r="0" b="0"/>
            <a:stretch/>
          </a:blipFill>
        </p:spPr>
      </p:sp>
      <p:sp>
        <p:nvSpPr>
          <p:cNvPr id="1503275736" name="TextBox 29"/>
          <p:cNvSpPr txBox="1"/>
          <p:nvPr/>
        </p:nvSpPr>
        <p:spPr bwMode="auto">
          <a:xfrm rot="0">
            <a:off x="8949088" y="4811950"/>
            <a:ext cx="3363519" cy="60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2"/>
              </a:lnSpc>
              <a:defRPr/>
            </a:pPr>
            <a:r>
              <a:rPr lang="en-US" sz="36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下一阶段目标</a:t>
            </a:r>
            <a:endParaRPr/>
          </a:p>
        </p:txBody>
      </p:sp>
      <p:sp>
        <p:nvSpPr>
          <p:cNvPr id="4420595" name="TextBox 30"/>
          <p:cNvSpPr txBox="1"/>
          <p:nvPr/>
        </p:nvSpPr>
        <p:spPr bwMode="auto">
          <a:xfrm rot="0">
            <a:off x="8949088" y="5738721"/>
            <a:ext cx="8098826" cy="107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 b="0">
                <a:solidFill>
                  <a:srgbClr val="0D0D0B"/>
                </a:solidFill>
                <a:latin typeface="黑体"/>
                <a:ea typeface="黑体"/>
                <a:cs typeface="黑体"/>
              </a:rPr>
              <a:t>提高用户复购率，提升用户生命周期价值</a:t>
            </a:r>
            <a:endParaRPr b="0"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 b="0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开发更多联名或定制产品吸引新客</a:t>
            </a:r>
            <a:endParaRPr b="0"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 b="0">
                <a:solidFill>
                  <a:srgbClr val="0D0D0B"/>
                </a:solidFill>
                <a:latin typeface="黑体"/>
                <a:ea typeface="黑体"/>
                <a:cs typeface="黑体"/>
              </a:rPr>
              <a:t>策划“88会员节”或“年中返场”活动，延续热度</a:t>
            </a:r>
            <a:endParaRPr/>
          </a:p>
        </p:txBody>
      </p:sp>
      <p:sp>
        <p:nvSpPr>
          <p:cNvPr id="329941934" name="TextBox 31"/>
          <p:cNvSpPr txBox="1"/>
          <p:nvPr/>
        </p:nvSpPr>
        <p:spPr bwMode="auto">
          <a:xfrm rot="0">
            <a:off x="7564820" y="7326802"/>
            <a:ext cx="3325419" cy="60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2"/>
              </a:lnSpc>
              <a:defRPr/>
            </a:pPr>
            <a:r>
              <a:rPr lang="en-US" sz="3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团队建设</a:t>
            </a:r>
            <a:endParaRPr/>
          </a:p>
        </p:txBody>
      </p:sp>
      <p:sp>
        <p:nvSpPr>
          <p:cNvPr id="2137596635" name="TextBox 32"/>
          <p:cNvSpPr txBox="1"/>
          <p:nvPr/>
        </p:nvSpPr>
        <p:spPr bwMode="auto">
          <a:xfrm rot="0">
            <a:off x="7583870" y="8320327"/>
            <a:ext cx="9627888" cy="107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加强数据分析与创意团队协作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定期培训提升运营和内容能力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梳理跨部门流程</a:t>
            </a: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，提升整体协同效率</a:t>
            </a:r>
            <a:endParaRPr/>
          </a:p>
        </p:txBody>
      </p:sp>
      <p:sp>
        <p:nvSpPr>
          <p:cNvPr id="533556698" name="TextBox 33"/>
          <p:cNvSpPr txBox="1"/>
          <p:nvPr/>
        </p:nvSpPr>
        <p:spPr bwMode="auto">
          <a:xfrm rot="0">
            <a:off x="7592851" y="5389158"/>
            <a:ext cx="912402" cy="51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4"/>
              </a:lnSpc>
              <a:defRPr/>
            </a:pPr>
            <a:r>
              <a:rPr lang="en-US" sz="365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02</a:t>
            </a:r>
            <a:endParaRPr/>
          </a:p>
        </p:txBody>
      </p:sp>
      <p:sp>
        <p:nvSpPr>
          <p:cNvPr id="617744598" name="TextBox 34"/>
          <p:cNvSpPr txBox="1"/>
          <p:nvPr/>
        </p:nvSpPr>
        <p:spPr bwMode="auto">
          <a:xfrm rot="0">
            <a:off x="7583870" y="3155144"/>
            <a:ext cx="9282420" cy="107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加强私域流量沉淀</a:t>
            </a: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，建设用户社群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精细化人群标签管理，做定向推送</a:t>
            </a:r>
            <a:endParaRPr>
              <a:latin typeface="黑体"/>
              <a:cs typeface="黑体"/>
            </a:endParaRPr>
          </a:p>
          <a:p>
            <a:pPr marL="388620" lvl="1" indent="-194310" algn="l">
              <a:lnSpc>
                <a:spcPts val="2808"/>
              </a:lnSpc>
              <a:buFont typeface="Arial"/>
              <a:buChar char="•"/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推进内容多样化，如直播、短剧、测评等</a:t>
            </a:r>
            <a:endParaRPr/>
          </a:p>
        </p:txBody>
      </p:sp>
      <p:sp>
        <p:nvSpPr>
          <p:cNvPr id="1876245349" name="TextBox 35"/>
          <p:cNvSpPr txBox="1"/>
          <p:nvPr/>
        </p:nvSpPr>
        <p:spPr bwMode="auto">
          <a:xfrm rot="0">
            <a:off x="7564820" y="2161620"/>
            <a:ext cx="3363519" cy="60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2"/>
              </a:lnSpc>
              <a:defRPr/>
            </a:pPr>
            <a:r>
              <a:rPr lang="en-US" sz="3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后续运营方向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951854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900975827" name="Freeform 3"/>
          <p:cNvSpPr/>
          <p:nvPr/>
        </p:nvSpPr>
        <p:spPr bwMode="auto">
          <a:xfrm rot="-5400000" flipH="0" flipV="0">
            <a:off x="3990108" y="-3990108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1788811349" name="Group 4"/>
          <p:cNvGrpSpPr/>
          <p:nvPr/>
        </p:nvGrpSpPr>
        <p:grpSpPr bwMode="auto">
          <a:xfrm rot="0">
            <a:off x="656686" y="2112393"/>
            <a:ext cx="16602614" cy="6272293"/>
            <a:chOff x="0" y="0"/>
            <a:chExt cx="4372705" cy="1651962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372705" cy="1651962"/>
            </a:xfrm>
            <a:custGeom>
              <a:avLst/>
              <a:gdLst/>
              <a:ahLst/>
              <a:cxnLst/>
              <a:rect l="l" t="t" r="r" b="b"/>
              <a:pathLst>
                <a:path w="4372705" h="1651962" fill="norm" stroke="1" extrusionOk="0">
                  <a:moveTo>
                    <a:pt x="23782" y="0"/>
                  </a:moveTo>
                  <a:lnTo>
                    <a:pt x="4348923" y="0"/>
                  </a:lnTo>
                  <a:cubicBezTo>
                    <a:pt x="4362057" y="0"/>
                    <a:pt x="4372705" y="10647"/>
                    <a:pt x="4372705" y="23782"/>
                  </a:cubicBezTo>
                  <a:lnTo>
                    <a:pt x="4372705" y="1628180"/>
                  </a:lnTo>
                  <a:cubicBezTo>
                    <a:pt x="4372705" y="1634488"/>
                    <a:pt x="4370199" y="1640537"/>
                    <a:pt x="4365739" y="1644997"/>
                  </a:cubicBezTo>
                  <a:cubicBezTo>
                    <a:pt x="4361280" y="1649457"/>
                    <a:pt x="4355230" y="1651962"/>
                    <a:pt x="4348923" y="1651962"/>
                  </a:cubicBezTo>
                  <a:lnTo>
                    <a:pt x="23782" y="1651962"/>
                  </a:lnTo>
                  <a:cubicBezTo>
                    <a:pt x="10647" y="1651962"/>
                    <a:pt x="0" y="1641315"/>
                    <a:pt x="0" y="1628180"/>
                  </a:cubicBezTo>
                  <a:lnTo>
                    <a:pt x="0" y="23782"/>
                  </a:lnTo>
                  <a:cubicBezTo>
                    <a:pt x="0" y="10647"/>
                    <a:pt x="10647" y="0"/>
                    <a:pt x="2378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372705" cy="169006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984016928" name="Freeform 7"/>
          <p:cNvSpPr/>
          <p:nvPr/>
        </p:nvSpPr>
        <p:spPr bwMode="auto">
          <a:xfrm rot="0" flipH="0" flipV="0">
            <a:off x="8709449" y="1582793"/>
            <a:ext cx="7646930" cy="7331494"/>
          </a:xfrm>
          <a:custGeom>
            <a:avLst/>
            <a:gdLst/>
            <a:ahLst/>
            <a:cxnLst/>
            <a:rect l="l" t="t" r="r" b="b"/>
            <a:pathLst>
              <a:path w="7646930" h="7331494" fill="norm" stroke="1" extrusionOk="0">
                <a:moveTo>
                  <a:pt x="0" y="0"/>
                </a:moveTo>
                <a:lnTo>
                  <a:pt x="7646930" y="0"/>
                </a:lnTo>
                <a:lnTo>
                  <a:pt x="7646930" y="7331494"/>
                </a:lnTo>
                <a:lnTo>
                  <a:pt x="0" y="7331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grpSp>
        <p:nvGrpSpPr>
          <p:cNvPr id="233726629" name="Group 8"/>
          <p:cNvGrpSpPr/>
          <p:nvPr/>
        </p:nvGrpSpPr>
        <p:grpSpPr bwMode="auto">
          <a:xfrm rot="0">
            <a:off x="1461946" y="7191466"/>
            <a:ext cx="4085093" cy="958865"/>
            <a:chOff x="0" y="0"/>
            <a:chExt cx="994558" cy="233446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994558" cy="233446"/>
            </a:xfrm>
            <a:custGeom>
              <a:avLst/>
              <a:gdLst/>
              <a:ahLst/>
              <a:cxnLst/>
              <a:rect l="l" t="t" r="r" b="b"/>
              <a:pathLst>
                <a:path w="994558" h="233446" fill="norm" stroke="1" extrusionOk="0">
                  <a:moveTo>
                    <a:pt x="96653" y="0"/>
                  </a:moveTo>
                  <a:lnTo>
                    <a:pt x="897905" y="0"/>
                  </a:lnTo>
                  <a:cubicBezTo>
                    <a:pt x="923539" y="0"/>
                    <a:pt x="948123" y="10183"/>
                    <a:pt x="966249" y="28309"/>
                  </a:cubicBezTo>
                  <a:cubicBezTo>
                    <a:pt x="984375" y="46435"/>
                    <a:pt x="994558" y="71019"/>
                    <a:pt x="994558" y="96653"/>
                  </a:cubicBezTo>
                  <a:lnTo>
                    <a:pt x="994558" y="136792"/>
                  </a:lnTo>
                  <a:cubicBezTo>
                    <a:pt x="994558" y="162426"/>
                    <a:pt x="984375" y="187011"/>
                    <a:pt x="966249" y="205137"/>
                  </a:cubicBezTo>
                  <a:cubicBezTo>
                    <a:pt x="948123" y="223263"/>
                    <a:pt x="923539" y="233446"/>
                    <a:pt x="897905" y="233446"/>
                  </a:cubicBezTo>
                  <a:lnTo>
                    <a:pt x="96653" y="233446"/>
                  </a:lnTo>
                  <a:cubicBezTo>
                    <a:pt x="71019" y="233446"/>
                    <a:pt x="46435" y="223263"/>
                    <a:pt x="28309" y="205137"/>
                  </a:cubicBezTo>
                  <a:cubicBezTo>
                    <a:pt x="10183" y="187011"/>
                    <a:pt x="0" y="162426"/>
                    <a:pt x="0" y="136792"/>
                  </a:cubicBezTo>
                  <a:lnTo>
                    <a:pt x="0" y="96653"/>
                  </a:lnTo>
                  <a:cubicBezTo>
                    <a:pt x="0" y="71019"/>
                    <a:pt x="10183" y="46435"/>
                    <a:pt x="28309" y="28309"/>
                  </a:cubicBezTo>
                  <a:cubicBezTo>
                    <a:pt x="46435" y="10183"/>
                    <a:pt x="71019" y="0"/>
                    <a:pt x="96653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w="38100" cap="rnd">
              <a:gradFill>
                <a:gsLst>
                  <a:gs pos="0">
                    <a:srgbClr val="C9D3FF">
                      <a:alpha val="100000"/>
                    </a:srgbClr>
                  </a:gs>
                  <a:gs pos="100000">
                    <a:srgbClr val="F6FBFF">
                      <a:alpha val="100000"/>
                    </a:srgbClr>
                  </a:gs>
                </a:gsLst>
                <a:path path="circle"/>
              </a:gra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994558" cy="271546"/>
            </a:xfrm>
            <a:prstGeom prst="rect">
              <a:avLst/>
            </a:prstGeom>
            <a:grpFill/>
          </p:spPr>
          <p:txBody>
            <a:bodyPr lIns="54955" tIns="54955" rIns="54955" bIns="54955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2079421256" name="TextBox 11"/>
          <p:cNvSpPr txBox="1"/>
          <p:nvPr/>
        </p:nvSpPr>
        <p:spPr bwMode="auto">
          <a:xfrm rot="0">
            <a:off x="1744868" y="7273132"/>
            <a:ext cx="3520323" cy="61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6"/>
              </a:lnSpc>
              <a:defRPr/>
            </a:pPr>
            <a:r>
              <a:rPr lang="en-US" sz="3450" b="1" spc="287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2026.06.18</a:t>
            </a:r>
            <a:endParaRPr/>
          </a:p>
        </p:txBody>
      </p:sp>
      <p:sp>
        <p:nvSpPr>
          <p:cNvPr id="1698969270" name="Freeform 13"/>
          <p:cNvSpPr/>
          <p:nvPr/>
        </p:nvSpPr>
        <p:spPr bwMode="auto">
          <a:xfrm rot="-3049246" flipH="0" flipV="0">
            <a:off x="5653716" y="3077013"/>
            <a:ext cx="1547249" cy="1509202"/>
          </a:xfrm>
          <a:custGeom>
            <a:avLst/>
            <a:gdLst/>
            <a:ahLst/>
            <a:cxnLst/>
            <a:rect l="l" t="t" r="r" b="b"/>
            <a:pathLst>
              <a:path w="1547249" h="1509202" fill="norm" stroke="1" extrusionOk="0">
                <a:moveTo>
                  <a:pt x="0" y="0"/>
                </a:moveTo>
                <a:lnTo>
                  <a:pt x="1547249" y="0"/>
                </a:lnTo>
                <a:lnTo>
                  <a:pt x="1547249" y="1509202"/>
                </a:lnTo>
                <a:lnTo>
                  <a:pt x="0" y="1509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1966181840" name="TextBox 14"/>
          <p:cNvSpPr txBox="1"/>
          <p:nvPr/>
        </p:nvSpPr>
        <p:spPr bwMode="auto">
          <a:xfrm rot="0">
            <a:off x="1461943" y="2798259"/>
            <a:ext cx="8582568" cy="366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40"/>
              </a:lnSpc>
              <a:defRPr/>
            </a:pPr>
            <a:r>
              <a:rPr lang="en-US" sz="15000" b="1">
                <a:solidFill>
                  <a:srgbClr val="5E86FF"/>
                </a:solidFill>
                <a:latin typeface="黑体"/>
                <a:ea typeface="黑体"/>
                <a:cs typeface="黑体"/>
              </a:rPr>
              <a:t>感谢</a:t>
            </a:r>
            <a:endParaRPr sz="15000" b="1">
              <a:latin typeface="黑体"/>
              <a:cs typeface="黑体"/>
            </a:endParaRPr>
          </a:p>
          <a:p>
            <a:pPr algn="l">
              <a:lnSpc>
                <a:spcPts val="14440"/>
              </a:lnSpc>
              <a:defRPr/>
            </a:pPr>
            <a:r>
              <a:rPr lang="en-US" sz="15000" b="1">
                <a:solidFill>
                  <a:srgbClr val="5E86FF"/>
                </a:solidFill>
                <a:latin typeface="黑体"/>
                <a:ea typeface="黑体"/>
                <a:cs typeface="黑体"/>
              </a:rPr>
              <a:t>您的观看</a:t>
            </a:r>
            <a:endParaRPr/>
          </a:p>
        </p:txBody>
      </p:sp>
      <p:sp>
        <p:nvSpPr>
          <p:cNvPr id="1848227715" name="TextBox 15"/>
          <p:cNvSpPr txBox="1"/>
          <p:nvPr/>
        </p:nvSpPr>
        <p:spPr bwMode="auto">
          <a:xfrm rot="0">
            <a:off x="1585769" y="6594450"/>
            <a:ext cx="7791704" cy="34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8"/>
              </a:lnSpc>
              <a:defRPr/>
            </a:pPr>
            <a:r>
              <a:rPr lang="en-US" sz="24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THANK YOU</a:t>
            </a:r>
            <a:endParaRPr/>
          </a:p>
        </p:txBody>
      </p:sp>
      <p:sp>
        <p:nvSpPr>
          <p:cNvPr id="1296389791" name="Freeform 16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278610402" name="Freeform 17"/>
          <p:cNvSpPr/>
          <p:nvPr/>
        </p:nvSpPr>
        <p:spPr bwMode="auto">
          <a:xfrm rot="0" flipH="0" flipV="0">
            <a:off x="-5988960" y="8753567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50" y="0"/>
                </a:lnTo>
                <a:lnTo>
                  <a:pt x="11104350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39814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642788994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1204088877" name="Freeform 4"/>
          <p:cNvSpPr/>
          <p:nvPr/>
        </p:nvSpPr>
        <p:spPr bwMode="auto">
          <a:xfrm rot="0" flipH="0" flipV="0">
            <a:off x="-6271073" y="8287828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49" y="0"/>
                </a:lnTo>
                <a:lnTo>
                  <a:pt x="11104349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grpSp>
        <p:nvGrpSpPr>
          <p:cNvPr id="920733486" name="Group 5"/>
          <p:cNvGrpSpPr/>
          <p:nvPr/>
        </p:nvGrpSpPr>
        <p:grpSpPr bwMode="auto">
          <a:xfrm rot="0">
            <a:off x="777995" y="2463686"/>
            <a:ext cx="16732010" cy="2679814"/>
            <a:chOff x="0" y="0"/>
            <a:chExt cx="4406785" cy="705795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4406785" cy="705795"/>
            </a:xfrm>
            <a:custGeom>
              <a:avLst/>
              <a:gdLst/>
              <a:ahLst/>
              <a:cxnLst/>
              <a:rect l="l" t="t" r="r" b="b"/>
              <a:pathLst>
                <a:path w="4406785" h="705795" fill="norm" stroke="1" extrusionOk="0">
                  <a:moveTo>
                    <a:pt x="23598" y="0"/>
                  </a:moveTo>
                  <a:lnTo>
                    <a:pt x="4383187" y="0"/>
                  </a:lnTo>
                  <a:cubicBezTo>
                    <a:pt x="4396219" y="0"/>
                    <a:pt x="4406785" y="10565"/>
                    <a:pt x="4406785" y="23598"/>
                  </a:cubicBezTo>
                  <a:lnTo>
                    <a:pt x="4406785" y="682197"/>
                  </a:lnTo>
                  <a:cubicBezTo>
                    <a:pt x="4406785" y="695230"/>
                    <a:pt x="4396219" y="705795"/>
                    <a:pt x="4383187" y="705795"/>
                  </a:cubicBezTo>
                  <a:lnTo>
                    <a:pt x="23598" y="705795"/>
                  </a:lnTo>
                  <a:cubicBezTo>
                    <a:pt x="10565" y="705795"/>
                    <a:pt x="0" y="695230"/>
                    <a:pt x="0" y="682197"/>
                  </a:cubicBezTo>
                  <a:lnTo>
                    <a:pt x="0" y="23598"/>
                  </a:lnTo>
                  <a:cubicBezTo>
                    <a:pt x="0" y="10565"/>
                    <a:pt x="10565" y="0"/>
                    <a:pt x="235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4406785" cy="74389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2106584518" name="Group 8"/>
          <p:cNvGrpSpPr/>
          <p:nvPr/>
        </p:nvGrpSpPr>
        <p:grpSpPr bwMode="auto">
          <a:xfrm rot="0">
            <a:off x="777995" y="6108346"/>
            <a:ext cx="16732010" cy="2679814"/>
            <a:chOff x="0" y="0"/>
            <a:chExt cx="4406785" cy="705795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4406785" cy="705795"/>
            </a:xfrm>
            <a:custGeom>
              <a:avLst/>
              <a:gdLst/>
              <a:ahLst/>
              <a:cxnLst/>
              <a:rect l="l" t="t" r="r" b="b"/>
              <a:pathLst>
                <a:path w="4406785" h="705795" fill="norm" stroke="1" extrusionOk="0">
                  <a:moveTo>
                    <a:pt x="23598" y="0"/>
                  </a:moveTo>
                  <a:lnTo>
                    <a:pt x="4383187" y="0"/>
                  </a:lnTo>
                  <a:cubicBezTo>
                    <a:pt x="4396219" y="0"/>
                    <a:pt x="4406785" y="10565"/>
                    <a:pt x="4406785" y="23598"/>
                  </a:cubicBezTo>
                  <a:lnTo>
                    <a:pt x="4406785" y="682197"/>
                  </a:lnTo>
                  <a:cubicBezTo>
                    <a:pt x="4406785" y="695230"/>
                    <a:pt x="4396219" y="705795"/>
                    <a:pt x="4383187" y="705795"/>
                  </a:cubicBezTo>
                  <a:lnTo>
                    <a:pt x="23598" y="705795"/>
                  </a:lnTo>
                  <a:cubicBezTo>
                    <a:pt x="10565" y="705795"/>
                    <a:pt x="0" y="695230"/>
                    <a:pt x="0" y="682197"/>
                  </a:cubicBezTo>
                  <a:lnTo>
                    <a:pt x="0" y="23598"/>
                  </a:lnTo>
                  <a:cubicBezTo>
                    <a:pt x="0" y="10565"/>
                    <a:pt x="10565" y="0"/>
                    <a:pt x="235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4406785" cy="74389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7872755" name="Freeform 11"/>
          <p:cNvSpPr/>
          <p:nvPr/>
        </p:nvSpPr>
        <p:spPr bwMode="auto">
          <a:xfrm rot="0" flipH="0" flipV="0">
            <a:off x="5334462" y="2911836"/>
            <a:ext cx="6586207" cy="5375990"/>
          </a:xfrm>
          <a:custGeom>
            <a:avLst/>
            <a:gdLst/>
            <a:ahLst/>
            <a:cxnLst/>
            <a:rect l="l" t="t" r="r" b="b"/>
            <a:pathLst>
              <a:path w="6586207" h="5375991" fill="norm" stroke="1" extrusionOk="0">
                <a:moveTo>
                  <a:pt x="0" y="0"/>
                </a:moveTo>
                <a:lnTo>
                  <a:pt x="6586207" y="0"/>
                </a:lnTo>
                <a:lnTo>
                  <a:pt x="6586207" y="5375991"/>
                </a:lnTo>
                <a:lnTo>
                  <a:pt x="0" y="5375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557758723" name="Freeform 12"/>
          <p:cNvSpPr/>
          <p:nvPr/>
        </p:nvSpPr>
        <p:spPr bwMode="auto">
          <a:xfrm rot="0" flipH="0" flipV="0">
            <a:off x="777995" y="1989233"/>
            <a:ext cx="1134830" cy="1136250"/>
          </a:xfrm>
          <a:custGeom>
            <a:avLst/>
            <a:gdLst/>
            <a:ahLst/>
            <a:cxnLst/>
            <a:rect l="l" t="t" r="r" b="b"/>
            <a:pathLst>
              <a:path w="1134830" h="1136250" fill="norm" stroke="1" extrusionOk="0">
                <a:moveTo>
                  <a:pt x="0" y="0"/>
                </a:moveTo>
                <a:lnTo>
                  <a:pt x="1134829" y="0"/>
                </a:lnTo>
                <a:lnTo>
                  <a:pt x="1134829" y="1136250"/>
                </a:lnTo>
                <a:lnTo>
                  <a:pt x="0" y="1136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764877810" name="TextBox 13"/>
          <p:cNvSpPr txBox="1"/>
          <p:nvPr/>
        </p:nvSpPr>
        <p:spPr bwMode="auto">
          <a:xfrm rot="0">
            <a:off x="966735" y="2335816"/>
            <a:ext cx="757708" cy="44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defRPr/>
            </a:pPr>
            <a:r>
              <a:rPr lang="en-US" sz="35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01</a:t>
            </a:r>
            <a:endParaRPr/>
          </a:p>
        </p:txBody>
      </p:sp>
      <p:sp>
        <p:nvSpPr>
          <p:cNvPr id="1254938348" name="Freeform 14"/>
          <p:cNvSpPr/>
          <p:nvPr/>
        </p:nvSpPr>
        <p:spPr bwMode="auto">
          <a:xfrm rot="0" flipH="0" flipV="0">
            <a:off x="777995" y="5784856"/>
            <a:ext cx="1134830" cy="1136250"/>
          </a:xfrm>
          <a:custGeom>
            <a:avLst/>
            <a:gdLst/>
            <a:ahLst/>
            <a:cxnLst/>
            <a:rect l="l" t="t" r="r" b="b"/>
            <a:pathLst>
              <a:path w="1134830" h="1136250" fill="norm" stroke="1" extrusionOk="0">
                <a:moveTo>
                  <a:pt x="0" y="0"/>
                </a:moveTo>
                <a:lnTo>
                  <a:pt x="1134829" y="0"/>
                </a:lnTo>
                <a:lnTo>
                  <a:pt x="1134829" y="1136250"/>
                </a:lnTo>
                <a:lnTo>
                  <a:pt x="0" y="1136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384070894" name="Freeform 15"/>
          <p:cNvSpPr/>
          <p:nvPr/>
        </p:nvSpPr>
        <p:spPr bwMode="auto">
          <a:xfrm rot="0" flipH="0" flipV="0">
            <a:off x="16375176" y="1989233"/>
            <a:ext cx="1134830" cy="1136250"/>
          </a:xfrm>
          <a:custGeom>
            <a:avLst/>
            <a:gdLst/>
            <a:ahLst/>
            <a:cxnLst/>
            <a:rect l="l" t="t" r="r" b="b"/>
            <a:pathLst>
              <a:path w="1134830" h="1136250" fill="norm" stroke="1" extrusionOk="0">
                <a:moveTo>
                  <a:pt x="0" y="0"/>
                </a:moveTo>
                <a:lnTo>
                  <a:pt x="1134829" y="0"/>
                </a:lnTo>
                <a:lnTo>
                  <a:pt x="1134829" y="1136250"/>
                </a:lnTo>
                <a:lnTo>
                  <a:pt x="0" y="1136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473249690" name="Freeform 16"/>
          <p:cNvSpPr/>
          <p:nvPr/>
        </p:nvSpPr>
        <p:spPr bwMode="auto">
          <a:xfrm rot="0" flipH="0" flipV="0">
            <a:off x="16375176" y="5784856"/>
            <a:ext cx="1134830" cy="1136250"/>
          </a:xfrm>
          <a:custGeom>
            <a:avLst/>
            <a:gdLst/>
            <a:ahLst/>
            <a:cxnLst/>
            <a:rect l="l" t="t" r="r" b="b"/>
            <a:pathLst>
              <a:path w="1134830" h="1136250" fill="norm" stroke="1" extrusionOk="0">
                <a:moveTo>
                  <a:pt x="0" y="0"/>
                </a:moveTo>
                <a:lnTo>
                  <a:pt x="1134829" y="0"/>
                </a:lnTo>
                <a:lnTo>
                  <a:pt x="1134829" y="1136250"/>
                </a:lnTo>
                <a:lnTo>
                  <a:pt x="0" y="1136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668393234" name="TextBox 17"/>
          <p:cNvSpPr txBox="1"/>
          <p:nvPr/>
        </p:nvSpPr>
        <p:spPr bwMode="auto">
          <a:xfrm rot="0">
            <a:off x="7319350" y="475755"/>
            <a:ext cx="3650373" cy="140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defRPr/>
            </a:pPr>
            <a:r>
              <a:rPr lang="en-US" sz="119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目录</a:t>
            </a:r>
            <a:endParaRPr/>
          </a:p>
        </p:txBody>
      </p:sp>
      <p:sp>
        <p:nvSpPr>
          <p:cNvPr id="635278216" name="TextBox 18"/>
          <p:cNvSpPr txBox="1"/>
          <p:nvPr/>
        </p:nvSpPr>
        <p:spPr bwMode="auto">
          <a:xfrm rot="0">
            <a:off x="2031503" y="3020385"/>
            <a:ext cx="4183619" cy="68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3"/>
              </a:lnSpc>
              <a:defRPr/>
            </a:pPr>
            <a:r>
              <a:rPr lang="en-US" sz="48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数据概览</a:t>
            </a:r>
            <a:endParaRPr b="0"/>
          </a:p>
        </p:txBody>
      </p:sp>
      <p:sp>
        <p:nvSpPr>
          <p:cNvPr id="2043341972" name="TextBox 19"/>
          <p:cNvSpPr txBox="1"/>
          <p:nvPr/>
        </p:nvSpPr>
        <p:spPr bwMode="auto">
          <a:xfrm rot="0">
            <a:off x="872364" y="6131439"/>
            <a:ext cx="946449" cy="44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defRPr/>
            </a:pPr>
            <a:r>
              <a:rPr lang="en-US" sz="35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03</a:t>
            </a:r>
            <a:endParaRPr/>
          </a:p>
        </p:txBody>
      </p:sp>
      <p:sp>
        <p:nvSpPr>
          <p:cNvPr id="1571881113" name="TextBox 20"/>
          <p:cNvSpPr txBox="1"/>
          <p:nvPr/>
        </p:nvSpPr>
        <p:spPr bwMode="auto">
          <a:xfrm rot="0">
            <a:off x="2031503" y="6665045"/>
            <a:ext cx="4183619" cy="68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3"/>
              </a:lnSpc>
              <a:defRPr/>
            </a:pPr>
            <a:r>
              <a:rPr lang="en-US" sz="48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经验总结</a:t>
            </a:r>
            <a:endParaRPr b="0"/>
          </a:p>
        </p:txBody>
      </p:sp>
      <p:sp>
        <p:nvSpPr>
          <p:cNvPr id="243508616" name="TextBox 21"/>
          <p:cNvSpPr txBox="1"/>
          <p:nvPr/>
        </p:nvSpPr>
        <p:spPr bwMode="auto">
          <a:xfrm rot="0">
            <a:off x="16469545" y="2335816"/>
            <a:ext cx="946449" cy="44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defRPr/>
            </a:pPr>
            <a:r>
              <a:rPr lang="en-US" sz="35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02</a:t>
            </a:r>
            <a:endParaRPr/>
          </a:p>
        </p:txBody>
      </p:sp>
      <p:sp>
        <p:nvSpPr>
          <p:cNvPr id="703557369" name="TextBox 22"/>
          <p:cNvSpPr txBox="1"/>
          <p:nvPr/>
        </p:nvSpPr>
        <p:spPr bwMode="auto">
          <a:xfrm rot="0">
            <a:off x="16469545" y="6131439"/>
            <a:ext cx="946449" cy="44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defRPr/>
            </a:pPr>
            <a:r>
              <a:rPr lang="en-US" sz="35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04</a:t>
            </a:r>
            <a:endParaRPr/>
          </a:p>
        </p:txBody>
      </p:sp>
      <p:sp>
        <p:nvSpPr>
          <p:cNvPr id="1096558178" name="TextBox 23"/>
          <p:cNvSpPr txBox="1"/>
          <p:nvPr/>
        </p:nvSpPr>
        <p:spPr bwMode="auto">
          <a:xfrm rot="0">
            <a:off x="12056652" y="2994294"/>
            <a:ext cx="4183619" cy="68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23"/>
              </a:lnSpc>
              <a:defRPr/>
            </a:pPr>
            <a:r>
              <a:rPr lang="en-US" sz="4800" b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成果展示</a:t>
            </a:r>
            <a:endParaRPr/>
          </a:p>
        </p:txBody>
      </p:sp>
      <p:sp>
        <p:nvSpPr>
          <p:cNvPr id="1982791758" name="TextBox 24"/>
          <p:cNvSpPr txBox="1"/>
          <p:nvPr/>
        </p:nvSpPr>
        <p:spPr bwMode="auto">
          <a:xfrm rot="0">
            <a:off x="12056652" y="6638955"/>
            <a:ext cx="4183619" cy="68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23"/>
              </a:lnSpc>
              <a:defRPr/>
            </a:pPr>
            <a:r>
              <a:rPr lang="en-US" sz="4800" b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工作计划</a:t>
            </a:r>
            <a:endParaRPr/>
          </a:p>
        </p:txBody>
      </p:sp>
      <p:sp>
        <p:nvSpPr>
          <p:cNvPr id="1925334053" name="Freeform 25"/>
          <p:cNvSpPr/>
          <p:nvPr/>
        </p:nvSpPr>
        <p:spPr bwMode="auto">
          <a:xfrm rot="0" flipH="0" flipV="0">
            <a:off x="13204496" y="-4863156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50" y="0"/>
                </a:lnTo>
                <a:lnTo>
                  <a:pt x="11104350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012963827" name="TextBox 26"/>
          <p:cNvSpPr txBox="1"/>
          <p:nvPr/>
        </p:nvSpPr>
        <p:spPr bwMode="auto">
          <a:xfrm rot="0">
            <a:off x="2031503" y="3889629"/>
            <a:ext cx="4402621" cy="19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  <a:defRPr/>
            </a:pPr>
            <a:r>
              <a:rPr lang="en-US" sz="13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DATA </a:t>
            </a:r>
            <a:r>
              <a:rPr lang="en-US" sz="13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OVERVIEW</a:t>
            </a:r>
            <a:endParaRPr/>
          </a:p>
        </p:txBody>
      </p:sp>
      <p:sp>
        <p:nvSpPr>
          <p:cNvPr id="1963683920" name="TextBox 27"/>
          <p:cNvSpPr txBox="1"/>
          <p:nvPr/>
        </p:nvSpPr>
        <p:spPr bwMode="auto">
          <a:xfrm rot="0">
            <a:off x="11844848" y="3904740"/>
            <a:ext cx="4394702" cy="19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2"/>
              </a:lnSpc>
              <a:defRPr/>
            </a:pPr>
            <a:r>
              <a:rPr lang="en-US" sz="13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ACHIEVEMENTS SHOWCASE</a:t>
            </a:r>
            <a:endParaRPr>
              <a:latin typeface="Arial"/>
              <a:cs typeface="Arial"/>
            </a:endParaRPr>
          </a:p>
        </p:txBody>
      </p:sp>
      <p:sp>
        <p:nvSpPr>
          <p:cNvPr id="68834948" name="TextBox 28"/>
          <p:cNvSpPr txBox="1"/>
          <p:nvPr/>
        </p:nvSpPr>
        <p:spPr bwMode="auto">
          <a:xfrm rot="0">
            <a:off x="2031504" y="7517325"/>
            <a:ext cx="4394702" cy="19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12"/>
              </a:lnSpc>
              <a:defRPr/>
            </a:pPr>
            <a:r>
              <a:rPr lang="en-US" sz="13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KEY TAKEAWAYS</a:t>
            </a:r>
            <a:endParaRPr/>
          </a:p>
        </p:txBody>
      </p:sp>
      <p:sp>
        <p:nvSpPr>
          <p:cNvPr id="1197482375" name="TextBox 29"/>
          <p:cNvSpPr txBox="1"/>
          <p:nvPr/>
        </p:nvSpPr>
        <p:spPr bwMode="auto">
          <a:xfrm rot="0">
            <a:off x="11844848" y="7532437"/>
            <a:ext cx="4394702" cy="19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12"/>
              </a:lnSpc>
              <a:defRPr/>
            </a:pPr>
            <a:r>
              <a:rPr lang="en-US" sz="13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ACTION PLAN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684194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578766873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1753077959" name="Group 4"/>
          <p:cNvGrpSpPr/>
          <p:nvPr/>
        </p:nvGrpSpPr>
        <p:grpSpPr bwMode="auto">
          <a:xfrm rot="0">
            <a:off x="1964127" y="2466916"/>
            <a:ext cx="15545878" cy="5246173"/>
            <a:chOff x="0" y="0"/>
            <a:chExt cx="4094388" cy="1381708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094388" cy="1381708"/>
            </a:xfrm>
            <a:custGeom>
              <a:avLst/>
              <a:gdLst/>
              <a:ahLst/>
              <a:cxnLst/>
              <a:rect l="l" t="t" r="r" b="b"/>
              <a:pathLst>
                <a:path w="4094388" h="1381708" fill="norm" stroke="1" extrusionOk="0">
                  <a:moveTo>
                    <a:pt x="25398" y="0"/>
                  </a:moveTo>
                  <a:lnTo>
                    <a:pt x="4068990" y="0"/>
                  </a:lnTo>
                  <a:cubicBezTo>
                    <a:pt x="4075726" y="0"/>
                    <a:pt x="4082186" y="2676"/>
                    <a:pt x="4086949" y="7439"/>
                  </a:cubicBezTo>
                  <a:cubicBezTo>
                    <a:pt x="4091712" y="12202"/>
                    <a:pt x="4094388" y="18662"/>
                    <a:pt x="4094388" y="25398"/>
                  </a:cubicBezTo>
                  <a:lnTo>
                    <a:pt x="4094388" y="1356310"/>
                  </a:lnTo>
                  <a:cubicBezTo>
                    <a:pt x="4094388" y="1363046"/>
                    <a:pt x="4091712" y="1369506"/>
                    <a:pt x="4086949" y="1374269"/>
                  </a:cubicBezTo>
                  <a:cubicBezTo>
                    <a:pt x="4082186" y="1379032"/>
                    <a:pt x="4075726" y="1381708"/>
                    <a:pt x="4068990" y="1381708"/>
                  </a:cubicBezTo>
                  <a:lnTo>
                    <a:pt x="25398" y="1381708"/>
                  </a:lnTo>
                  <a:cubicBezTo>
                    <a:pt x="18662" y="1381708"/>
                    <a:pt x="12202" y="1379032"/>
                    <a:pt x="7439" y="1374269"/>
                  </a:cubicBezTo>
                  <a:cubicBezTo>
                    <a:pt x="2676" y="1369506"/>
                    <a:pt x="0" y="1363046"/>
                    <a:pt x="0" y="1356310"/>
                  </a:cubicBezTo>
                  <a:lnTo>
                    <a:pt x="0" y="25398"/>
                  </a:lnTo>
                  <a:cubicBezTo>
                    <a:pt x="0" y="18662"/>
                    <a:pt x="2676" y="12202"/>
                    <a:pt x="7439" y="7439"/>
                  </a:cubicBezTo>
                  <a:cubicBezTo>
                    <a:pt x="12202" y="2676"/>
                    <a:pt x="18662" y="0"/>
                    <a:pt x="253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094388" cy="141980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535842592" name="Freeform 7"/>
          <p:cNvSpPr/>
          <p:nvPr/>
        </p:nvSpPr>
        <p:spPr bwMode="auto">
          <a:xfrm rot="2484834" flipH="0" flipV="0">
            <a:off x="929333" y="1209897"/>
            <a:ext cx="6993101" cy="7184452"/>
          </a:xfrm>
          <a:custGeom>
            <a:avLst/>
            <a:gdLst/>
            <a:ahLst/>
            <a:cxnLst/>
            <a:rect l="l" t="t" r="r" b="b"/>
            <a:pathLst>
              <a:path w="6993101" h="7184452" fill="norm" stroke="1" extrusionOk="0">
                <a:moveTo>
                  <a:pt x="0" y="0"/>
                </a:moveTo>
                <a:lnTo>
                  <a:pt x="6993100" y="0"/>
                </a:lnTo>
                <a:lnTo>
                  <a:pt x="6993100" y="7184452"/>
                </a:lnTo>
                <a:lnTo>
                  <a:pt x="0" y="718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589" t="0" r="587" b="0"/>
            <a:stretch/>
          </a:blipFill>
        </p:spPr>
      </p:sp>
      <p:sp>
        <p:nvSpPr>
          <p:cNvPr id="803117418" name="Freeform 8"/>
          <p:cNvSpPr/>
          <p:nvPr/>
        </p:nvSpPr>
        <p:spPr bwMode="auto">
          <a:xfrm rot="0" flipH="0" flipV="0">
            <a:off x="14132891" y="462252"/>
            <a:ext cx="3506511" cy="2887715"/>
          </a:xfrm>
          <a:custGeom>
            <a:avLst/>
            <a:gdLst/>
            <a:ahLst/>
            <a:cxnLst/>
            <a:rect l="l" t="t" r="r" b="b"/>
            <a:pathLst>
              <a:path w="3506511" h="2887715" fill="norm" stroke="1" extrusionOk="0">
                <a:moveTo>
                  <a:pt x="0" y="0"/>
                </a:moveTo>
                <a:lnTo>
                  <a:pt x="3506510" y="0"/>
                </a:lnTo>
                <a:lnTo>
                  <a:pt x="3506510" y="2887715"/>
                </a:lnTo>
                <a:lnTo>
                  <a:pt x="0" y="288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64576928" name="Freeform 9"/>
          <p:cNvSpPr/>
          <p:nvPr/>
        </p:nvSpPr>
        <p:spPr bwMode="auto">
          <a:xfrm rot="-5172813" flipH="0" flipV="0">
            <a:off x="15393408" y="6638506"/>
            <a:ext cx="4233194" cy="4382601"/>
          </a:xfrm>
          <a:custGeom>
            <a:avLst/>
            <a:gdLst/>
            <a:ahLst/>
            <a:cxnLst/>
            <a:rect l="l" t="t" r="r" b="b"/>
            <a:pathLst>
              <a:path w="4233194" h="4382601" fill="norm" stroke="1" extrusionOk="0">
                <a:moveTo>
                  <a:pt x="0" y="0"/>
                </a:moveTo>
                <a:lnTo>
                  <a:pt x="4233194" y="0"/>
                </a:lnTo>
                <a:lnTo>
                  <a:pt x="4233194" y="4382602"/>
                </a:lnTo>
                <a:lnTo>
                  <a:pt x="0" y="438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414438820" name="TextBox 10"/>
          <p:cNvSpPr txBox="1"/>
          <p:nvPr/>
        </p:nvSpPr>
        <p:spPr bwMode="auto">
          <a:xfrm rot="0">
            <a:off x="1510085" y="3559947"/>
            <a:ext cx="4249680" cy="248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9"/>
              </a:lnSpc>
              <a:defRPr/>
            </a:pPr>
            <a:r>
              <a:rPr lang="en-US" sz="195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01</a:t>
            </a:r>
            <a:endParaRPr/>
          </a:p>
        </p:txBody>
      </p:sp>
      <p:sp>
        <p:nvSpPr>
          <p:cNvPr id="1400403184" name="TextBox 11"/>
          <p:cNvSpPr txBox="1"/>
          <p:nvPr/>
        </p:nvSpPr>
        <p:spPr bwMode="auto">
          <a:xfrm rot="0">
            <a:off x="9424356" y="3116847"/>
            <a:ext cx="6620147" cy="172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  <a:defRPr/>
            </a:pPr>
            <a:r>
              <a:rPr lang="en-US" sz="120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数据概览</a:t>
            </a:r>
            <a:endParaRPr/>
          </a:p>
        </p:txBody>
      </p:sp>
      <p:sp>
        <p:nvSpPr>
          <p:cNvPr id="461126787" name="TextBox 12"/>
          <p:cNvSpPr txBox="1"/>
          <p:nvPr/>
        </p:nvSpPr>
        <p:spPr bwMode="auto">
          <a:xfrm rot="0">
            <a:off x="9424356" y="5163414"/>
            <a:ext cx="8487252" cy="37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0"/>
              </a:lnSpc>
              <a:defRPr/>
            </a:pP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DATA </a:t>
            </a: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OVERVIEW</a:t>
            </a:r>
            <a:endParaRPr/>
          </a:p>
        </p:txBody>
      </p:sp>
      <p:sp>
        <p:nvSpPr>
          <p:cNvPr id="14719674" name="Freeform 13"/>
          <p:cNvSpPr/>
          <p:nvPr/>
        </p:nvSpPr>
        <p:spPr bwMode="auto">
          <a:xfrm rot="0" flipH="0" flipV="0">
            <a:off x="-6271073" y="8287828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49" y="0"/>
                </a:lnTo>
                <a:lnTo>
                  <a:pt x="11104349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8948560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264590901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441260335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216243962" name="TextBox 5"/>
          <p:cNvSpPr txBox="1"/>
          <p:nvPr/>
        </p:nvSpPr>
        <p:spPr bwMode="auto">
          <a:xfrm rot="0">
            <a:off x="1579198" y="689367"/>
            <a:ext cx="12067272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活动总体数据</a:t>
            </a:r>
            <a:endParaRPr/>
          </a:p>
        </p:txBody>
      </p:sp>
      <p:sp>
        <p:nvSpPr>
          <p:cNvPr id="770022757" name="Freeform 6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1143172447" name="Group 7"/>
          <p:cNvGrpSpPr/>
          <p:nvPr/>
        </p:nvGrpSpPr>
        <p:grpSpPr bwMode="auto">
          <a:xfrm rot="0">
            <a:off x="5276985" y="1860697"/>
            <a:ext cx="7725544" cy="77255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C9D3FF">
                    <a:alpha val="100000"/>
                  </a:srgbClr>
                </a:gs>
                <a:gs pos="100000">
                  <a:srgbClr val="F6FBFF">
                    <a:alpha val="100000"/>
                  </a:srgbClr>
                </a:gs>
              </a:gsLst>
              <a:path path="circle"/>
            </a:gra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79653" tIns="79653" rIns="79653" bIns="79653" rtlCol="0" anchor="ctr"/>
            <a:lstStyle/>
            <a:p>
              <a:pPr algn="ctr">
                <a:lnSpc>
                  <a:spcPts val="3359"/>
                </a:lnSpc>
                <a:defRPr/>
              </a:pPr>
              <a:endParaRPr/>
            </a:p>
          </p:txBody>
        </p:sp>
      </p:grpSp>
      <p:grpSp>
        <p:nvGrpSpPr>
          <p:cNvPr id="877311160" name="Group 10"/>
          <p:cNvGrpSpPr/>
          <p:nvPr/>
        </p:nvGrpSpPr>
        <p:grpSpPr bwMode="auto">
          <a:xfrm rot="0">
            <a:off x="6064238" y="2647949"/>
            <a:ext cx="6151038" cy="615103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C9D3FF">
                    <a:alpha val="100000"/>
                  </a:srgbClr>
                </a:gs>
                <a:gs pos="100000">
                  <a:srgbClr val="F6FBFF">
                    <a:alpha val="100000"/>
                  </a:srgbClr>
                </a:gs>
              </a:gsLst>
              <a:path path="circle"/>
            </a:gra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79653" tIns="79653" rIns="79653" bIns="79653" rtlCol="0" anchor="ctr"/>
            <a:lstStyle/>
            <a:p>
              <a:pPr algn="ctr">
                <a:lnSpc>
                  <a:spcPts val="3359"/>
                </a:lnSpc>
                <a:defRPr/>
              </a:pPr>
              <a:endParaRPr/>
            </a:p>
          </p:txBody>
        </p:sp>
      </p:grpSp>
      <p:grpSp>
        <p:nvGrpSpPr>
          <p:cNvPr id="1076365672" name="Group 13"/>
          <p:cNvGrpSpPr/>
          <p:nvPr/>
        </p:nvGrpSpPr>
        <p:grpSpPr bwMode="auto">
          <a:xfrm rot="0">
            <a:off x="4752150" y="1335861"/>
            <a:ext cx="8775215" cy="877521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C9D3FF">
                    <a:alpha val="11000"/>
                  </a:srgbClr>
                </a:gs>
                <a:gs pos="100000">
                  <a:srgbClr val="F6FBFF">
                    <a:alpha val="11000"/>
                  </a:srgbClr>
                </a:gs>
              </a:gsLst>
              <a:path path="circle"/>
            </a:gra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 bwMode="auto"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79653" tIns="79653" rIns="79653" bIns="79653" rtlCol="0" anchor="ctr"/>
            <a:lstStyle/>
            <a:p>
              <a:pPr algn="ctr">
                <a:lnSpc>
                  <a:spcPts val="3359"/>
                </a:lnSpc>
                <a:defRPr/>
              </a:pPr>
              <a:endParaRPr/>
            </a:p>
          </p:txBody>
        </p:sp>
      </p:grpSp>
      <p:sp>
        <p:nvSpPr>
          <p:cNvPr id="342735466" name="Freeform 16"/>
          <p:cNvSpPr/>
          <p:nvPr/>
        </p:nvSpPr>
        <p:spPr bwMode="auto">
          <a:xfrm rot="0" flipH="0" flipV="0">
            <a:off x="6369948" y="3400723"/>
            <a:ext cx="5033193" cy="4731202"/>
          </a:xfrm>
          <a:custGeom>
            <a:avLst/>
            <a:gdLst/>
            <a:ahLst/>
            <a:cxnLst/>
            <a:rect l="l" t="t" r="r" b="b"/>
            <a:pathLst>
              <a:path w="5033193" h="4731202" fill="norm" stroke="1" extrusionOk="0">
                <a:moveTo>
                  <a:pt x="0" y="0"/>
                </a:moveTo>
                <a:lnTo>
                  <a:pt x="5033193" y="0"/>
                </a:lnTo>
                <a:lnTo>
                  <a:pt x="5033193" y="4731201"/>
                </a:lnTo>
                <a:lnTo>
                  <a:pt x="0" y="4731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562287682" name="TextBox 17"/>
          <p:cNvSpPr txBox="1"/>
          <p:nvPr/>
        </p:nvSpPr>
        <p:spPr bwMode="auto">
          <a:xfrm rot="0">
            <a:off x="226234" y="2354591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活动时间</a:t>
            </a:r>
            <a:endParaRPr/>
          </a:p>
        </p:txBody>
      </p:sp>
      <p:sp>
        <p:nvSpPr>
          <p:cNvPr id="1559820313" name="TextBox 18"/>
          <p:cNvSpPr txBox="1"/>
          <p:nvPr/>
        </p:nvSpPr>
        <p:spPr bwMode="auto">
          <a:xfrm rot="0">
            <a:off x="2311959" y="2995298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2025年6月xx日至xx日</a:t>
            </a:r>
            <a:endParaRPr/>
          </a:p>
        </p:txBody>
      </p:sp>
      <p:sp>
        <p:nvSpPr>
          <p:cNvPr id="1691323814" name="TextBox 19"/>
          <p:cNvSpPr txBox="1"/>
          <p:nvPr/>
        </p:nvSpPr>
        <p:spPr bwMode="auto">
          <a:xfrm rot="0">
            <a:off x="226234" y="7381448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总曝光量</a:t>
            </a:r>
            <a:endParaRPr b="1">
              <a:latin typeface="黑体"/>
              <a:cs typeface="黑体"/>
            </a:endParaRPr>
          </a:p>
        </p:txBody>
      </p:sp>
      <p:sp>
        <p:nvSpPr>
          <p:cNvPr id="767620635" name="TextBox 20"/>
          <p:cNvSpPr txBox="1"/>
          <p:nvPr/>
        </p:nvSpPr>
        <p:spPr bwMode="auto">
          <a:xfrm rot="0">
            <a:off x="2311959" y="8022154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XXX万次</a:t>
            </a:r>
            <a:endParaRPr/>
          </a:p>
        </p:txBody>
      </p:sp>
      <p:sp>
        <p:nvSpPr>
          <p:cNvPr id="1778525857" name="TextBox 21"/>
          <p:cNvSpPr txBox="1"/>
          <p:nvPr/>
        </p:nvSpPr>
        <p:spPr bwMode="auto">
          <a:xfrm rot="0">
            <a:off x="-471867" y="4868019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活动平台</a:t>
            </a:r>
            <a:endParaRPr/>
          </a:p>
        </p:txBody>
      </p:sp>
      <p:sp>
        <p:nvSpPr>
          <p:cNvPr id="588215089" name="TextBox 22"/>
          <p:cNvSpPr txBox="1"/>
          <p:nvPr/>
        </p:nvSpPr>
        <p:spPr bwMode="auto">
          <a:xfrm rot="0">
            <a:off x="1613855" y="5508726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如淘宝、京东、抖音等</a:t>
            </a:r>
            <a:endParaRPr/>
          </a:p>
        </p:txBody>
      </p:sp>
      <p:sp>
        <p:nvSpPr>
          <p:cNvPr id="252878895" name="TextBox 23"/>
          <p:cNvSpPr txBox="1"/>
          <p:nvPr/>
        </p:nvSpPr>
        <p:spPr bwMode="auto">
          <a:xfrm rot="0">
            <a:off x="13055559" y="2356057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总浏览量</a:t>
            </a:r>
            <a:endParaRPr b="1">
              <a:latin typeface="黑体"/>
              <a:cs typeface="黑体"/>
            </a:endParaRPr>
          </a:p>
        </p:txBody>
      </p:sp>
      <p:sp>
        <p:nvSpPr>
          <p:cNvPr id="2080286784" name="TextBox 24"/>
          <p:cNvSpPr txBox="1"/>
          <p:nvPr/>
        </p:nvSpPr>
        <p:spPr bwMode="auto">
          <a:xfrm rot="0">
            <a:off x="13055559" y="2996764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XXX万次</a:t>
            </a:r>
            <a:endParaRPr/>
          </a:p>
        </p:txBody>
      </p:sp>
      <p:sp>
        <p:nvSpPr>
          <p:cNvPr id="1107059353" name="TextBox 25"/>
          <p:cNvSpPr txBox="1"/>
          <p:nvPr/>
        </p:nvSpPr>
        <p:spPr bwMode="auto">
          <a:xfrm rot="0">
            <a:off x="13055559" y="7381448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订单量</a:t>
            </a:r>
            <a:endParaRPr/>
          </a:p>
        </p:txBody>
      </p:sp>
      <p:sp>
        <p:nvSpPr>
          <p:cNvPr id="515641272" name="TextBox 26"/>
          <p:cNvSpPr txBox="1"/>
          <p:nvPr/>
        </p:nvSpPr>
        <p:spPr bwMode="auto">
          <a:xfrm rot="0">
            <a:off x="13055559" y="8022154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XXX单</a:t>
            </a:r>
            <a:endParaRPr/>
          </a:p>
        </p:txBody>
      </p:sp>
      <p:sp>
        <p:nvSpPr>
          <p:cNvPr id="975300437" name="TextBox 27"/>
          <p:cNvSpPr txBox="1"/>
          <p:nvPr/>
        </p:nvSpPr>
        <p:spPr bwMode="auto">
          <a:xfrm rot="0">
            <a:off x="13752343" y="4789264"/>
            <a:ext cx="5008243" cy="65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23"/>
              </a:lnSpc>
              <a:defRPr/>
            </a:pPr>
            <a:r>
              <a:rPr lang="en-US" sz="32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总销售额</a:t>
            </a:r>
            <a:endParaRPr/>
          </a:p>
        </p:txBody>
      </p:sp>
      <p:sp>
        <p:nvSpPr>
          <p:cNvPr id="1994167728" name="TextBox 28"/>
          <p:cNvSpPr txBox="1"/>
          <p:nvPr/>
        </p:nvSpPr>
        <p:spPr bwMode="auto">
          <a:xfrm rot="0">
            <a:off x="13752343" y="5429971"/>
            <a:ext cx="2922159" cy="37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8"/>
              </a:lnSpc>
              <a:defRPr/>
            </a:pPr>
            <a:r>
              <a:rPr lang="en-US" sz="185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￥XXX万</a:t>
            </a:r>
            <a:endParaRPr/>
          </a:p>
        </p:txBody>
      </p:sp>
      <p:sp>
        <p:nvSpPr>
          <p:cNvPr id="1817559692" name="Freeform 29"/>
          <p:cNvSpPr/>
          <p:nvPr/>
        </p:nvSpPr>
        <p:spPr bwMode="auto">
          <a:xfrm rot="0" flipH="0" flipV="0">
            <a:off x="5604862" y="2489408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6" y="0"/>
                </a:lnTo>
                <a:lnTo>
                  <a:pt x="1303356" y="1304987"/>
                </a:lnTo>
                <a:lnTo>
                  <a:pt x="0" y="1304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889370081" name="TextBox 30"/>
          <p:cNvSpPr txBox="1"/>
          <p:nvPr/>
        </p:nvSpPr>
        <p:spPr bwMode="auto">
          <a:xfrm rot="0">
            <a:off x="5821630" y="2887466"/>
            <a:ext cx="870177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01</a:t>
            </a:r>
            <a:endParaRPr/>
          </a:p>
        </p:txBody>
      </p:sp>
      <p:sp>
        <p:nvSpPr>
          <p:cNvPr id="1855021507" name="Freeform 31"/>
          <p:cNvSpPr/>
          <p:nvPr/>
        </p:nvSpPr>
        <p:spPr bwMode="auto">
          <a:xfrm rot="0" flipH="0" flipV="0">
            <a:off x="4752150" y="5001370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6" y="0"/>
                </a:lnTo>
                <a:lnTo>
                  <a:pt x="1303356" y="1304987"/>
                </a:lnTo>
                <a:lnTo>
                  <a:pt x="0" y="1304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2047886409" name="TextBox 32"/>
          <p:cNvSpPr txBox="1"/>
          <p:nvPr/>
        </p:nvSpPr>
        <p:spPr bwMode="auto">
          <a:xfrm rot="0">
            <a:off x="4902394" y="5399429"/>
            <a:ext cx="1003226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4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02</a:t>
            </a:r>
            <a:endParaRPr/>
          </a:p>
        </p:txBody>
      </p:sp>
      <p:sp>
        <p:nvSpPr>
          <p:cNvPr id="668543235" name="Freeform 33"/>
          <p:cNvSpPr/>
          <p:nvPr/>
        </p:nvSpPr>
        <p:spPr bwMode="auto">
          <a:xfrm rot="0" flipH="0" flipV="0">
            <a:off x="5604862" y="7514799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6" y="0"/>
                </a:lnTo>
                <a:lnTo>
                  <a:pt x="1303356" y="1304986"/>
                </a:lnTo>
                <a:lnTo>
                  <a:pt x="0" y="1304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904092583" name="TextBox 34"/>
          <p:cNvSpPr txBox="1"/>
          <p:nvPr/>
        </p:nvSpPr>
        <p:spPr bwMode="auto">
          <a:xfrm rot="0">
            <a:off x="5713246" y="7877491"/>
            <a:ext cx="1086946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4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03</a:t>
            </a:r>
            <a:endParaRPr/>
          </a:p>
        </p:txBody>
      </p:sp>
      <p:sp>
        <p:nvSpPr>
          <p:cNvPr id="1945959410" name="Freeform 35"/>
          <p:cNvSpPr/>
          <p:nvPr/>
        </p:nvSpPr>
        <p:spPr bwMode="auto">
          <a:xfrm rot="0" flipH="0" flipV="0">
            <a:off x="11403141" y="2489408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5" y="0"/>
                </a:lnTo>
                <a:lnTo>
                  <a:pt x="1303355" y="1304987"/>
                </a:lnTo>
                <a:lnTo>
                  <a:pt x="0" y="1304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709200144" name="TextBox 36"/>
          <p:cNvSpPr txBox="1"/>
          <p:nvPr/>
        </p:nvSpPr>
        <p:spPr bwMode="auto">
          <a:xfrm rot="0">
            <a:off x="11511524" y="2887466"/>
            <a:ext cx="1086946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4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04</a:t>
            </a:r>
            <a:endParaRPr/>
          </a:p>
        </p:txBody>
      </p:sp>
      <p:sp>
        <p:nvSpPr>
          <p:cNvPr id="1518384471" name="Freeform 37"/>
          <p:cNvSpPr/>
          <p:nvPr/>
        </p:nvSpPr>
        <p:spPr bwMode="auto">
          <a:xfrm rot="0" flipH="0" flipV="0">
            <a:off x="11403141" y="7514799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5" y="0"/>
                </a:lnTo>
                <a:lnTo>
                  <a:pt x="1303355" y="1304986"/>
                </a:lnTo>
                <a:lnTo>
                  <a:pt x="0" y="1304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427502180" name="TextBox 38"/>
          <p:cNvSpPr txBox="1"/>
          <p:nvPr/>
        </p:nvSpPr>
        <p:spPr bwMode="auto">
          <a:xfrm rot="0">
            <a:off x="11511524" y="7877491"/>
            <a:ext cx="1086946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4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06</a:t>
            </a:r>
            <a:endParaRPr/>
          </a:p>
        </p:txBody>
      </p:sp>
      <p:sp>
        <p:nvSpPr>
          <p:cNvPr id="463900394" name="Freeform 39"/>
          <p:cNvSpPr/>
          <p:nvPr/>
        </p:nvSpPr>
        <p:spPr bwMode="auto">
          <a:xfrm rot="0" flipH="0" flipV="0">
            <a:off x="12054819" y="5002103"/>
            <a:ext cx="1303355" cy="1304987"/>
          </a:xfrm>
          <a:custGeom>
            <a:avLst/>
            <a:gdLst/>
            <a:ahLst/>
            <a:cxnLst/>
            <a:rect l="l" t="t" r="r" b="b"/>
            <a:pathLst>
              <a:path w="1303355" h="1304987" fill="norm" stroke="1" extrusionOk="0">
                <a:moveTo>
                  <a:pt x="0" y="0"/>
                </a:moveTo>
                <a:lnTo>
                  <a:pt x="1303355" y="0"/>
                </a:lnTo>
                <a:lnTo>
                  <a:pt x="1303355" y="1304987"/>
                </a:lnTo>
                <a:lnTo>
                  <a:pt x="0" y="1304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231626195" name="TextBox 40"/>
          <p:cNvSpPr txBox="1"/>
          <p:nvPr/>
        </p:nvSpPr>
        <p:spPr bwMode="auto">
          <a:xfrm rot="0">
            <a:off x="12163203" y="5399429"/>
            <a:ext cx="1086946" cy="50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4"/>
              </a:lnSpc>
              <a:spcBef>
                <a:spcPts val="0"/>
              </a:spcBef>
              <a:defRPr/>
            </a:pPr>
            <a:r>
              <a:rPr lang="en-US" sz="4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3158765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490397597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1507636261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2131433375" name="TextBox 5"/>
          <p:cNvSpPr txBox="1"/>
          <p:nvPr/>
        </p:nvSpPr>
        <p:spPr bwMode="auto">
          <a:xfrm rot="0">
            <a:off x="1579198" y="689367"/>
            <a:ext cx="10861877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用户行为数据</a:t>
            </a:r>
            <a:endParaRPr/>
          </a:p>
        </p:txBody>
      </p:sp>
      <p:sp>
        <p:nvSpPr>
          <p:cNvPr id="1796292527" name="Freeform 6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1001329056" name="Group 7"/>
          <p:cNvGrpSpPr/>
          <p:nvPr/>
        </p:nvGrpSpPr>
        <p:grpSpPr bwMode="auto">
          <a:xfrm rot="0">
            <a:off x="902887" y="6852618"/>
            <a:ext cx="16482226" cy="2577132"/>
            <a:chOff x="0" y="0"/>
            <a:chExt cx="4641100" cy="725674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4641100" cy="725674"/>
            </a:xfrm>
            <a:custGeom>
              <a:avLst/>
              <a:gdLst/>
              <a:ahLst/>
              <a:cxnLst/>
              <a:rect l="l" t="t" r="r" b="b"/>
              <a:pathLst>
                <a:path w="4641100" h="725674" fill="norm" stroke="1" extrusionOk="0">
                  <a:moveTo>
                    <a:pt x="23955" y="0"/>
                  </a:moveTo>
                  <a:lnTo>
                    <a:pt x="4617145" y="0"/>
                  </a:lnTo>
                  <a:cubicBezTo>
                    <a:pt x="4630375" y="0"/>
                    <a:pt x="4641100" y="10725"/>
                    <a:pt x="4641100" y="23955"/>
                  </a:cubicBezTo>
                  <a:lnTo>
                    <a:pt x="4641100" y="701719"/>
                  </a:lnTo>
                  <a:cubicBezTo>
                    <a:pt x="4641100" y="708072"/>
                    <a:pt x="4638577" y="714166"/>
                    <a:pt x="4634084" y="718658"/>
                  </a:cubicBezTo>
                  <a:cubicBezTo>
                    <a:pt x="4629591" y="723151"/>
                    <a:pt x="4623498" y="725674"/>
                    <a:pt x="4617145" y="725674"/>
                  </a:cubicBezTo>
                  <a:lnTo>
                    <a:pt x="23955" y="725674"/>
                  </a:lnTo>
                  <a:cubicBezTo>
                    <a:pt x="10725" y="725674"/>
                    <a:pt x="0" y="714949"/>
                    <a:pt x="0" y="701719"/>
                  </a:cubicBezTo>
                  <a:lnTo>
                    <a:pt x="0" y="23955"/>
                  </a:lnTo>
                  <a:cubicBezTo>
                    <a:pt x="0" y="17602"/>
                    <a:pt x="2524" y="11509"/>
                    <a:pt x="7016" y="7016"/>
                  </a:cubicBezTo>
                  <a:cubicBezTo>
                    <a:pt x="11509" y="2524"/>
                    <a:pt x="17602" y="0"/>
                    <a:pt x="2395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-38100"/>
              <a:ext cx="4641100" cy="763774"/>
            </a:xfrm>
            <a:prstGeom prst="rect">
              <a:avLst/>
            </a:prstGeom>
            <a:grpFill/>
          </p:spPr>
          <p:txBody>
            <a:bodyPr lIns="47515" tIns="47515" rIns="47515" bIns="47515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372197361" name="AutoShape 10"/>
          <p:cNvSpPr/>
          <p:nvPr/>
        </p:nvSpPr>
        <p:spPr bwMode="auto">
          <a:xfrm>
            <a:off x="1609765" y="8001005"/>
            <a:ext cx="4189345" cy="0"/>
          </a:xfrm>
          <a:prstGeom prst="line">
            <a:avLst/>
          </a:prstGeom>
          <a:ln w="38100" cap="flat">
            <a:solidFill>
              <a:srgbClr val="92B6FF">
                <a:alpha val="3882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87984829" name="AutoShape 11"/>
          <p:cNvSpPr/>
          <p:nvPr/>
        </p:nvSpPr>
        <p:spPr bwMode="auto">
          <a:xfrm>
            <a:off x="7213658" y="8001005"/>
            <a:ext cx="4189345" cy="0"/>
          </a:xfrm>
          <a:prstGeom prst="line">
            <a:avLst/>
          </a:prstGeom>
          <a:ln w="38100" cap="flat">
            <a:solidFill>
              <a:srgbClr val="92B6FF">
                <a:alpha val="3882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18027789" name="AutoShape 12"/>
          <p:cNvSpPr/>
          <p:nvPr/>
        </p:nvSpPr>
        <p:spPr bwMode="auto">
          <a:xfrm>
            <a:off x="12817550" y="8001005"/>
            <a:ext cx="4189345" cy="0"/>
          </a:xfrm>
          <a:prstGeom prst="line">
            <a:avLst/>
          </a:prstGeom>
          <a:ln w="38100" cap="flat">
            <a:solidFill>
              <a:srgbClr val="92B6FF">
                <a:alpha val="3882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9297426" name="Freeform 14"/>
          <p:cNvSpPr/>
          <p:nvPr/>
        </p:nvSpPr>
        <p:spPr bwMode="auto">
          <a:xfrm rot="2461149" flipH="0" flipV="0">
            <a:off x="-1584261" y="9111738"/>
            <a:ext cx="4974296" cy="2990796"/>
          </a:xfrm>
          <a:custGeom>
            <a:avLst/>
            <a:gdLst/>
            <a:ahLst/>
            <a:cxnLst/>
            <a:rect l="l" t="t" r="r" b="b"/>
            <a:pathLst>
              <a:path w="4974296" h="2990796" fill="norm" stroke="1" extrusionOk="0">
                <a:moveTo>
                  <a:pt x="0" y="0"/>
                </a:moveTo>
                <a:lnTo>
                  <a:pt x="4974296" y="0"/>
                </a:lnTo>
                <a:lnTo>
                  <a:pt x="4974296" y="2990795"/>
                </a:lnTo>
                <a:lnTo>
                  <a:pt x="0" y="2990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557572413" name="TextBox 15"/>
          <p:cNvSpPr txBox="1"/>
          <p:nvPr/>
        </p:nvSpPr>
        <p:spPr bwMode="auto">
          <a:xfrm rot="0">
            <a:off x="1609765" y="7040713"/>
            <a:ext cx="4190424" cy="85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  <a:defRPr/>
            </a:pPr>
            <a:r>
              <a:rPr lang="en-US" sz="42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新增用户数</a:t>
            </a:r>
            <a:endParaRPr/>
          </a:p>
        </p:txBody>
      </p:sp>
      <p:sp>
        <p:nvSpPr>
          <p:cNvPr id="654527492" name="TextBox 16"/>
          <p:cNvSpPr txBox="1"/>
          <p:nvPr/>
        </p:nvSpPr>
        <p:spPr bwMode="auto">
          <a:xfrm rot="0">
            <a:off x="1609765" y="8248654"/>
            <a:ext cx="4189704" cy="36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XXX人</a:t>
            </a:r>
            <a:endParaRPr/>
          </a:p>
        </p:txBody>
      </p:sp>
      <p:sp>
        <p:nvSpPr>
          <p:cNvPr id="1852917956" name="TextBox 17"/>
          <p:cNvSpPr txBox="1"/>
          <p:nvPr/>
        </p:nvSpPr>
        <p:spPr bwMode="auto">
          <a:xfrm rot="0">
            <a:off x="7213657" y="7040713"/>
            <a:ext cx="4190064" cy="85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  <a:defRPr/>
            </a:pPr>
            <a:r>
              <a:rPr lang="en-US" sz="42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回访用户数</a:t>
            </a:r>
            <a:endParaRPr/>
          </a:p>
        </p:txBody>
      </p:sp>
      <p:sp>
        <p:nvSpPr>
          <p:cNvPr id="178488120" name="TextBox 18"/>
          <p:cNvSpPr txBox="1"/>
          <p:nvPr/>
        </p:nvSpPr>
        <p:spPr bwMode="auto">
          <a:xfrm rot="0">
            <a:off x="7213657" y="8248654"/>
            <a:ext cx="4189704" cy="36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XXX人</a:t>
            </a:r>
            <a:endParaRPr/>
          </a:p>
        </p:txBody>
      </p:sp>
      <p:sp>
        <p:nvSpPr>
          <p:cNvPr id="1081220073" name="TextBox 19"/>
          <p:cNvSpPr txBox="1"/>
          <p:nvPr/>
        </p:nvSpPr>
        <p:spPr bwMode="auto">
          <a:xfrm rot="0">
            <a:off x="12817549" y="7040713"/>
            <a:ext cx="4190064" cy="85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  <a:defRPr/>
            </a:pPr>
            <a:r>
              <a:rPr lang="en-US" sz="42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客单价</a:t>
            </a:r>
            <a:endParaRPr/>
          </a:p>
        </p:txBody>
      </p:sp>
      <p:sp>
        <p:nvSpPr>
          <p:cNvPr id="517526759" name="TextBox 20"/>
          <p:cNvSpPr txBox="1"/>
          <p:nvPr/>
        </p:nvSpPr>
        <p:spPr bwMode="auto">
          <a:xfrm rot="0">
            <a:off x="12817549" y="8248654"/>
            <a:ext cx="4189704" cy="36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  <a:defRPr/>
            </a:pPr>
            <a:r>
              <a:rPr lang="en-US" sz="18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￥XXX</a:t>
            </a:r>
            <a:endParaRPr/>
          </a:p>
        </p:txBody>
      </p:sp>
      <p:graphicFrame>
        <p:nvGraphicFramePr>
          <p:cNvPr id="1600899076" name=""/>
          <p:cNvGraphicFramePr>
            <a:graphicFrameLocks xmlns:a="http://schemas.openxmlformats.org/drawingml/2006/main"/>
          </p:cNvGraphicFramePr>
          <p:nvPr/>
        </p:nvGraphicFramePr>
        <p:xfrm rot="0">
          <a:off x="3156464" y="1675086"/>
          <a:ext cx="11756116" cy="507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519048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610609759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244883794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626064925" name="TextBox 5"/>
          <p:cNvSpPr txBox="1"/>
          <p:nvPr/>
        </p:nvSpPr>
        <p:spPr bwMode="auto">
          <a:xfrm rot="0">
            <a:off x="1579198" y="689367"/>
            <a:ext cx="11836450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投放数据</a:t>
            </a:r>
            <a:endParaRPr>
              <a:latin typeface="阿里巴巴普惠体 2.0 105 Heavy"/>
              <a:cs typeface="阿里巴巴普惠体 2.0 105 Heavy"/>
            </a:endParaRPr>
          </a:p>
        </p:txBody>
      </p:sp>
      <p:sp>
        <p:nvSpPr>
          <p:cNvPr id="1469929594" name="Freeform 6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788329214" name="Group 7"/>
          <p:cNvGrpSpPr/>
          <p:nvPr/>
        </p:nvGrpSpPr>
        <p:grpSpPr bwMode="auto">
          <a:xfrm rot="0">
            <a:off x="1170410" y="2452290"/>
            <a:ext cx="4945626" cy="6806010"/>
            <a:chOff x="0" y="0"/>
            <a:chExt cx="1247130" cy="171626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1247130" cy="1716260"/>
            </a:xfrm>
            <a:custGeom>
              <a:avLst/>
              <a:gdLst/>
              <a:ahLst/>
              <a:cxnLst/>
              <a:rect l="l" t="t" r="r" b="b"/>
              <a:pathLst>
                <a:path w="1247130" h="1716261" fill="norm" stroke="1" extrusionOk="0">
                  <a:moveTo>
                    <a:pt x="79836" y="0"/>
                  </a:moveTo>
                  <a:lnTo>
                    <a:pt x="1167295" y="0"/>
                  </a:lnTo>
                  <a:cubicBezTo>
                    <a:pt x="1211387" y="0"/>
                    <a:pt x="1247130" y="35744"/>
                    <a:pt x="1247130" y="79836"/>
                  </a:cubicBezTo>
                  <a:lnTo>
                    <a:pt x="1247130" y="1636425"/>
                  </a:lnTo>
                  <a:cubicBezTo>
                    <a:pt x="1247130" y="1680517"/>
                    <a:pt x="1211387" y="1716261"/>
                    <a:pt x="1167295" y="1716261"/>
                  </a:cubicBezTo>
                  <a:lnTo>
                    <a:pt x="79836" y="1716261"/>
                  </a:lnTo>
                  <a:cubicBezTo>
                    <a:pt x="35744" y="1716261"/>
                    <a:pt x="0" y="1680517"/>
                    <a:pt x="0" y="1636425"/>
                  </a:cubicBezTo>
                  <a:lnTo>
                    <a:pt x="0" y="79836"/>
                  </a:lnTo>
                  <a:cubicBezTo>
                    <a:pt x="0" y="35744"/>
                    <a:pt x="35744" y="0"/>
                    <a:pt x="79836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FFFFFF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-28575"/>
              <a:ext cx="1247130" cy="1744836"/>
            </a:xfrm>
            <a:prstGeom prst="rect">
              <a:avLst/>
            </a:prstGeom>
            <a:grpFill/>
          </p:spPr>
          <p:txBody>
            <a:bodyPr lIns="53058" tIns="53058" rIns="53058" bIns="53058" rtlCol="0" anchor="ctr"/>
            <a:lstStyle/>
            <a:p>
              <a:pPr marL="0" lvl="0" indent="0" algn="ctr">
                <a:lnSpc>
                  <a:spcPts val="2660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768113004" name="AutoShape 14"/>
          <p:cNvSpPr/>
          <p:nvPr/>
        </p:nvSpPr>
        <p:spPr bwMode="auto">
          <a:xfrm flipH="1">
            <a:off x="2494192" y="7374394"/>
            <a:ext cx="2298061" cy="0"/>
          </a:xfrm>
          <a:prstGeom prst="line">
            <a:avLst/>
          </a:prstGeom>
          <a:ln w="47625" cap="rnd">
            <a:solidFill>
              <a:srgbClr val="5E8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3955273" name="AutoShape 15"/>
          <p:cNvSpPr/>
          <p:nvPr/>
        </p:nvSpPr>
        <p:spPr bwMode="auto">
          <a:xfrm flipH="1">
            <a:off x="1504266" y="7374394"/>
            <a:ext cx="4277914" cy="0"/>
          </a:xfrm>
          <a:prstGeom prst="line">
            <a:avLst/>
          </a:prstGeom>
          <a:ln w="47625" cap="rnd">
            <a:solidFill>
              <a:srgbClr val="5E86FF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41806219" name="Group 16"/>
          <p:cNvGrpSpPr/>
          <p:nvPr/>
        </p:nvGrpSpPr>
        <p:grpSpPr bwMode="auto">
          <a:xfrm rot="0">
            <a:off x="6671187" y="2452290"/>
            <a:ext cx="4945626" cy="6806010"/>
            <a:chOff x="0" y="0"/>
            <a:chExt cx="1247130" cy="171626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1247130" cy="1716260"/>
            </a:xfrm>
            <a:custGeom>
              <a:avLst/>
              <a:gdLst/>
              <a:ahLst/>
              <a:cxnLst/>
              <a:rect l="l" t="t" r="r" b="b"/>
              <a:pathLst>
                <a:path w="1247130" h="1716261" fill="norm" stroke="1" extrusionOk="0">
                  <a:moveTo>
                    <a:pt x="79836" y="0"/>
                  </a:moveTo>
                  <a:lnTo>
                    <a:pt x="1167295" y="0"/>
                  </a:lnTo>
                  <a:cubicBezTo>
                    <a:pt x="1211387" y="0"/>
                    <a:pt x="1247130" y="35744"/>
                    <a:pt x="1247130" y="79836"/>
                  </a:cubicBezTo>
                  <a:lnTo>
                    <a:pt x="1247130" y="1636425"/>
                  </a:lnTo>
                  <a:cubicBezTo>
                    <a:pt x="1247130" y="1680517"/>
                    <a:pt x="1211387" y="1716261"/>
                    <a:pt x="1167295" y="1716261"/>
                  </a:cubicBezTo>
                  <a:lnTo>
                    <a:pt x="79836" y="1716261"/>
                  </a:lnTo>
                  <a:cubicBezTo>
                    <a:pt x="35744" y="1716261"/>
                    <a:pt x="0" y="1680517"/>
                    <a:pt x="0" y="1636425"/>
                  </a:cubicBezTo>
                  <a:lnTo>
                    <a:pt x="0" y="79836"/>
                  </a:lnTo>
                  <a:cubicBezTo>
                    <a:pt x="0" y="35744"/>
                    <a:pt x="35744" y="0"/>
                    <a:pt x="79836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FFFFFF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0" y="-28575"/>
              <a:ext cx="1247130" cy="1744836"/>
            </a:xfrm>
            <a:prstGeom prst="rect">
              <a:avLst/>
            </a:prstGeom>
            <a:grpFill/>
          </p:spPr>
          <p:txBody>
            <a:bodyPr lIns="53058" tIns="53058" rIns="53058" bIns="53058" rtlCol="0" anchor="ctr"/>
            <a:lstStyle/>
            <a:p>
              <a:pPr marL="0" lvl="0" indent="0" algn="ctr">
                <a:lnSpc>
                  <a:spcPts val="2660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495871864" name="AutoShape 23"/>
          <p:cNvSpPr/>
          <p:nvPr/>
        </p:nvSpPr>
        <p:spPr bwMode="auto">
          <a:xfrm flipH="1">
            <a:off x="7994970" y="7374394"/>
            <a:ext cx="2298061" cy="0"/>
          </a:xfrm>
          <a:prstGeom prst="line">
            <a:avLst/>
          </a:prstGeom>
          <a:ln w="47625" cap="rnd">
            <a:solidFill>
              <a:srgbClr val="5E8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361807" name="AutoShape 24"/>
          <p:cNvSpPr/>
          <p:nvPr/>
        </p:nvSpPr>
        <p:spPr bwMode="auto">
          <a:xfrm flipH="1">
            <a:off x="7005043" y="7374394"/>
            <a:ext cx="4277914" cy="0"/>
          </a:xfrm>
          <a:prstGeom prst="line">
            <a:avLst/>
          </a:prstGeom>
          <a:ln w="47625" cap="rnd">
            <a:solidFill>
              <a:srgbClr val="5E86FF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05397248" name="Group 25"/>
          <p:cNvGrpSpPr/>
          <p:nvPr/>
        </p:nvGrpSpPr>
        <p:grpSpPr bwMode="auto">
          <a:xfrm rot="0">
            <a:off x="12171964" y="2452290"/>
            <a:ext cx="4945626" cy="6806010"/>
            <a:chOff x="0" y="0"/>
            <a:chExt cx="1247130" cy="1716260"/>
          </a:xfrm>
        </p:grpSpPr>
        <p:sp>
          <p:nvSpPr>
            <p:cNvPr id="26" name="Freeform 26"/>
            <p:cNvSpPr/>
            <p:nvPr/>
          </p:nvSpPr>
          <p:spPr bwMode="auto">
            <a:xfrm rot="0" flipH="0" flipV="0">
              <a:off x="0" y="0"/>
              <a:ext cx="1247130" cy="1716260"/>
            </a:xfrm>
            <a:custGeom>
              <a:avLst/>
              <a:gdLst/>
              <a:ahLst/>
              <a:cxnLst/>
              <a:rect l="l" t="t" r="r" b="b"/>
              <a:pathLst>
                <a:path w="1247130" h="1716261" fill="norm" stroke="1" extrusionOk="0">
                  <a:moveTo>
                    <a:pt x="79836" y="0"/>
                  </a:moveTo>
                  <a:lnTo>
                    <a:pt x="1167295" y="0"/>
                  </a:lnTo>
                  <a:cubicBezTo>
                    <a:pt x="1211387" y="0"/>
                    <a:pt x="1247130" y="35744"/>
                    <a:pt x="1247130" y="79836"/>
                  </a:cubicBezTo>
                  <a:lnTo>
                    <a:pt x="1247130" y="1636425"/>
                  </a:lnTo>
                  <a:cubicBezTo>
                    <a:pt x="1247130" y="1680517"/>
                    <a:pt x="1211387" y="1716261"/>
                    <a:pt x="1167295" y="1716261"/>
                  </a:cubicBezTo>
                  <a:lnTo>
                    <a:pt x="79836" y="1716261"/>
                  </a:lnTo>
                  <a:cubicBezTo>
                    <a:pt x="35744" y="1716261"/>
                    <a:pt x="0" y="1680517"/>
                    <a:pt x="0" y="1636425"/>
                  </a:cubicBezTo>
                  <a:lnTo>
                    <a:pt x="0" y="79836"/>
                  </a:lnTo>
                  <a:cubicBezTo>
                    <a:pt x="0" y="35744"/>
                    <a:pt x="35744" y="0"/>
                    <a:pt x="79836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FFFFFF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 bwMode="auto">
            <a:xfrm>
              <a:off x="0" y="-28575"/>
              <a:ext cx="1247130" cy="1744836"/>
            </a:xfrm>
            <a:prstGeom prst="rect">
              <a:avLst/>
            </a:prstGeom>
            <a:grpFill/>
          </p:spPr>
          <p:txBody>
            <a:bodyPr lIns="53058" tIns="53058" rIns="53058" bIns="53058" rtlCol="0" anchor="ctr"/>
            <a:lstStyle/>
            <a:p>
              <a:pPr marL="0" lvl="0" indent="0" algn="ctr">
                <a:lnSpc>
                  <a:spcPts val="2660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512504107" name="AutoShape 32"/>
          <p:cNvSpPr/>
          <p:nvPr/>
        </p:nvSpPr>
        <p:spPr bwMode="auto">
          <a:xfrm flipH="1">
            <a:off x="13495747" y="7374394"/>
            <a:ext cx="2298061" cy="0"/>
          </a:xfrm>
          <a:prstGeom prst="line">
            <a:avLst/>
          </a:prstGeom>
          <a:ln w="47625" cap="rnd">
            <a:solidFill>
              <a:srgbClr val="5E86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684753" name="AutoShape 33"/>
          <p:cNvSpPr/>
          <p:nvPr/>
        </p:nvSpPr>
        <p:spPr bwMode="auto">
          <a:xfrm flipH="1">
            <a:off x="12505821" y="7374394"/>
            <a:ext cx="4277914" cy="0"/>
          </a:xfrm>
          <a:prstGeom prst="line">
            <a:avLst/>
          </a:prstGeom>
          <a:ln w="47625" cap="rnd">
            <a:solidFill>
              <a:srgbClr val="5E86FF">
                <a:alpha val="24706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8698928" name="Freeform 34"/>
          <p:cNvSpPr/>
          <p:nvPr/>
        </p:nvSpPr>
        <p:spPr bwMode="auto">
          <a:xfrm rot="0" flipH="0" flipV="0">
            <a:off x="-1546153" y="8322132"/>
            <a:ext cx="4582681" cy="4491028"/>
          </a:xfrm>
          <a:custGeom>
            <a:avLst/>
            <a:gdLst/>
            <a:ahLst/>
            <a:cxnLst/>
            <a:rect l="l" t="t" r="r" b="b"/>
            <a:pathLst>
              <a:path w="4582681" h="4491028" fill="norm" stroke="1" extrusionOk="0">
                <a:moveTo>
                  <a:pt x="0" y="0"/>
                </a:moveTo>
                <a:lnTo>
                  <a:pt x="4582681" y="0"/>
                </a:lnTo>
                <a:lnTo>
                  <a:pt x="4582681" y="4491028"/>
                </a:lnTo>
                <a:lnTo>
                  <a:pt x="0" y="4491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570108492" name="TextBox 35"/>
          <p:cNvSpPr txBox="1"/>
          <p:nvPr/>
        </p:nvSpPr>
        <p:spPr bwMode="auto">
          <a:xfrm rot="0">
            <a:off x="2021042" y="6482655"/>
            <a:ext cx="3245078" cy="7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defRPr/>
            </a:pPr>
            <a:r>
              <a:rPr lang="en-US" sz="38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总投放金额</a:t>
            </a:r>
            <a:endParaRPr/>
          </a:p>
        </p:txBody>
      </p:sp>
      <p:sp>
        <p:nvSpPr>
          <p:cNvPr id="80366307" name="TextBox 36"/>
          <p:cNvSpPr txBox="1"/>
          <p:nvPr/>
        </p:nvSpPr>
        <p:spPr bwMode="auto">
          <a:xfrm rot="0">
            <a:off x="1504265" y="7579181"/>
            <a:ext cx="4278273" cy="42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ts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￥XXX</a:t>
            </a:r>
            <a:endParaRPr/>
          </a:p>
        </p:txBody>
      </p:sp>
      <p:sp>
        <p:nvSpPr>
          <p:cNvPr id="2096845053" name="TextBox 37"/>
          <p:cNvSpPr txBox="1"/>
          <p:nvPr/>
        </p:nvSpPr>
        <p:spPr bwMode="auto">
          <a:xfrm rot="0">
            <a:off x="7521820" y="6482655"/>
            <a:ext cx="3245078" cy="7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defRPr/>
            </a:pPr>
            <a:r>
              <a:rPr lang="en-US" sz="38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ROI</a:t>
            </a:r>
            <a:endParaRPr/>
          </a:p>
        </p:txBody>
      </p:sp>
      <p:sp>
        <p:nvSpPr>
          <p:cNvPr id="237221587" name="TextBox 38"/>
          <p:cNvSpPr txBox="1"/>
          <p:nvPr/>
        </p:nvSpPr>
        <p:spPr bwMode="auto">
          <a:xfrm rot="0">
            <a:off x="7005042" y="7579181"/>
            <a:ext cx="4278273" cy="42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ts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X.X</a:t>
            </a:r>
            <a:endParaRPr/>
          </a:p>
        </p:txBody>
      </p:sp>
      <p:sp>
        <p:nvSpPr>
          <p:cNvPr id="1792605638" name="TextBox 39"/>
          <p:cNvSpPr txBox="1"/>
          <p:nvPr/>
        </p:nvSpPr>
        <p:spPr bwMode="auto">
          <a:xfrm rot="0" flipH="0" flipV="0">
            <a:off x="12648620" y="6482655"/>
            <a:ext cx="4135834" cy="7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defRPr/>
            </a:pPr>
            <a:r>
              <a:rPr lang="en-US" sz="38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平台投放占比图</a:t>
            </a:r>
            <a:r>
              <a:rPr lang="en-US" sz="380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表</a:t>
            </a:r>
            <a:endParaRPr b="1">
              <a:latin typeface="黑体"/>
              <a:cs typeface="黑体"/>
            </a:endParaRPr>
          </a:p>
        </p:txBody>
      </p:sp>
      <p:sp>
        <p:nvSpPr>
          <p:cNvPr id="735049954" name="TextBox 40"/>
          <p:cNvSpPr txBox="1"/>
          <p:nvPr/>
        </p:nvSpPr>
        <p:spPr bwMode="auto">
          <a:xfrm rot="0">
            <a:off x="12505819" y="7579181"/>
            <a:ext cx="4278273" cy="42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ts val="0"/>
              </a:spcBef>
              <a:defRPr/>
            </a:pPr>
            <a:r>
              <a:rPr lang="en-US" sz="240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XXX</a:t>
            </a:r>
            <a:endParaRPr/>
          </a:p>
        </p:txBody>
      </p:sp>
      <p:graphicFrame>
        <p:nvGraphicFramePr>
          <p:cNvPr id="1499722223" name=""/>
          <p:cNvGraphicFramePr>
            <a:graphicFrameLocks xmlns:a="http://schemas.openxmlformats.org/drawingml/2006/main"/>
          </p:cNvGraphicFramePr>
          <p:nvPr/>
        </p:nvGraphicFramePr>
        <p:xfrm rot="0">
          <a:off x="11228914" y="2510863"/>
          <a:ext cx="7160172" cy="37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32669816" name=""/>
          <p:cNvGraphicFramePr>
            <a:graphicFrameLocks xmlns:a="http://schemas.openxmlformats.org/drawingml/2006/main"/>
          </p:cNvGraphicFramePr>
          <p:nvPr/>
        </p:nvGraphicFramePr>
        <p:xfrm rot="0">
          <a:off x="63136" y="2510863"/>
          <a:ext cx="7160171" cy="37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71694797" name=""/>
          <p:cNvGraphicFramePr>
            <a:graphicFrameLocks xmlns:a="http://schemas.openxmlformats.org/drawingml/2006/main"/>
          </p:cNvGraphicFramePr>
          <p:nvPr/>
        </p:nvGraphicFramePr>
        <p:xfrm rot="0">
          <a:off x="5695293" y="2510863"/>
          <a:ext cx="7160171" cy="37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504910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69411680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1643176800" name="Group 4"/>
          <p:cNvGrpSpPr/>
          <p:nvPr/>
        </p:nvGrpSpPr>
        <p:grpSpPr bwMode="auto">
          <a:xfrm rot="0">
            <a:off x="1964127" y="2466916"/>
            <a:ext cx="15545878" cy="5246173"/>
            <a:chOff x="0" y="0"/>
            <a:chExt cx="4094388" cy="1381708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094388" cy="1381708"/>
            </a:xfrm>
            <a:custGeom>
              <a:avLst/>
              <a:gdLst/>
              <a:ahLst/>
              <a:cxnLst/>
              <a:rect l="l" t="t" r="r" b="b"/>
              <a:pathLst>
                <a:path w="4094388" h="1381708" fill="norm" stroke="1" extrusionOk="0">
                  <a:moveTo>
                    <a:pt x="25398" y="0"/>
                  </a:moveTo>
                  <a:lnTo>
                    <a:pt x="4068990" y="0"/>
                  </a:lnTo>
                  <a:cubicBezTo>
                    <a:pt x="4075726" y="0"/>
                    <a:pt x="4082186" y="2676"/>
                    <a:pt x="4086949" y="7439"/>
                  </a:cubicBezTo>
                  <a:cubicBezTo>
                    <a:pt x="4091712" y="12202"/>
                    <a:pt x="4094388" y="18662"/>
                    <a:pt x="4094388" y="25398"/>
                  </a:cubicBezTo>
                  <a:lnTo>
                    <a:pt x="4094388" y="1356310"/>
                  </a:lnTo>
                  <a:cubicBezTo>
                    <a:pt x="4094388" y="1363046"/>
                    <a:pt x="4091712" y="1369506"/>
                    <a:pt x="4086949" y="1374269"/>
                  </a:cubicBezTo>
                  <a:cubicBezTo>
                    <a:pt x="4082186" y="1379032"/>
                    <a:pt x="4075726" y="1381708"/>
                    <a:pt x="4068990" y="1381708"/>
                  </a:cubicBezTo>
                  <a:lnTo>
                    <a:pt x="25398" y="1381708"/>
                  </a:lnTo>
                  <a:cubicBezTo>
                    <a:pt x="18662" y="1381708"/>
                    <a:pt x="12202" y="1379032"/>
                    <a:pt x="7439" y="1374269"/>
                  </a:cubicBezTo>
                  <a:cubicBezTo>
                    <a:pt x="2676" y="1369506"/>
                    <a:pt x="0" y="1363046"/>
                    <a:pt x="0" y="1356310"/>
                  </a:cubicBezTo>
                  <a:lnTo>
                    <a:pt x="0" y="25398"/>
                  </a:lnTo>
                  <a:cubicBezTo>
                    <a:pt x="0" y="18662"/>
                    <a:pt x="2676" y="12202"/>
                    <a:pt x="7439" y="7439"/>
                  </a:cubicBezTo>
                  <a:cubicBezTo>
                    <a:pt x="12202" y="2676"/>
                    <a:pt x="18662" y="0"/>
                    <a:pt x="253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094388" cy="141980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347724422" name="Freeform 7"/>
          <p:cNvSpPr/>
          <p:nvPr/>
        </p:nvSpPr>
        <p:spPr bwMode="auto">
          <a:xfrm rot="2484834" flipH="0" flipV="0">
            <a:off x="929333" y="1209897"/>
            <a:ext cx="6993101" cy="7184452"/>
          </a:xfrm>
          <a:custGeom>
            <a:avLst/>
            <a:gdLst/>
            <a:ahLst/>
            <a:cxnLst/>
            <a:rect l="l" t="t" r="r" b="b"/>
            <a:pathLst>
              <a:path w="6993101" h="7184452" fill="norm" stroke="1" extrusionOk="0">
                <a:moveTo>
                  <a:pt x="0" y="0"/>
                </a:moveTo>
                <a:lnTo>
                  <a:pt x="6993100" y="0"/>
                </a:lnTo>
                <a:lnTo>
                  <a:pt x="6993100" y="7184452"/>
                </a:lnTo>
                <a:lnTo>
                  <a:pt x="0" y="718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589" t="0" r="587" b="0"/>
            <a:stretch/>
          </a:blipFill>
        </p:spPr>
      </p:sp>
      <p:sp>
        <p:nvSpPr>
          <p:cNvPr id="210146166" name="Freeform 8"/>
          <p:cNvSpPr/>
          <p:nvPr/>
        </p:nvSpPr>
        <p:spPr bwMode="auto">
          <a:xfrm rot="0" flipH="0" flipV="0">
            <a:off x="14132891" y="462252"/>
            <a:ext cx="3506511" cy="2887715"/>
          </a:xfrm>
          <a:custGeom>
            <a:avLst/>
            <a:gdLst/>
            <a:ahLst/>
            <a:cxnLst/>
            <a:rect l="l" t="t" r="r" b="b"/>
            <a:pathLst>
              <a:path w="3506511" h="2887715" fill="norm" stroke="1" extrusionOk="0">
                <a:moveTo>
                  <a:pt x="0" y="0"/>
                </a:moveTo>
                <a:lnTo>
                  <a:pt x="3506510" y="0"/>
                </a:lnTo>
                <a:lnTo>
                  <a:pt x="3506510" y="2887715"/>
                </a:lnTo>
                <a:lnTo>
                  <a:pt x="0" y="288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429529409" name="Freeform 9"/>
          <p:cNvSpPr/>
          <p:nvPr/>
        </p:nvSpPr>
        <p:spPr bwMode="auto">
          <a:xfrm rot="-5172813" flipH="0" flipV="0">
            <a:off x="15393408" y="6638506"/>
            <a:ext cx="4233194" cy="4382601"/>
          </a:xfrm>
          <a:custGeom>
            <a:avLst/>
            <a:gdLst/>
            <a:ahLst/>
            <a:cxnLst/>
            <a:rect l="l" t="t" r="r" b="b"/>
            <a:pathLst>
              <a:path w="4233194" h="4382601" fill="norm" stroke="1" extrusionOk="0">
                <a:moveTo>
                  <a:pt x="0" y="0"/>
                </a:moveTo>
                <a:lnTo>
                  <a:pt x="4233194" y="0"/>
                </a:lnTo>
                <a:lnTo>
                  <a:pt x="4233194" y="4382602"/>
                </a:lnTo>
                <a:lnTo>
                  <a:pt x="0" y="438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28655610" name="TextBox 10"/>
          <p:cNvSpPr txBox="1"/>
          <p:nvPr/>
        </p:nvSpPr>
        <p:spPr bwMode="auto">
          <a:xfrm rot="0">
            <a:off x="1165028" y="3559947"/>
            <a:ext cx="5004491" cy="248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9"/>
              </a:lnSpc>
              <a:defRPr/>
            </a:pPr>
            <a:r>
              <a:rPr lang="en-US" sz="195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02</a:t>
            </a:r>
            <a:endParaRPr/>
          </a:p>
        </p:txBody>
      </p:sp>
      <p:sp>
        <p:nvSpPr>
          <p:cNvPr id="1719047307" name="TextBox 11"/>
          <p:cNvSpPr txBox="1"/>
          <p:nvPr/>
        </p:nvSpPr>
        <p:spPr bwMode="auto">
          <a:xfrm rot="0">
            <a:off x="9424356" y="3116847"/>
            <a:ext cx="6620147" cy="172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  <a:defRPr/>
            </a:pPr>
            <a:r>
              <a:rPr lang="en-US" sz="120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成果展示</a:t>
            </a:r>
            <a:endParaRPr b="0">
              <a:latin typeface="阿里巴巴普惠体 2.0 105 Heavy"/>
              <a:cs typeface="阿里巴巴普惠体 2.0 105 Heavy"/>
            </a:endParaRPr>
          </a:p>
        </p:txBody>
      </p:sp>
      <p:sp>
        <p:nvSpPr>
          <p:cNvPr id="249000742" name="TextBox 12"/>
          <p:cNvSpPr txBox="1"/>
          <p:nvPr/>
        </p:nvSpPr>
        <p:spPr bwMode="auto">
          <a:xfrm rot="0">
            <a:off x="9424356" y="5163414"/>
            <a:ext cx="8487252" cy="37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0"/>
              </a:lnSpc>
              <a:defRPr/>
            </a:pP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ACHIEVEMENTS SH</a:t>
            </a: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OWCASE</a:t>
            </a:r>
            <a:endParaRPr/>
          </a:p>
        </p:txBody>
      </p:sp>
      <p:sp>
        <p:nvSpPr>
          <p:cNvPr id="1321058729" name="Freeform 13"/>
          <p:cNvSpPr/>
          <p:nvPr/>
        </p:nvSpPr>
        <p:spPr bwMode="auto">
          <a:xfrm rot="0" flipH="0" flipV="0">
            <a:off x="-6271073" y="8287828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49" y="0"/>
                </a:lnTo>
                <a:lnTo>
                  <a:pt x="11104349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2039478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120622764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sp>
        <p:nvSpPr>
          <p:cNvPr id="1704605984" name="Freeform 4"/>
          <p:cNvSpPr/>
          <p:nvPr/>
        </p:nvSpPr>
        <p:spPr bwMode="auto">
          <a:xfrm rot="851909" flipH="0" flipV="0">
            <a:off x="-683391" y="242150"/>
            <a:ext cx="2136070" cy="1297663"/>
          </a:xfrm>
          <a:custGeom>
            <a:avLst/>
            <a:gdLst/>
            <a:ahLst/>
            <a:cxnLst/>
            <a:rect l="l" t="t" r="r" b="b"/>
            <a:pathLst>
              <a:path w="2136070" h="1297663" fill="norm" stroke="1" extrusionOk="0">
                <a:moveTo>
                  <a:pt x="0" y="0"/>
                </a:moveTo>
                <a:lnTo>
                  <a:pt x="2136071" y="0"/>
                </a:lnTo>
                <a:lnTo>
                  <a:pt x="2136071" y="1297662"/>
                </a:lnTo>
                <a:lnTo>
                  <a:pt x="0" y="1297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2093411526" name="Freeform 5"/>
          <p:cNvSpPr/>
          <p:nvPr/>
        </p:nvSpPr>
        <p:spPr bwMode="auto">
          <a:xfrm rot="624017" flipH="0" flipV="0">
            <a:off x="12531076" y="-4622230"/>
            <a:ext cx="10182252" cy="6502253"/>
          </a:xfrm>
          <a:custGeom>
            <a:avLst/>
            <a:gdLst/>
            <a:ahLst/>
            <a:cxnLst/>
            <a:rect l="l" t="t" r="r" b="b"/>
            <a:pathLst>
              <a:path w="10182252" h="6502253" fill="norm" stroke="1" extrusionOk="0">
                <a:moveTo>
                  <a:pt x="0" y="0"/>
                </a:moveTo>
                <a:lnTo>
                  <a:pt x="10182252" y="0"/>
                </a:lnTo>
                <a:lnTo>
                  <a:pt x="10182252" y="6502253"/>
                </a:lnTo>
                <a:lnTo>
                  <a:pt x="0" y="650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grpSp>
        <p:nvGrpSpPr>
          <p:cNvPr id="248130026" name="Group 6"/>
          <p:cNvGrpSpPr/>
          <p:nvPr/>
        </p:nvGrpSpPr>
        <p:grpSpPr bwMode="auto">
          <a:xfrm rot="0">
            <a:off x="1410392" y="2921795"/>
            <a:ext cx="5788268" cy="2613361"/>
            <a:chOff x="0" y="0"/>
            <a:chExt cx="1524482" cy="688293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1524482" cy="688293"/>
            </a:xfrm>
            <a:custGeom>
              <a:avLst/>
              <a:gdLst/>
              <a:ahLst/>
              <a:cxnLst/>
              <a:rect l="l" t="t" r="r" b="b"/>
              <a:pathLst>
                <a:path w="1524482" h="688293" fill="norm" stroke="1" extrusionOk="0">
                  <a:moveTo>
                    <a:pt x="68213" y="0"/>
                  </a:moveTo>
                  <a:lnTo>
                    <a:pt x="1456268" y="0"/>
                  </a:lnTo>
                  <a:cubicBezTo>
                    <a:pt x="1493942" y="0"/>
                    <a:pt x="1524482" y="30540"/>
                    <a:pt x="1524482" y="68213"/>
                  </a:cubicBezTo>
                  <a:lnTo>
                    <a:pt x="1524482" y="620079"/>
                  </a:lnTo>
                  <a:cubicBezTo>
                    <a:pt x="1524482" y="657752"/>
                    <a:pt x="1493942" y="688293"/>
                    <a:pt x="1456268" y="688293"/>
                  </a:cubicBezTo>
                  <a:lnTo>
                    <a:pt x="68213" y="688293"/>
                  </a:lnTo>
                  <a:cubicBezTo>
                    <a:pt x="30540" y="688293"/>
                    <a:pt x="0" y="657752"/>
                    <a:pt x="0" y="620079"/>
                  </a:cubicBezTo>
                  <a:lnTo>
                    <a:pt x="0" y="68213"/>
                  </a:lnTo>
                  <a:cubicBezTo>
                    <a:pt x="0" y="30540"/>
                    <a:pt x="30540" y="0"/>
                    <a:pt x="6821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 bwMode="auto">
            <a:xfrm>
              <a:off x="0" y="-38100"/>
              <a:ext cx="1524482" cy="7263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946152356" name="AutoShape 9"/>
          <p:cNvSpPr/>
          <p:nvPr/>
        </p:nvSpPr>
        <p:spPr bwMode="auto">
          <a:xfrm>
            <a:off x="2605767" y="3891840"/>
            <a:ext cx="4592893" cy="0"/>
          </a:xfrm>
          <a:prstGeom prst="line">
            <a:avLst/>
          </a:prstGeom>
          <a:ln w="38100" cap="flat">
            <a:solidFill>
              <a:srgbClr val="B4C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28653678" name="Group 10"/>
          <p:cNvGrpSpPr/>
          <p:nvPr/>
        </p:nvGrpSpPr>
        <p:grpSpPr bwMode="auto">
          <a:xfrm rot="0">
            <a:off x="8291396" y="2921795"/>
            <a:ext cx="5788268" cy="2613361"/>
            <a:chOff x="0" y="0"/>
            <a:chExt cx="1524482" cy="688293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1524482" cy="688293"/>
            </a:xfrm>
            <a:custGeom>
              <a:avLst/>
              <a:gdLst/>
              <a:ahLst/>
              <a:cxnLst/>
              <a:rect l="l" t="t" r="r" b="b"/>
              <a:pathLst>
                <a:path w="1524482" h="688293" fill="norm" stroke="1" extrusionOk="0">
                  <a:moveTo>
                    <a:pt x="68213" y="0"/>
                  </a:moveTo>
                  <a:lnTo>
                    <a:pt x="1456268" y="0"/>
                  </a:lnTo>
                  <a:cubicBezTo>
                    <a:pt x="1493942" y="0"/>
                    <a:pt x="1524482" y="30540"/>
                    <a:pt x="1524482" y="68213"/>
                  </a:cubicBezTo>
                  <a:lnTo>
                    <a:pt x="1524482" y="620079"/>
                  </a:lnTo>
                  <a:cubicBezTo>
                    <a:pt x="1524482" y="657752"/>
                    <a:pt x="1493942" y="688293"/>
                    <a:pt x="1456268" y="688293"/>
                  </a:cubicBezTo>
                  <a:lnTo>
                    <a:pt x="68213" y="688293"/>
                  </a:lnTo>
                  <a:cubicBezTo>
                    <a:pt x="30540" y="688293"/>
                    <a:pt x="0" y="657752"/>
                    <a:pt x="0" y="620079"/>
                  </a:cubicBezTo>
                  <a:lnTo>
                    <a:pt x="0" y="68213"/>
                  </a:lnTo>
                  <a:cubicBezTo>
                    <a:pt x="0" y="30540"/>
                    <a:pt x="30540" y="0"/>
                    <a:pt x="6821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0" y="-38100"/>
              <a:ext cx="1524482" cy="7263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1693837546" name="Group 13"/>
          <p:cNvGrpSpPr/>
          <p:nvPr/>
        </p:nvGrpSpPr>
        <p:grpSpPr bwMode="auto">
          <a:xfrm rot="0">
            <a:off x="7611282" y="3379553"/>
            <a:ext cx="1697843" cy="16978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grpSp>
        <p:nvGrpSpPr>
          <p:cNvPr id="491345799" name="Group 16"/>
          <p:cNvGrpSpPr/>
          <p:nvPr/>
        </p:nvGrpSpPr>
        <p:grpSpPr bwMode="auto">
          <a:xfrm rot="0">
            <a:off x="7746070" y="3514342"/>
            <a:ext cx="1428268" cy="142826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72500"/>
                  </a:srgbClr>
                </a:gs>
                <a:gs pos="100000">
                  <a:srgbClr val="FFFFFF">
                    <a:alpha val="79000"/>
                  </a:srgbClr>
                </a:gs>
              </a:gsLst>
              <a:lin ang="0" scaled="1"/>
            </a:gra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sp>
        <p:nvSpPr>
          <p:cNvPr id="461600111" name="AutoShape 19"/>
          <p:cNvSpPr/>
          <p:nvPr/>
        </p:nvSpPr>
        <p:spPr bwMode="auto">
          <a:xfrm>
            <a:off x="9486771" y="3891840"/>
            <a:ext cx="4592893" cy="0"/>
          </a:xfrm>
          <a:prstGeom prst="line">
            <a:avLst/>
          </a:prstGeom>
          <a:ln w="38100" cap="flat">
            <a:solidFill>
              <a:srgbClr val="B4C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88804943" name="Group 20"/>
          <p:cNvGrpSpPr/>
          <p:nvPr/>
        </p:nvGrpSpPr>
        <p:grpSpPr bwMode="auto">
          <a:xfrm rot="0">
            <a:off x="1410392" y="5984172"/>
            <a:ext cx="5788268" cy="2613361"/>
            <a:chOff x="0" y="0"/>
            <a:chExt cx="1524482" cy="688293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1524482" cy="688293"/>
            </a:xfrm>
            <a:custGeom>
              <a:avLst/>
              <a:gdLst/>
              <a:ahLst/>
              <a:cxnLst/>
              <a:rect l="l" t="t" r="r" b="b"/>
              <a:pathLst>
                <a:path w="1524482" h="688293" fill="norm" stroke="1" extrusionOk="0">
                  <a:moveTo>
                    <a:pt x="68213" y="0"/>
                  </a:moveTo>
                  <a:lnTo>
                    <a:pt x="1456268" y="0"/>
                  </a:lnTo>
                  <a:cubicBezTo>
                    <a:pt x="1493942" y="0"/>
                    <a:pt x="1524482" y="30540"/>
                    <a:pt x="1524482" y="68213"/>
                  </a:cubicBezTo>
                  <a:lnTo>
                    <a:pt x="1524482" y="620079"/>
                  </a:lnTo>
                  <a:cubicBezTo>
                    <a:pt x="1524482" y="657752"/>
                    <a:pt x="1493942" y="688293"/>
                    <a:pt x="1456268" y="688293"/>
                  </a:cubicBezTo>
                  <a:lnTo>
                    <a:pt x="68213" y="688293"/>
                  </a:lnTo>
                  <a:cubicBezTo>
                    <a:pt x="30540" y="688293"/>
                    <a:pt x="0" y="657752"/>
                    <a:pt x="0" y="620079"/>
                  </a:cubicBezTo>
                  <a:lnTo>
                    <a:pt x="0" y="68213"/>
                  </a:lnTo>
                  <a:cubicBezTo>
                    <a:pt x="0" y="30540"/>
                    <a:pt x="30540" y="0"/>
                    <a:pt x="6821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 bwMode="auto">
            <a:xfrm>
              <a:off x="0" y="-38100"/>
              <a:ext cx="1524482" cy="7263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626664823" name="Group 23"/>
          <p:cNvGrpSpPr/>
          <p:nvPr/>
        </p:nvGrpSpPr>
        <p:grpSpPr bwMode="auto">
          <a:xfrm rot="0">
            <a:off x="730278" y="6441931"/>
            <a:ext cx="1697843" cy="16978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grpSp>
        <p:nvGrpSpPr>
          <p:cNvPr id="760431735" name="Group 26"/>
          <p:cNvGrpSpPr/>
          <p:nvPr/>
        </p:nvGrpSpPr>
        <p:grpSpPr bwMode="auto">
          <a:xfrm rot="0">
            <a:off x="865066" y="6576719"/>
            <a:ext cx="1428268" cy="142826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72500"/>
                  </a:srgbClr>
                </a:gs>
                <a:gs pos="100000">
                  <a:srgbClr val="FFFFFF">
                    <a:alpha val="79000"/>
                  </a:srgbClr>
                </a:gs>
              </a:gsLst>
              <a:lin ang="0" scaled="1"/>
            </a:gra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sp>
        <p:nvSpPr>
          <p:cNvPr id="1252455866" name="AutoShape 29"/>
          <p:cNvSpPr/>
          <p:nvPr/>
        </p:nvSpPr>
        <p:spPr bwMode="auto">
          <a:xfrm>
            <a:off x="2605767" y="6954216"/>
            <a:ext cx="4592893" cy="0"/>
          </a:xfrm>
          <a:prstGeom prst="line">
            <a:avLst/>
          </a:prstGeom>
          <a:ln w="38100" cap="flat">
            <a:solidFill>
              <a:srgbClr val="B4C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60618449" name="Group 30"/>
          <p:cNvGrpSpPr/>
          <p:nvPr/>
        </p:nvGrpSpPr>
        <p:grpSpPr bwMode="auto">
          <a:xfrm rot="0">
            <a:off x="8291396" y="5984172"/>
            <a:ext cx="5788268" cy="2613361"/>
            <a:chOff x="0" y="0"/>
            <a:chExt cx="1524482" cy="688293"/>
          </a:xfrm>
        </p:grpSpPr>
        <p:sp>
          <p:nvSpPr>
            <p:cNvPr id="31" name="Freeform 31"/>
            <p:cNvSpPr/>
            <p:nvPr/>
          </p:nvSpPr>
          <p:spPr bwMode="auto">
            <a:xfrm rot="0" flipH="0" flipV="0">
              <a:off x="0" y="0"/>
              <a:ext cx="1524482" cy="688293"/>
            </a:xfrm>
            <a:custGeom>
              <a:avLst/>
              <a:gdLst/>
              <a:ahLst/>
              <a:cxnLst/>
              <a:rect l="l" t="t" r="r" b="b"/>
              <a:pathLst>
                <a:path w="1524482" h="688293" fill="norm" stroke="1" extrusionOk="0">
                  <a:moveTo>
                    <a:pt x="68213" y="0"/>
                  </a:moveTo>
                  <a:lnTo>
                    <a:pt x="1456268" y="0"/>
                  </a:lnTo>
                  <a:cubicBezTo>
                    <a:pt x="1493942" y="0"/>
                    <a:pt x="1524482" y="30540"/>
                    <a:pt x="1524482" y="68213"/>
                  </a:cubicBezTo>
                  <a:lnTo>
                    <a:pt x="1524482" y="620079"/>
                  </a:lnTo>
                  <a:cubicBezTo>
                    <a:pt x="1524482" y="657752"/>
                    <a:pt x="1493942" y="688293"/>
                    <a:pt x="1456268" y="688293"/>
                  </a:cubicBezTo>
                  <a:lnTo>
                    <a:pt x="68213" y="688293"/>
                  </a:lnTo>
                  <a:cubicBezTo>
                    <a:pt x="30540" y="688293"/>
                    <a:pt x="0" y="657752"/>
                    <a:pt x="0" y="620079"/>
                  </a:cubicBezTo>
                  <a:lnTo>
                    <a:pt x="0" y="68213"/>
                  </a:lnTo>
                  <a:cubicBezTo>
                    <a:pt x="0" y="30540"/>
                    <a:pt x="30540" y="0"/>
                    <a:pt x="6821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32" name="TextBox 32"/>
            <p:cNvSpPr txBox="1"/>
            <p:nvPr/>
          </p:nvSpPr>
          <p:spPr bwMode="auto">
            <a:xfrm>
              <a:off x="0" y="-38100"/>
              <a:ext cx="1524482" cy="7263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1562220870" name="Group 33"/>
          <p:cNvGrpSpPr/>
          <p:nvPr/>
        </p:nvGrpSpPr>
        <p:grpSpPr bwMode="auto">
          <a:xfrm rot="0">
            <a:off x="7611282" y="6441931"/>
            <a:ext cx="1697843" cy="169784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5A9FF">
                    <a:alpha val="100000"/>
                  </a:srgbClr>
                </a:gs>
                <a:gs pos="33333">
                  <a:srgbClr val="9C95FD">
                    <a:alpha val="100000"/>
                  </a:srgbClr>
                </a:gs>
                <a:gs pos="66667">
                  <a:srgbClr val="9095FF">
                    <a:alpha val="100000"/>
                  </a:srgbClr>
                </a:gs>
                <a:gs pos="100000">
                  <a:srgbClr val="8E92FF">
                    <a:alpha val="100000"/>
                  </a:srgbClr>
                </a:gs>
              </a:gsLst>
              <a:lin ang="5400000" scaled="1"/>
            </a:gra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grpSp>
        <p:nvGrpSpPr>
          <p:cNvPr id="1873760677" name="Group 36"/>
          <p:cNvGrpSpPr/>
          <p:nvPr/>
        </p:nvGrpSpPr>
        <p:grpSpPr bwMode="auto">
          <a:xfrm rot="0">
            <a:off x="7746070" y="6576719"/>
            <a:ext cx="1428268" cy="142826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72500"/>
                  </a:srgbClr>
                </a:gs>
                <a:gs pos="100000">
                  <a:srgbClr val="FFFFFF">
                    <a:alpha val="79000"/>
                  </a:srgbClr>
                </a:gs>
              </a:gsLst>
              <a:lin ang="0" scaled="1"/>
            </a:gradFill>
            <a:ln cap="sq">
              <a:noFill/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 bwMode="auto">
            <a:xfrm>
              <a:off x="76200" y="0"/>
              <a:ext cx="6604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  <a:defRPr/>
              </a:pPr>
              <a:endParaRPr/>
            </a:p>
          </p:txBody>
        </p:sp>
      </p:grpSp>
      <p:sp>
        <p:nvSpPr>
          <p:cNvPr id="1178593891" name="AutoShape 39"/>
          <p:cNvSpPr/>
          <p:nvPr/>
        </p:nvSpPr>
        <p:spPr bwMode="auto">
          <a:xfrm>
            <a:off x="9486771" y="6954216"/>
            <a:ext cx="4592893" cy="0"/>
          </a:xfrm>
          <a:prstGeom prst="line">
            <a:avLst/>
          </a:prstGeom>
          <a:ln w="38100" cap="flat">
            <a:solidFill>
              <a:srgbClr val="B4C1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9291130" name="Group 40"/>
          <p:cNvGrpSpPr/>
          <p:nvPr/>
        </p:nvGrpSpPr>
        <p:grpSpPr bwMode="auto">
          <a:xfrm rot="0">
            <a:off x="730277" y="3379553"/>
            <a:ext cx="1697842" cy="1697842"/>
            <a:chOff x="0" y="0"/>
            <a:chExt cx="1697842" cy="1697842"/>
          </a:xfrm>
        </p:grpSpPr>
        <p:grpSp>
          <p:nvGrpSpPr>
            <p:cNvPr id="41" name="Group 41"/>
            <p:cNvGrpSpPr/>
            <p:nvPr/>
          </p:nvGrpSpPr>
          <p:grpSpPr bwMode="auto">
            <a:xfrm rot="0">
              <a:off x="0" y="0"/>
              <a:ext cx="1697842" cy="1697842"/>
              <a:chOff x="0" y="0"/>
              <a:chExt cx="1697842" cy="1697842"/>
            </a:xfrm>
          </p:grpSpPr>
          <p:sp>
            <p:nvSpPr>
              <p:cNvPr id="42" name="Freeform 42"/>
              <p:cNvSpPr/>
              <p:nvPr/>
            </p:nvSpPr>
            <p:spPr bwMode="auto">
              <a:xfrm rot="0" flipH="0" flipV="0">
                <a:off x="0" y="0"/>
                <a:ext cx="1697842" cy="16978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fill="norm" stroke="1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9FF">
                      <a:alpha val="100000"/>
                    </a:srgbClr>
                  </a:gs>
                  <a:gs pos="33333">
                    <a:srgbClr val="9C95FD">
                      <a:alpha val="100000"/>
                    </a:srgbClr>
                  </a:gs>
                  <a:gs pos="66667">
                    <a:srgbClr val="9095FF">
                      <a:alpha val="100000"/>
                    </a:srgbClr>
                  </a:gs>
                  <a:gs pos="100000">
                    <a:srgbClr val="8E92FF">
                      <a:alpha val="100000"/>
                    </a:srgbClr>
                  </a:gs>
                </a:gsLst>
                <a:lin ang="5400000" scaled="1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 bwMode="auto">
              <a:xfrm>
                <a:off x="159172" y="0"/>
                <a:ext cx="1379497" cy="153866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55"/>
                  </a:lnSpc>
                  <a:defRPr/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 bwMode="auto">
            <a:xfrm rot="0">
              <a:off x="134787" y="134787"/>
              <a:ext cx="1428267" cy="1428267"/>
              <a:chOff x="0" y="0"/>
              <a:chExt cx="1428267" cy="1428267"/>
            </a:xfrm>
          </p:grpSpPr>
          <p:sp>
            <p:nvSpPr>
              <p:cNvPr id="45" name="Freeform 45"/>
              <p:cNvSpPr/>
              <p:nvPr/>
            </p:nvSpPr>
            <p:spPr bwMode="auto">
              <a:xfrm rot="0" flipH="0" flipV="0">
                <a:off x="0" y="0"/>
                <a:ext cx="1428267" cy="142826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fill="norm" stroke="1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72500"/>
                    </a:srgbClr>
                  </a:gs>
                  <a:gs pos="100000">
                    <a:srgbClr val="FFFFFF">
                      <a:alpha val="79000"/>
                    </a:srgbClr>
                  </a:gs>
                </a:gsLst>
                <a:lin ang="0" scaled="1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 bwMode="auto">
              <a:xfrm>
                <a:off x="133899" y="0"/>
                <a:ext cx="1160467" cy="129436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55"/>
                  </a:lnSpc>
                  <a:defRPr/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 bwMode="auto">
            <a:xfrm rot="0">
              <a:off x="383820" y="512284"/>
              <a:ext cx="930561" cy="66126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04"/>
                </a:lnSpc>
                <a:defRPr/>
              </a:pPr>
              <a:r>
                <a:rPr lang="en-US" sz="4750" b="1">
                  <a:solidFill>
                    <a:srgbClr val="0D0D0B"/>
                  </a:solidFill>
                  <a:latin typeface="黑体"/>
                  <a:ea typeface="黑体"/>
                  <a:cs typeface="黑体"/>
                </a:rPr>
                <a:t>01</a:t>
              </a:r>
              <a:endParaRPr/>
            </a:p>
          </p:txBody>
        </p:sp>
      </p:grpSp>
      <p:sp>
        <p:nvSpPr>
          <p:cNvPr id="1892796847" name="TextBox 48"/>
          <p:cNvSpPr txBox="1"/>
          <p:nvPr/>
        </p:nvSpPr>
        <p:spPr bwMode="auto">
          <a:xfrm rot="0">
            <a:off x="2605766" y="4057025"/>
            <a:ext cx="4048188" cy="120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相较于去年同期增长XX%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某单品销售突破￥XX万，居全店第</a:t>
            </a: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一</a:t>
            </a:r>
            <a:endParaRPr/>
          </a:p>
        </p:txBody>
      </p:sp>
      <p:sp>
        <p:nvSpPr>
          <p:cNvPr id="1425741094" name="TextBox 49"/>
          <p:cNvSpPr txBox="1"/>
          <p:nvPr/>
        </p:nvSpPr>
        <p:spPr bwMode="auto">
          <a:xfrm rot="0">
            <a:off x="2605766" y="3167939"/>
            <a:ext cx="3864243" cy="57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60"/>
              </a:lnSpc>
              <a:spcBef>
                <a:spcPts val="0"/>
              </a:spcBef>
              <a:defRPr/>
            </a:pPr>
            <a:r>
              <a:rPr lang="en-US" sz="3800" b="1" spc="767">
                <a:solidFill>
                  <a:srgbClr val="0D0D0B"/>
                </a:solidFill>
                <a:latin typeface="黑体"/>
                <a:ea typeface="黑体"/>
                <a:cs typeface="黑体"/>
              </a:rPr>
              <a:t>销售突破亮点</a:t>
            </a:r>
            <a:endParaRPr/>
          </a:p>
        </p:txBody>
      </p:sp>
      <p:sp>
        <p:nvSpPr>
          <p:cNvPr id="1345561567" name="TextBox 50"/>
          <p:cNvSpPr txBox="1"/>
          <p:nvPr/>
        </p:nvSpPr>
        <p:spPr bwMode="auto">
          <a:xfrm rot="0">
            <a:off x="7885755" y="3891839"/>
            <a:ext cx="1149256" cy="66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4"/>
              </a:lnSpc>
              <a:defRPr/>
            </a:pPr>
            <a:r>
              <a:rPr lang="en-US" sz="475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02</a:t>
            </a:r>
            <a:endParaRPr/>
          </a:p>
        </p:txBody>
      </p:sp>
      <p:sp>
        <p:nvSpPr>
          <p:cNvPr id="151031349" name="TextBox 51"/>
          <p:cNvSpPr txBox="1"/>
          <p:nvPr/>
        </p:nvSpPr>
        <p:spPr bwMode="auto">
          <a:xfrm rot="0">
            <a:off x="9486770" y="4057025"/>
            <a:ext cx="4593252" cy="80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3150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抖音渠道引流表现最佳，占比XX%</a:t>
            </a:r>
            <a:endParaRPr>
              <a:latin typeface="黑体"/>
              <a:cs typeface="黑体"/>
            </a:endParaRPr>
          </a:p>
          <a:p>
            <a:pPr marL="453390" lvl="1" indent="-226695" algn="l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小红书</a:t>
            </a: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种草带来的转化率高达XX%</a:t>
            </a:r>
            <a:endParaRPr/>
          </a:p>
        </p:txBody>
      </p:sp>
      <p:sp>
        <p:nvSpPr>
          <p:cNvPr id="200886581" name="TextBox 52"/>
          <p:cNvSpPr txBox="1"/>
          <p:nvPr/>
        </p:nvSpPr>
        <p:spPr bwMode="auto">
          <a:xfrm rot="0">
            <a:off x="9486770" y="3167939"/>
            <a:ext cx="3864243" cy="57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60"/>
              </a:lnSpc>
              <a:spcBef>
                <a:spcPts val="0"/>
              </a:spcBef>
              <a:defRPr/>
            </a:pPr>
            <a:r>
              <a:rPr lang="en-US" sz="3800" b="1" spc="767">
                <a:solidFill>
                  <a:srgbClr val="0D0D0B"/>
                </a:solidFill>
                <a:latin typeface="黑体"/>
                <a:ea typeface="黑体"/>
                <a:cs typeface="黑体"/>
              </a:rPr>
              <a:t>渠道表现</a:t>
            </a:r>
            <a:endParaRPr/>
          </a:p>
        </p:txBody>
      </p:sp>
      <p:sp>
        <p:nvSpPr>
          <p:cNvPr id="100752633" name="TextBox 53"/>
          <p:cNvSpPr txBox="1"/>
          <p:nvPr/>
        </p:nvSpPr>
        <p:spPr bwMode="auto">
          <a:xfrm rot="0">
            <a:off x="1038153" y="6954216"/>
            <a:ext cx="1082452" cy="66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4"/>
              </a:lnSpc>
              <a:defRPr/>
            </a:pPr>
            <a:r>
              <a:rPr lang="en-US" sz="475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03</a:t>
            </a:r>
            <a:endParaRPr/>
          </a:p>
        </p:txBody>
      </p:sp>
      <p:sp>
        <p:nvSpPr>
          <p:cNvPr id="633185673" name="TextBox 54"/>
          <p:cNvSpPr txBox="1"/>
          <p:nvPr/>
        </p:nvSpPr>
        <p:spPr bwMode="auto">
          <a:xfrm rot="0">
            <a:off x="2605766" y="7119402"/>
            <a:ext cx="4048188" cy="120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视频播放总量达XXX万次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爆款短视频：标题+播放量+互动量</a:t>
            </a:r>
            <a:endParaRPr/>
          </a:p>
        </p:txBody>
      </p:sp>
      <p:sp>
        <p:nvSpPr>
          <p:cNvPr id="752492171" name="TextBox 55"/>
          <p:cNvSpPr txBox="1"/>
          <p:nvPr/>
        </p:nvSpPr>
        <p:spPr bwMode="auto">
          <a:xfrm rot="0">
            <a:off x="2605766" y="6230316"/>
            <a:ext cx="3864243" cy="57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60"/>
              </a:lnSpc>
              <a:spcBef>
                <a:spcPts val="0"/>
              </a:spcBef>
              <a:defRPr/>
            </a:pPr>
            <a:r>
              <a:rPr lang="en-US" sz="3800" b="1" spc="767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内容营销亮点</a:t>
            </a:r>
            <a:endParaRPr/>
          </a:p>
        </p:txBody>
      </p:sp>
      <p:sp>
        <p:nvSpPr>
          <p:cNvPr id="21254957" name="TextBox 56"/>
          <p:cNvSpPr txBox="1"/>
          <p:nvPr/>
        </p:nvSpPr>
        <p:spPr bwMode="auto">
          <a:xfrm rot="0">
            <a:off x="7870585" y="6954216"/>
            <a:ext cx="1179594" cy="661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4"/>
              </a:lnSpc>
              <a:defRPr/>
            </a:pPr>
            <a:r>
              <a:rPr lang="en-US" sz="4750" b="1">
                <a:solidFill>
                  <a:srgbClr val="0D0D0B"/>
                </a:solidFill>
                <a:latin typeface="黑体"/>
                <a:ea typeface="黑体"/>
                <a:cs typeface="黑体"/>
              </a:rPr>
              <a:t>04</a:t>
            </a:r>
            <a:endParaRPr/>
          </a:p>
        </p:txBody>
      </p:sp>
      <p:sp>
        <p:nvSpPr>
          <p:cNvPr id="572763604" name="TextBox 57"/>
          <p:cNvSpPr txBox="1"/>
          <p:nvPr/>
        </p:nvSpPr>
        <p:spPr bwMode="auto">
          <a:xfrm rot="0">
            <a:off x="9486770" y="7119402"/>
            <a:ext cx="4048188" cy="80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>
                <a:solidFill>
                  <a:srgbClr val="43352E"/>
                </a:solidFill>
                <a:latin typeface="黑体"/>
                <a:ea typeface="黑体"/>
                <a:cs typeface="黑体"/>
              </a:rPr>
              <a:t>客服平均响应</a:t>
            </a: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时间缩短XX%</a:t>
            </a:r>
            <a:endParaRPr>
              <a:latin typeface="黑体"/>
              <a:cs typeface="黑体"/>
            </a:endParaRPr>
          </a:p>
          <a:p>
            <a:pPr marL="453390" lvl="1" indent="-226695" algn="just">
              <a:lnSpc>
                <a:spcPts val="315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100" u="none" strike="noStrike">
                <a:solidFill>
                  <a:srgbClr val="43352E"/>
                </a:solidFill>
                <a:latin typeface="黑体"/>
                <a:ea typeface="黑体"/>
                <a:cs typeface="黑体"/>
              </a:rPr>
              <a:t>物流及时率达XX%</a:t>
            </a:r>
            <a:endParaRPr/>
          </a:p>
        </p:txBody>
      </p:sp>
      <p:sp>
        <p:nvSpPr>
          <p:cNvPr id="1728965886" name="TextBox 58"/>
          <p:cNvSpPr txBox="1"/>
          <p:nvPr/>
        </p:nvSpPr>
        <p:spPr bwMode="auto">
          <a:xfrm rot="0" flipH="0" flipV="0">
            <a:off x="9486770" y="6230316"/>
            <a:ext cx="4410672" cy="57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60"/>
              </a:lnSpc>
              <a:spcBef>
                <a:spcPts val="0"/>
              </a:spcBef>
              <a:defRPr/>
            </a:pPr>
            <a:r>
              <a:rPr lang="en-US" sz="3800" b="1" spc="767">
                <a:solidFill>
                  <a:srgbClr val="0D0D0B"/>
                </a:solidFill>
                <a:latin typeface="黑体"/>
                <a:ea typeface="黑体"/>
                <a:cs typeface="黑体"/>
              </a:rPr>
              <a:t>团队协作与响应</a:t>
            </a:r>
            <a:endParaRPr b="1">
              <a:latin typeface="黑体"/>
              <a:cs typeface="黑体"/>
            </a:endParaRPr>
          </a:p>
        </p:txBody>
      </p:sp>
      <p:sp>
        <p:nvSpPr>
          <p:cNvPr id="907311181" name="Freeform 59"/>
          <p:cNvSpPr/>
          <p:nvPr/>
        </p:nvSpPr>
        <p:spPr bwMode="auto">
          <a:xfrm rot="0" flipH="0" flipV="0">
            <a:off x="14687679" y="2340578"/>
            <a:ext cx="7863647" cy="7946422"/>
          </a:xfrm>
          <a:custGeom>
            <a:avLst/>
            <a:gdLst/>
            <a:ahLst/>
            <a:cxnLst/>
            <a:rect l="l" t="t" r="r" b="b"/>
            <a:pathLst>
              <a:path w="7863647" h="7946422" fill="norm" stroke="1" extrusionOk="0">
                <a:moveTo>
                  <a:pt x="0" y="0"/>
                </a:moveTo>
                <a:lnTo>
                  <a:pt x="7863647" y="0"/>
                </a:lnTo>
                <a:lnTo>
                  <a:pt x="7863647" y="7946422"/>
                </a:lnTo>
                <a:lnTo>
                  <a:pt x="0" y="7946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719412382" name="Freeform 60"/>
          <p:cNvSpPr/>
          <p:nvPr/>
        </p:nvSpPr>
        <p:spPr bwMode="auto">
          <a:xfrm rot="0" flipH="0" flipV="0">
            <a:off x="-1885833" y="7517307"/>
            <a:ext cx="4233194" cy="4382601"/>
          </a:xfrm>
          <a:custGeom>
            <a:avLst/>
            <a:gdLst/>
            <a:ahLst/>
            <a:cxnLst/>
            <a:rect l="l" t="t" r="r" b="b"/>
            <a:pathLst>
              <a:path w="4233194" h="4382601" fill="norm" stroke="1" extrusionOk="0">
                <a:moveTo>
                  <a:pt x="0" y="0"/>
                </a:moveTo>
                <a:lnTo>
                  <a:pt x="4233195" y="0"/>
                </a:lnTo>
                <a:lnTo>
                  <a:pt x="4233195" y="4382601"/>
                </a:lnTo>
                <a:lnTo>
                  <a:pt x="0" y="4382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  <p:sp>
        <p:nvSpPr>
          <p:cNvPr id="1924046792" name="TextBox 61"/>
          <p:cNvSpPr txBox="1"/>
          <p:nvPr/>
        </p:nvSpPr>
        <p:spPr bwMode="auto">
          <a:xfrm rot="0">
            <a:off x="1579198" y="689367"/>
            <a:ext cx="9502603" cy="77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3"/>
              </a:lnSpc>
              <a:defRPr/>
            </a:pPr>
            <a:r>
              <a:rPr lang="en-US" sz="66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成果展示</a:t>
            </a:r>
            <a:endParaRPr b="1"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504154" name="Freeform 2"/>
          <p:cNvSpPr/>
          <p:nvPr/>
        </p:nvSpPr>
        <p:spPr bwMode="auto">
          <a:xfrm rot="0" flipH="0" flipV="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1000"/>
            </a:blip>
            <a:srcRect l="9999" t="35761" r="0" b="35759"/>
            <a:stretch/>
          </a:blipFill>
        </p:spPr>
      </p:sp>
      <p:sp>
        <p:nvSpPr>
          <p:cNvPr id="650597150" name="Freeform 3"/>
          <p:cNvSpPr/>
          <p:nvPr/>
        </p:nvSpPr>
        <p:spPr bwMode="auto">
          <a:xfrm rot="-5400000" flipH="0" flipV="0">
            <a:off x="3990109" y="-3990109"/>
            <a:ext cx="10307782" cy="18288000"/>
          </a:xfrm>
          <a:custGeom>
            <a:avLst/>
            <a:gdLst/>
            <a:ahLst/>
            <a:cxnLst/>
            <a:rect l="l" t="t" r="r" b="b"/>
            <a:pathLst>
              <a:path w="10307782" h="18288000" fill="norm" stroke="1" extrusionOk="0">
                <a:moveTo>
                  <a:pt x="0" y="0"/>
                </a:moveTo>
                <a:lnTo>
                  <a:pt x="10307782" y="0"/>
                </a:lnTo>
                <a:lnTo>
                  <a:pt x="10307782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1000"/>
            </a:blip>
            <a:srcRect l="0" t="0" r="0" b="0"/>
            <a:stretch/>
          </a:blipFill>
        </p:spPr>
      </p:sp>
      <p:grpSp>
        <p:nvGrpSpPr>
          <p:cNvPr id="1943730354" name="Group 4"/>
          <p:cNvGrpSpPr/>
          <p:nvPr/>
        </p:nvGrpSpPr>
        <p:grpSpPr bwMode="auto">
          <a:xfrm rot="0">
            <a:off x="1964127" y="2466916"/>
            <a:ext cx="15545878" cy="5246173"/>
            <a:chOff x="0" y="0"/>
            <a:chExt cx="4094388" cy="1381708"/>
          </a:xfrm>
        </p:grpSpPr>
        <p:sp>
          <p:nvSpPr>
            <p:cNvPr id="5" name="Freeform 5"/>
            <p:cNvSpPr/>
            <p:nvPr/>
          </p:nvSpPr>
          <p:spPr bwMode="auto">
            <a:xfrm rot="0" flipH="0" flipV="0">
              <a:off x="0" y="0"/>
              <a:ext cx="4094388" cy="1381708"/>
            </a:xfrm>
            <a:custGeom>
              <a:avLst/>
              <a:gdLst/>
              <a:ahLst/>
              <a:cxnLst/>
              <a:rect l="l" t="t" r="r" b="b"/>
              <a:pathLst>
                <a:path w="4094388" h="1381708" fill="norm" stroke="1" extrusionOk="0">
                  <a:moveTo>
                    <a:pt x="25398" y="0"/>
                  </a:moveTo>
                  <a:lnTo>
                    <a:pt x="4068990" y="0"/>
                  </a:lnTo>
                  <a:cubicBezTo>
                    <a:pt x="4075726" y="0"/>
                    <a:pt x="4082186" y="2676"/>
                    <a:pt x="4086949" y="7439"/>
                  </a:cubicBezTo>
                  <a:cubicBezTo>
                    <a:pt x="4091712" y="12202"/>
                    <a:pt x="4094388" y="18662"/>
                    <a:pt x="4094388" y="25398"/>
                  </a:cubicBezTo>
                  <a:lnTo>
                    <a:pt x="4094388" y="1356310"/>
                  </a:lnTo>
                  <a:cubicBezTo>
                    <a:pt x="4094388" y="1363046"/>
                    <a:pt x="4091712" y="1369506"/>
                    <a:pt x="4086949" y="1374269"/>
                  </a:cubicBezTo>
                  <a:cubicBezTo>
                    <a:pt x="4082186" y="1379032"/>
                    <a:pt x="4075726" y="1381708"/>
                    <a:pt x="4068990" y="1381708"/>
                  </a:cubicBezTo>
                  <a:lnTo>
                    <a:pt x="25398" y="1381708"/>
                  </a:lnTo>
                  <a:cubicBezTo>
                    <a:pt x="18662" y="1381708"/>
                    <a:pt x="12202" y="1379032"/>
                    <a:pt x="7439" y="1374269"/>
                  </a:cubicBezTo>
                  <a:cubicBezTo>
                    <a:pt x="2676" y="1369506"/>
                    <a:pt x="0" y="1363046"/>
                    <a:pt x="0" y="1356310"/>
                  </a:cubicBezTo>
                  <a:lnTo>
                    <a:pt x="0" y="25398"/>
                  </a:lnTo>
                  <a:cubicBezTo>
                    <a:pt x="0" y="18662"/>
                    <a:pt x="2676" y="12202"/>
                    <a:pt x="7439" y="7439"/>
                  </a:cubicBezTo>
                  <a:cubicBezTo>
                    <a:pt x="12202" y="2676"/>
                    <a:pt x="18662" y="0"/>
                    <a:pt x="2539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1085"/>
                  </a:srgbClr>
                </a:gs>
                <a:gs pos="100000">
                  <a:srgbClr val="FFFFFF">
                    <a:alpha val="78210"/>
                  </a:srgbClr>
                </a:gs>
              </a:gsLst>
              <a:lin ang="0" scaled="1"/>
            </a:gradFill>
            <a:ln w="19050" cap="rnd">
              <a:solidFill>
                <a:srgbClr val="FFFFFF">
                  <a:alpha val="98824"/>
                </a:srgbClr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 bwMode="auto">
            <a:xfrm>
              <a:off x="0" y="-38100"/>
              <a:ext cx="4094388" cy="141980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403641068" name="Freeform 7"/>
          <p:cNvSpPr/>
          <p:nvPr/>
        </p:nvSpPr>
        <p:spPr bwMode="auto">
          <a:xfrm rot="2484834" flipH="0" flipV="0">
            <a:off x="929333" y="1209897"/>
            <a:ext cx="6993101" cy="7184452"/>
          </a:xfrm>
          <a:custGeom>
            <a:avLst/>
            <a:gdLst/>
            <a:ahLst/>
            <a:cxnLst/>
            <a:rect l="l" t="t" r="r" b="b"/>
            <a:pathLst>
              <a:path w="6993101" h="7184452" fill="norm" stroke="1" extrusionOk="0">
                <a:moveTo>
                  <a:pt x="0" y="0"/>
                </a:moveTo>
                <a:lnTo>
                  <a:pt x="6993100" y="0"/>
                </a:lnTo>
                <a:lnTo>
                  <a:pt x="6993100" y="7184452"/>
                </a:lnTo>
                <a:lnTo>
                  <a:pt x="0" y="7184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589" t="0" r="587" b="0"/>
            <a:stretch/>
          </a:blipFill>
        </p:spPr>
      </p:sp>
      <p:sp>
        <p:nvSpPr>
          <p:cNvPr id="630165759" name="Freeform 8"/>
          <p:cNvSpPr/>
          <p:nvPr/>
        </p:nvSpPr>
        <p:spPr bwMode="auto">
          <a:xfrm rot="0" flipH="0" flipV="0">
            <a:off x="14132891" y="462252"/>
            <a:ext cx="3506511" cy="2887715"/>
          </a:xfrm>
          <a:custGeom>
            <a:avLst/>
            <a:gdLst/>
            <a:ahLst/>
            <a:cxnLst/>
            <a:rect l="l" t="t" r="r" b="b"/>
            <a:pathLst>
              <a:path w="3506511" h="2887715" fill="norm" stroke="1" extrusionOk="0">
                <a:moveTo>
                  <a:pt x="0" y="0"/>
                </a:moveTo>
                <a:lnTo>
                  <a:pt x="3506510" y="0"/>
                </a:lnTo>
                <a:lnTo>
                  <a:pt x="3506510" y="2887715"/>
                </a:lnTo>
                <a:lnTo>
                  <a:pt x="0" y="2887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1899003845" name="Freeform 9"/>
          <p:cNvSpPr/>
          <p:nvPr/>
        </p:nvSpPr>
        <p:spPr bwMode="auto">
          <a:xfrm rot="-5172813" flipH="0" flipV="0">
            <a:off x="15393408" y="6638506"/>
            <a:ext cx="4233194" cy="4382601"/>
          </a:xfrm>
          <a:custGeom>
            <a:avLst/>
            <a:gdLst/>
            <a:ahLst/>
            <a:cxnLst/>
            <a:rect l="l" t="t" r="r" b="b"/>
            <a:pathLst>
              <a:path w="4233194" h="4382601" fill="norm" stroke="1" extrusionOk="0">
                <a:moveTo>
                  <a:pt x="0" y="0"/>
                </a:moveTo>
                <a:lnTo>
                  <a:pt x="4233194" y="0"/>
                </a:lnTo>
                <a:lnTo>
                  <a:pt x="4233194" y="4382602"/>
                </a:lnTo>
                <a:lnTo>
                  <a:pt x="0" y="438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806178850" name="TextBox 10"/>
          <p:cNvSpPr txBox="1"/>
          <p:nvPr/>
        </p:nvSpPr>
        <p:spPr bwMode="auto">
          <a:xfrm rot="0">
            <a:off x="1186596" y="3600198"/>
            <a:ext cx="5090035" cy="248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9"/>
              </a:lnSpc>
              <a:defRPr/>
            </a:pPr>
            <a:r>
              <a:rPr lang="en-US" sz="1955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03</a:t>
            </a:r>
            <a:endParaRPr/>
          </a:p>
        </p:txBody>
      </p:sp>
      <p:sp>
        <p:nvSpPr>
          <p:cNvPr id="2064023549" name="TextBox 11"/>
          <p:cNvSpPr txBox="1"/>
          <p:nvPr/>
        </p:nvSpPr>
        <p:spPr bwMode="auto">
          <a:xfrm rot="0">
            <a:off x="9424356" y="3116847"/>
            <a:ext cx="6620147" cy="172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  <a:defRPr/>
            </a:pPr>
            <a:r>
              <a:rPr lang="en-US" sz="12000" b="1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经验总结</a:t>
            </a:r>
            <a:endParaRPr/>
          </a:p>
        </p:txBody>
      </p:sp>
      <p:sp>
        <p:nvSpPr>
          <p:cNvPr id="1321667558" name="TextBox 12"/>
          <p:cNvSpPr txBox="1"/>
          <p:nvPr/>
        </p:nvSpPr>
        <p:spPr bwMode="auto">
          <a:xfrm rot="0">
            <a:off x="9424356" y="5163414"/>
            <a:ext cx="8487252" cy="37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0"/>
              </a:lnSpc>
              <a:defRPr/>
            </a:pP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KEY TAKE</a:t>
            </a:r>
            <a:r>
              <a:rPr lang="en-US" sz="2650">
                <a:solidFill>
                  <a:srgbClr val="000000">
                    <a:alpha val="36863"/>
                  </a:srgbClr>
                </a:solidFill>
                <a:latin typeface="Arial"/>
                <a:ea typeface="Arial"/>
                <a:cs typeface="Arial"/>
              </a:rPr>
              <a:t>AWAYS</a:t>
            </a:r>
            <a:endParaRPr/>
          </a:p>
        </p:txBody>
      </p:sp>
      <p:sp>
        <p:nvSpPr>
          <p:cNvPr id="1856151679" name="Freeform 13"/>
          <p:cNvSpPr/>
          <p:nvPr/>
        </p:nvSpPr>
        <p:spPr bwMode="auto">
          <a:xfrm rot="0" flipH="0" flipV="0">
            <a:off x="-6271073" y="8287828"/>
            <a:ext cx="11104350" cy="7091093"/>
          </a:xfrm>
          <a:custGeom>
            <a:avLst/>
            <a:gdLst/>
            <a:ahLst/>
            <a:cxnLst/>
            <a:rect l="l" t="t" r="r" b="b"/>
            <a:pathLst>
              <a:path w="11104350" h="7091093" fill="norm" stroke="1" extrusionOk="0">
                <a:moveTo>
                  <a:pt x="0" y="0"/>
                </a:moveTo>
                <a:lnTo>
                  <a:pt x="11104349" y="0"/>
                </a:lnTo>
                <a:lnTo>
                  <a:pt x="11104349" y="7091093"/>
                </a:lnTo>
                <a:lnTo>
                  <a:pt x="0" y="7091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onlyoffice/9.4.0.129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深蓝粉紫色扁平宣传科技互联网演示文稿	</dc:title>
  <dc:identifier>DAGkJYu_ye4</dc:identifier>
  <cp:lastModifiedBy>ONLYOFFICE Team</cp:lastModifiedBy>
  <cp:revision>6</cp:revision>
  <dcterms:created xsi:type="dcterms:W3CDTF">2006-08-16T00:00:00Z</dcterms:created>
  <dcterms:modified xsi:type="dcterms:W3CDTF">2026-05-28T13:27:14Z</dcterms:modified>
</cp:coreProperties>
</file>