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notesSlides/notesSlide12.xml" ContentType="application/vnd.openxmlformats-officedocument.presentationml.notes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embedTrueTypeFonts="1" saveSubsetFonts="1">
  <p:sldMasterIdLst>
    <p:sldMasterId id="2147483648" r:id="rId1"/>
  </p:sldMasterIdLst>
  <p:notesMasterIdLst>
    <p:notesMasterId r:id="rId17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8288000" cy="10287000"/>
  <p:notesSz cx="6858000" cy="9144000"/>
  <p:defaultTextStyle>
    <a:defPPr>
      <a:defRPr lang="zh-CN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74" d="100"/>
          <a:sy n="74" d="100"/>
        </p:scale>
        <p:origin x="-1092" y="-90"/>
      </p:cViewPr>
      <p:guideLst>
        <p:guide pos="2160" orient="horz"/>
        <p:guide pos="2880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 /><Relationship Id="rId19" Type="http://schemas.openxmlformats.org/officeDocument/2006/relationships/tableStyles" Target="tableStyles.xml" /><Relationship Id="rId20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39108281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89579682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69350939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00198762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445785515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1552134146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7917896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2431218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0802251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6AD0330-19C0-A18A-C386-F6533149CF43}" type="slidenum">
              <a:rPr/>
              <a:t/>
            </a:fld>
            <a:endParaRPr/>
          </a:p>
        </p:txBody>
      </p:sp>
    </p:spTree>
  </p:cSld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4147738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5508359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84350228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CDF7D2C-A026-4F44-67A5-1165D414D9D8}" type="slidenum">
              <a:rPr/>
              <a:t/>
            </a:fld>
            <a:endParaRPr/>
          </a:p>
        </p:txBody>
      </p:sp>
    </p:spTree>
  </p:cSld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6374999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67455214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0804556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433DFF9-D73A-09E9-1E70-A308E45B01DD}" type="slidenum">
              <a:rPr/>
              <a:t/>
            </a:fld>
            <a:endParaRPr/>
          </a:p>
        </p:txBody>
      </p:sp>
    </p:spTree>
  </p:cSld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969669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82400654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5760444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71D5C7E-8FC6-4F1F-5454-A42C496AE6C2}" type="slidenum">
              <a:rPr/>
              <a:t/>
            </a:fld>
            <a:endParaRPr/>
          </a:p>
        </p:txBody>
      </p:sp>
    </p:spTree>
  </p:cSld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276795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5997405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9565541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699D17-DE73-0F3F-FE6D-DA03AD5A0FE6}" type="slidenum">
              <a:rPr/>
              <a:t/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343266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9962600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7045800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BDC5F87-27D2-3D63-D2D7-E370E9FC8208}" type="slidenum">
              <a:rPr/>
              <a:t/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0329095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0016135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2450661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D25EFEC-22B6-A730-F969-AB6A1F0E95AA}" type="slidenum">
              <a:rPr/>
              <a:t/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2625950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83115166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2886723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A6ED707-BE9E-4429-2E50-10F40155BFB4}" type="slidenum">
              <a:rPr/>
              <a:t/>
            </a:fld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396248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65368681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96908892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C7BB163-4C12-A4EC-1DCC-F180B8FB647D}" type="slidenum">
              <a:rPr/>
              <a:t/>
            </a:fld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7009247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90126502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9369985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5608B3E-590A-D1EA-EB3D-7E30751CCA58}" type="slidenum">
              <a:rPr/>
              <a:t/>
            </a:fld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743961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2572249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43663372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F531C93-B92C-A954-8D9F-DB5EBBCEE397}" type="slidenum">
              <a:rPr/>
              <a:t/>
            </a:fld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1865028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9556697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3558278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5CCC6B7-5512-2B46-6854-F2B21A5226BA}" type="slidenum">
              <a:rPr/>
              <a:t/>
            </a:fld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7970395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9327238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08622005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06D5248-0831-B463-A661-4F87A9E3D4C8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63717193" name="Title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477207563" name="Subtitle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357700487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422478646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67062911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98334859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889129694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89028644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520566220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6289804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69867916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743353482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858065262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30299397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87973084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61341600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390249199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19106076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862831727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892061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76269490" name="Title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2841095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913448667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99020510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17408965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19999294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41248307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42162495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092534834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729301997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04024151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03951257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59198880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360267610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571020914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806149521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010876393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682268310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75842411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55618051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501442856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1082863061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92668571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95950328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1657905470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4974154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71841035" name="Title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21199916" name="Content Placeholder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1641254313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674161859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993895928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53173502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51738975" name="Title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466996930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888140792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1820216937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413583231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48390261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521621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23858817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990553972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8/1/2011</a:t>
            </a:fld>
            <a:endParaRPr lang="en-US"/>
          </a:p>
        </p:txBody>
      </p:sp>
      <p:sp>
        <p:nvSpPr>
          <p:cNvPr id="2145440266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26028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F15528-21DE-4FAA-801E-634DDDAF4B2B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png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png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rgbClr val="F9E5C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1408834" name="AutoShape 2"/>
          <p:cNvSpPr/>
          <p:nvPr/>
        </p:nvSpPr>
        <p:spPr bwMode="auto">
          <a:xfrm rot="0">
            <a:off x="1522832" y="8930838"/>
            <a:ext cx="4218065" cy="0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499076076" name="TextBox 3"/>
          <p:cNvSpPr txBox="1"/>
          <p:nvPr/>
        </p:nvSpPr>
        <p:spPr bwMode="auto">
          <a:xfrm rot="0">
            <a:off x="1446631" y="3256574"/>
            <a:ext cx="7698087" cy="39142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408"/>
              </a:lnSpc>
              <a:defRPr/>
            </a:pPr>
            <a:r>
              <a:rPr lang="en-US" sz="11850" b="1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活动</a:t>
            </a:r>
            <a:endParaRPr b="1">
              <a:latin typeface="宋体"/>
              <a:cs typeface="宋体"/>
            </a:endParaRPr>
          </a:p>
          <a:p>
            <a:pPr algn="l">
              <a:lnSpc>
                <a:spcPts val="15408"/>
              </a:lnSpc>
              <a:defRPr/>
            </a:pPr>
            <a:r>
              <a:rPr lang="en-US" sz="11850" b="1">
                <a:solidFill>
                  <a:srgbClr val="000000"/>
                </a:solidFill>
                <a:latin typeface="宋体"/>
                <a:ea typeface="宋体"/>
                <a:cs typeface="宋体"/>
              </a:rPr>
              <a:t>策划方案</a:t>
            </a:r>
            <a:endParaRPr/>
          </a:p>
        </p:txBody>
      </p:sp>
      <p:grpSp>
        <p:nvGrpSpPr>
          <p:cNvPr id="1250287774" name="Group 4"/>
          <p:cNvGrpSpPr/>
          <p:nvPr/>
        </p:nvGrpSpPr>
        <p:grpSpPr bwMode="auto">
          <a:xfrm rot="5400000">
            <a:off x="11844699" y="2098712"/>
            <a:ext cx="3146543" cy="10461517"/>
            <a:chOff x="0" y="0"/>
            <a:chExt cx="2354580" cy="7828426"/>
          </a:xfrm>
        </p:grpSpPr>
        <p:sp>
          <p:nvSpPr>
            <p:cNvPr id="5" name="Freeform 5"/>
            <p:cNvSpPr/>
            <p:nvPr/>
          </p:nvSpPr>
          <p:spPr bwMode="auto">
            <a:xfrm rot="0" flipH="0" flipV="0">
              <a:off x="0" y="0"/>
              <a:ext cx="2353310" cy="7828427"/>
            </a:xfrm>
            <a:custGeom>
              <a:avLst/>
              <a:gdLst/>
              <a:ahLst/>
              <a:cxnLst/>
              <a:rect l="l" t="t" r="r" b="b"/>
              <a:pathLst>
                <a:path w="2353310" h="7828427" fill="norm" stroke="1" extrusionOk="0">
                  <a:moveTo>
                    <a:pt x="784860" y="7761116"/>
                  </a:moveTo>
                  <a:cubicBezTo>
                    <a:pt x="905510" y="7801756"/>
                    <a:pt x="1042670" y="7828427"/>
                    <a:pt x="1177290" y="7828427"/>
                  </a:cubicBezTo>
                  <a:cubicBezTo>
                    <a:pt x="1311910" y="7828427"/>
                    <a:pt x="1441450" y="7805566"/>
                    <a:pt x="1560830" y="7764927"/>
                  </a:cubicBezTo>
                  <a:cubicBezTo>
                    <a:pt x="1563370" y="7763656"/>
                    <a:pt x="1565910" y="7763656"/>
                    <a:pt x="1568450" y="7762387"/>
                  </a:cubicBezTo>
                  <a:cubicBezTo>
                    <a:pt x="2016760" y="7599827"/>
                    <a:pt x="2346960" y="7170566"/>
                    <a:pt x="2353310" y="6653657"/>
                  </a:cubicBezTo>
                  <a:lnTo>
                    <a:pt x="2353310" y="0"/>
                  </a:lnTo>
                  <a:lnTo>
                    <a:pt x="0" y="0"/>
                  </a:lnTo>
                  <a:lnTo>
                    <a:pt x="0" y="6648572"/>
                  </a:lnTo>
                  <a:cubicBezTo>
                    <a:pt x="6350" y="7173106"/>
                    <a:pt x="331470" y="7602366"/>
                    <a:pt x="784860" y="7761116"/>
                  </a:cubicBezTo>
                  <a:close/>
                </a:path>
              </a:pathLst>
            </a:custGeom>
            <a:solidFill>
              <a:srgbClr val="FFD09C"/>
            </a:solidFill>
          </p:spPr>
        </p:sp>
      </p:grpSp>
      <p:sp>
        <p:nvSpPr>
          <p:cNvPr id="1078710299" name="Freeform 6"/>
          <p:cNvSpPr/>
          <p:nvPr/>
        </p:nvSpPr>
        <p:spPr bwMode="auto">
          <a:xfrm rot="0" flipH="0" flipV="0">
            <a:off x="9834713" y="903282"/>
            <a:ext cx="7462784" cy="8480436"/>
          </a:xfrm>
          <a:custGeom>
            <a:avLst/>
            <a:gdLst/>
            <a:ahLst/>
            <a:cxnLst/>
            <a:rect l="l" t="t" r="r" b="b"/>
            <a:pathLst>
              <a:path w="7462784" h="8480436" fill="norm" stroke="1" extrusionOk="0">
                <a:moveTo>
                  <a:pt x="0" y="0"/>
                </a:moveTo>
                <a:lnTo>
                  <a:pt x="7462784" y="0"/>
                </a:lnTo>
                <a:lnTo>
                  <a:pt x="7462784" y="8480436"/>
                </a:lnTo>
                <a:lnTo>
                  <a:pt x="0" y="848043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rcRect l="0" t="0" r="0" b="0"/>
            <a:stretch/>
          </a:blipFill>
        </p:spPr>
      </p:sp>
      <p:grpSp>
        <p:nvGrpSpPr>
          <p:cNvPr id="1284992833" name="Group 7"/>
          <p:cNvGrpSpPr/>
          <p:nvPr/>
        </p:nvGrpSpPr>
        <p:grpSpPr bwMode="auto">
          <a:xfrm rot="-5400000">
            <a:off x="1569778" y="-220670"/>
            <a:ext cx="1399804" cy="4539361"/>
            <a:chOff x="0" y="0"/>
            <a:chExt cx="2354580" cy="7635558"/>
          </a:xfrm>
        </p:grpSpPr>
        <p:sp>
          <p:nvSpPr>
            <p:cNvPr id="8" name="Freeform 8"/>
            <p:cNvSpPr/>
            <p:nvPr/>
          </p:nvSpPr>
          <p:spPr bwMode="auto">
            <a:xfrm rot="0" flipH="0" flipV="0">
              <a:off x="0" y="0"/>
              <a:ext cx="2353310" cy="7635559"/>
            </a:xfrm>
            <a:custGeom>
              <a:avLst/>
              <a:gdLst/>
              <a:ahLst/>
              <a:cxnLst/>
              <a:rect l="l" t="t" r="r" b="b"/>
              <a:pathLst>
                <a:path w="2353310" h="7635559" fill="norm" stroke="1" extrusionOk="0">
                  <a:moveTo>
                    <a:pt x="784860" y="7568249"/>
                  </a:moveTo>
                  <a:cubicBezTo>
                    <a:pt x="905510" y="7608888"/>
                    <a:pt x="1042670" y="7635559"/>
                    <a:pt x="1177290" y="7635559"/>
                  </a:cubicBezTo>
                  <a:cubicBezTo>
                    <a:pt x="1311910" y="7635559"/>
                    <a:pt x="1441450" y="7612699"/>
                    <a:pt x="1560830" y="7572059"/>
                  </a:cubicBezTo>
                  <a:cubicBezTo>
                    <a:pt x="1563370" y="7570788"/>
                    <a:pt x="1565910" y="7570788"/>
                    <a:pt x="1568450" y="7569519"/>
                  </a:cubicBezTo>
                  <a:cubicBezTo>
                    <a:pt x="2016760" y="7406959"/>
                    <a:pt x="2346960" y="6977699"/>
                    <a:pt x="2353310" y="6461382"/>
                  </a:cubicBezTo>
                  <a:lnTo>
                    <a:pt x="2353310" y="0"/>
                  </a:lnTo>
                  <a:lnTo>
                    <a:pt x="0" y="0"/>
                  </a:lnTo>
                  <a:lnTo>
                    <a:pt x="0" y="6456445"/>
                  </a:lnTo>
                  <a:cubicBezTo>
                    <a:pt x="6350" y="6980238"/>
                    <a:pt x="331470" y="7409499"/>
                    <a:pt x="784860" y="7568249"/>
                  </a:cubicBezTo>
                  <a:close/>
                </a:path>
              </a:pathLst>
            </a:custGeom>
            <a:solidFill>
              <a:srgbClr val="E63F02"/>
            </a:solidFill>
          </p:spPr>
        </p:sp>
      </p:grpSp>
      <p:sp>
        <p:nvSpPr>
          <p:cNvPr id="233792929" name="TextBox 9"/>
          <p:cNvSpPr txBox="1"/>
          <p:nvPr/>
        </p:nvSpPr>
        <p:spPr bwMode="auto">
          <a:xfrm rot="0">
            <a:off x="1522831" y="1123939"/>
            <a:ext cx="2762894" cy="16893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299"/>
              </a:lnSpc>
              <a:spcBef>
                <a:spcPts val="0"/>
              </a:spcBef>
              <a:defRPr/>
            </a:pPr>
            <a:r>
              <a:rPr lang="en-US" sz="9500" b="1" i="1">
                <a:solidFill>
                  <a:srgbClr val="FFFFFF"/>
                </a:solidFill>
                <a:latin typeface="Arial"/>
                <a:ea typeface="Arial"/>
                <a:cs typeface="Arial"/>
              </a:rPr>
              <a:t>618</a:t>
            </a:r>
            <a:endParaRPr/>
          </a:p>
        </p:txBody>
      </p:sp>
      <p:sp>
        <p:nvSpPr>
          <p:cNvPr id="723421667" name="TextBox 10"/>
          <p:cNvSpPr txBox="1"/>
          <p:nvPr/>
        </p:nvSpPr>
        <p:spPr bwMode="auto">
          <a:xfrm rot="0">
            <a:off x="1522830" y="7223764"/>
            <a:ext cx="7646397" cy="747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80"/>
              </a:lnSpc>
              <a:spcBef>
                <a:spcPts val="0"/>
              </a:spcBef>
              <a:defRPr/>
            </a:pPr>
            <a:r>
              <a:rPr lang="en-US" sz="4200" b="1" i="1" u="none" strike="noStrike" cap="none" spc="305">
                <a:solidFill>
                  <a:srgbClr val="E63F02"/>
                </a:solidFill>
                <a:latin typeface="Arial"/>
                <a:ea typeface="Arial"/>
                <a:cs typeface="Arial"/>
              </a:rPr>
              <a:t>Event Planning Proposal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887327783" name="Group 2"/>
          <p:cNvGrpSpPr/>
          <p:nvPr/>
        </p:nvGrpSpPr>
        <p:grpSpPr bwMode="auto">
          <a:xfrm rot="0">
            <a:off x="1720056" y="1497156"/>
            <a:ext cx="3379586" cy="1056132"/>
            <a:chOff x="0" y="0"/>
            <a:chExt cx="2133577" cy="666750"/>
          </a:xfrm>
        </p:grpSpPr>
        <p:sp>
          <p:nvSpPr>
            <p:cNvPr id="3" name="Freeform 3"/>
            <p:cNvSpPr/>
            <p:nvPr/>
          </p:nvSpPr>
          <p:spPr bwMode="auto">
            <a:xfrm rot="0" flipH="0" flipV="0">
              <a:off x="0" y="29210"/>
              <a:ext cx="2133577" cy="614680"/>
            </a:xfrm>
            <a:custGeom>
              <a:avLst/>
              <a:gdLst/>
              <a:ahLst/>
              <a:cxnLst/>
              <a:rect l="l" t="t" r="r" b="b"/>
              <a:pathLst>
                <a:path w="2133577" h="614680" fill="norm" stroke="1" extrusionOk="0">
                  <a:moveTo>
                    <a:pt x="2133577" y="307340"/>
                  </a:moveTo>
                  <a:cubicBezTo>
                    <a:pt x="2133577" y="138430"/>
                    <a:pt x="1996417" y="1270"/>
                    <a:pt x="1826657" y="0"/>
                  </a:cubicBezTo>
                  <a:lnTo>
                    <a:pt x="306948" y="0"/>
                  </a:lnTo>
                  <a:cubicBezTo>
                    <a:pt x="137160" y="0"/>
                    <a:pt x="0" y="138430"/>
                    <a:pt x="0" y="307340"/>
                  </a:cubicBezTo>
                  <a:cubicBezTo>
                    <a:pt x="0" y="476250"/>
                    <a:pt x="137160" y="614680"/>
                    <a:pt x="306948" y="614680"/>
                  </a:cubicBezTo>
                  <a:lnTo>
                    <a:pt x="1827507" y="614680"/>
                  </a:lnTo>
                  <a:cubicBezTo>
                    <a:pt x="1996417" y="614680"/>
                    <a:pt x="2133577" y="476250"/>
                    <a:pt x="2133577" y="307340"/>
                  </a:cubicBezTo>
                  <a:close/>
                  <a:moveTo>
                    <a:pt x="1826657" y="560070"/>
                  </a:moveTo>
                  <a:lnTo>
                    <a:pt x="306070" y="560070"/>
                  </a:lnTo>
                  <a:cubicBezTo>
                    <a:pt x="166370" y="560070"/>
                    <a:pt x="53340" y="447040"/>
                    <a:pt x="53340" y="307340"/>
                  </a:cubicBezTo>
                  <a:cubicBezTo>
                    <a:pt x="53340" y="167640"/>
                    <a:pt x="166370" y="54610"/>
                    <a:pt x="306070" y="54610"/>
                  </a:cubicBezTo>
                  <a:lnTo>
                    <a:pt x="1826657" y="54610"/>
                  </a:lnTo>
                  <a:cubicBezTo>
                    <a:pt x="1965937" y="54610"/>
                    <a:pt x="2078967" y="167640"/>
                    <a:pt x="2078967" y="307340"/>
                  </a:cubicBezTo>
                  <a:cubicBezTo>
                    <a:pt x="2078967" y="447040"/>
                    <a:pt x="1965937" y="560070"/>
                    <a:pt x="1826657" y="560070"/>
                  </a:cubicBezTo>
                  <a:close/>
                </a:path>
              </a:pathLst>
            </a:custGeom>
            <a:solidFill>
              <a:srgbClr val="E63F02"/>
            </a:solidFill>
          </p:spPr>
        </p:sp>
      </p:grpSp>
      <p:grpSp>
        <p:nvGrpSpPr>
          <p:cNvPr id="1874677970" name="Group 4"/>
          <p:cNvGrpSpPr/>
          <p:nvPr/>
        </p:nvGrpSpPr>
        <p:grpSpPr bwMode="auto">
          <a:xfrm rot="0">
            <a:off x="1720056" y="4142004"/>
            <a:ext cx="3379586" cy="1056132"/>
            <a:chOff x="0" y="0"/>
            <a:chExt cx="2133577" cy="666750"/>
          </a:xfrm>
        </p:grpSpPr>
        <p:sp>
          <p:nvSpPr>
            <p:cNvPr id="5" name="Freeform 5"/>
            <p:cNvSpPr/>
            <p:nvPr/>
          </p:nvSpPr>
          <p:spPr bwMode="auto">
            <a:xfrm rot="0" flipH="0" flipV="0">
              <a:off x="0" y="29210"/>
              <a:ext cx="2133577" cy="614680"/>
            </a:xfrm>
            <a:custGeom>
              <a:avLst/>
              <a:gdLst/>
              <a:ahLst/>
              <a:cxnLst/>
              <a:rect l="l" t="t" r="r" b="b"/>
              <a:pathLst>
                <a:path w="2133577" h="614680" fill="norm" stroke="1" extrusionOk="0">
                  <a:moveTo>
                    <a:pt x="2133577" y="307340"/>
                  </a:moveTo>
                  <a:cubicBezTo>
                    <a:pt x="2133577" y="138430"/>
                    <a:pt x="1996417" y="1270"/>
                    <a:pt x="1826657" y="0"/>
                  </a:cubicBezTo>
                  <a:lnTo>
                    <a:pt x="306948" y="0"/>
                  </a:lnTo>
                  <a:cubicBezTo>
                    <a:pt x="137160" y="0"/>
                    <a:pt x="0" y="138430"/>
                    <a:pt x="0" y="307340"/>
                  </a:cubicBezTo>
                  <a:cubicBezTo>
                    <a:pt x="0" y="476250"/>
                    <a:pt x="137160" y="614680"/>
                    <a:pt x="306948" y="614680"/>
                  </a:cubicBezTo>
                  <a:lnTo>
                    <a:pt x="1827507" y="614680"/>
                  </a:lnTo>
                  <a:cubicBezTo>
                    <a:pt x="1996417" y="614680"/>
                    <a:pt x="2133577" y="476250"/>
                    <a:pt x="2133577" y="307340"/>
                  </a:cubicBezTo>
                  <a:close/>
                  <a:moveTo>
                    <a:pt x="1826657" y="560070"/>
                  </a:moveTo>
                  <a:lnTo>
                    <a:pt x="306070" y="560070"/>
                  </a:lnTo>
                  <a:cubicBezTo>
                    <a:pt x="166370" y="560070"/>
                    <a:pt x="53340" y="447040"/>
                    <a:pt x="53340" y="307340"/>
                  </a:cubicBezTo>
                  <a:cubicBezTo>
                    <a:pt x="53340" y="167640"/>
                    <a:pt x="166370" y="54610"/>
                    <a:pt x="306070" y="54610"/>
                  </a:cubicBezTo>
                  <a:lnTo>
                    <a:pt x="1826657" y="54610"/>
                  </a:lnTo>
                  <a:cubicBezTo>
                    <a:pt x="1965937" y="54610"/>
                    <a:pt x="2078967" y="167640"/>
                    <a:pt x="2078967" y="307340"/>
                  </a:cubicBezTo>
                  <a:cubicBezTo>
                    <a:pt x="2078967" y="447040"/>
                    <a:pt x="1965937" y="560070"/>
                    <a:pt x="1826657" y="560070"/>
                  </a:cubicBezTo>
                  <a:close/>
                </a:path>
              </a:pathLst>
            </a:custGeom>
            <a:solidFill>
              <a:srgbClr val="E63F02"/>
            </a:solidFill>
          </p:spPr>
        </p:sp>
      </p:grpSp>
      <p:sp>
        <p:nvSpPr>
          <p:cNvPr id="1245258590" name="TextBox 18"/>
          <p:cNvSpPr txBox="1"/>
          <p:nvPr/>
        </p:nvSpPr>
        <p:spPr bwMode="auto">
          <a:xfrm rot="0">
            <a:off x="1718794" y="1630886"/>
            <a:ext cx="3380665" cy="747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ts val="0"/>
              </a:spcBef>
              <a:defRPr/>
            </a:pPr>
            <a:r>
              <a:rPr lang="en-US" sz="4200" b="1">
                <a:solidFill>
                  <a:srgbClr val="E63F02"/>
                </a:solidFill>
                <a:latin typeface="宋体"/>
                <a:ea typeface="宋体"/>
                <a:cs typeface="宋体"/>
              </a:rPr>
              <a:t>线下快闪店</a:t>
            </a:r>
            <a:endParaRPr/>
          </a:p>
        </p:txBody>
      </p:sp>
      <p:sp>
        <p:nvSpPr>
          <p:cNvPr id="10111407" name="TextBox 19"/>
          <p:cNvSpPr txBox="1"/>
          <p:nvPr/>
        </p:nvSpPr>
        <p:spPr bwMode="auto">
          <a:xfrm rot="0">
            <a:off x="1718794" y="4266209"/>
            <a:ext cx="3380305" cy="747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880"/>
              </a:lnSpc>
              <a:spcBef>
                <a:spcPts val="0"/>
              </a:spcBef>
              <a:defRPr/>
            </a:pPr>
            <a:r>
              <a:rPr lang="en-US" sz="4200" b="1">
                <a:solidFill>
                  <a:srgbClr val="E63F02"/>
                </a:solidFill>
                <a:latin typeface="宋体"/>
                <a:ea typeface="宋体"/>
                <a:cs typeface="宋体"/>
              </a:rPr>
              <a:t>联合促销</a:t>
            </a:r>
            <a:endParaRPr/>
          </a:p>
        </p:txBody>
      </p:sp>
      <p:sp>
        <p:nvSpPr>
          <p:cNvPr id="889633194" name="TextBox 20"/>
          <p:cNvSpPr txBox="1"/>
          <p:nvPr/>
        </p:nvSpPr>
        <p:spPr bwMode="auto">
          <a:xfrm rot="0">
            <a:off x="1907858" y="2682151"/>
            <a:ext cx="4074881" cy="3737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0"/>
              </a:lnSpc>
              <a:defRPr/>
            </a:pPr>
            <a:r>
              <a:rPr lang="en-US" sz="2100">
                <a:solidFill>
                  <a:srgbClr val="545454"/>
                </a:solidFill>
                <a:latin typeface="黑体"/>
                <a:ea typeface="黑体"/>
                <a:cs typeface="黑体"/>
              </a:rPr>
              <a:t>增强品牌体验感，吸引消费者互动</a:t>
            </a:r>
            <a:endParaRPr/>
          </a:p>
        </p:txBody>
      </p:sp>
      <p:sp>
        <p:nvSpPr>
          <p:cNvPr id="1246248772" name="TextBox 21"/>
          <p:cNvSpPr txBox="1"/>
          <p:nvPr/>
        </p:nvSpPr>
        <p:spPr bwMode="auto">
          <a:xfrm rot="0">
            <a:off x="1907858" y="5343435"/>
            <a:ext cx="4074881" cy="747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0"/>
              </a:lnSpc>
              <a:defRPr/>
            </a:pPr>
            <a:r>
              <a:rPr lang="en-US" sz="2100">
                <a:solidFill>
                  <a:srgbClr val="545454"/>
                </a:solidFill>
                <a:latin typeface="黑体"/>
                <a:ea typeface="黑体"/>
                <a:cs typeface="黑体"/>
              </a:rPr>
              <a:t>与线下商场品牌合作，开展联名活动</a:t>
            </a:r>
            <a:endParaRPr>
              <a:latin typeface="黑体"/>
              <a:cs typeface="黑体"/>
            </a:endParaRPr>
          </a:p>
        </p:txBody>
      </p:sp>
      <p:grpSp>
        <p:nvGrpSpPr>
          <p:cNvPr id="1375465050" name="Group 10"/>
          <p:cNvGrpSpPr/>
          <p:nvPr/>
        </p:nvGrpSpPr>
        <p:grpSpPr bwMode="auto">
          <a:xfrm rot="5399976">
            <a:off x="11814611" y="-32622"/>
            <a:ext cx="3146542" cy="10461516"/>
            <a:chOff x="0" y="0"/>
            <a:chExt cx="2354580" cy="7828425"/>
          </a:xfrm>
        </p:grpSpPr>
        <p:sp>
          <p:nvSpPr>
            <p:cNvPr id="2104756936" name="Freeform 11"/>
            <p:cNvSpPr/>
            <p:nvPr/>
          </p:nvSpPr>
          <p:spPr bwMode="auto">
            <a:xfrm rot="0" flipH="0" flipV="0">
              <a:off x="0" y="0"/>
              <a:ext cx="2353309" cy="7828426"/>
            </a:xfrm>
            <a:custGeom>
              <a:avLst/>
              <a:gdLst/>
              <a:ahLst/>
              <a:cxnLst/>
              <a:rect l="l" t="t" r="r" b="b"/>
              <a:pathLst>
                <a:path w="2353310" h="7828427" fill="norm" stroke="1" extrusionOk="0">
                  <a:moveTo>
                    <a:pt x="784860" y="7761116"/>
                  </a:moveTo>
                  <a:cubicBezTo>
                    <a:pt x="905510" y="7801756"/>
                    <a:pt x="1042670" y="7828427"/>
                    <a:pt x="1177290" y="7828427"/>
                  </a:cubicBezTo>
                  <a:cubicBezTo>
                    <a:pt x="1311910" y="7828427"/>
                    <a:pt x="1441450" y="7805566"/>
                    <a:pt x="1560830" y="7764927"/>
                  </a:cubicBezTo>
                  <a:cubicBezTo>
                    <a:pt x="1563370" y="7763656"/>
                    <a:pt x="1565910" y="7763656"/>
                    <a:pt x="1568450" y="7762387"/>
                  </a:cubicBezTo>
                  <a:cubicBezTo>
                    <a:pt x="2016760" y="7599827"/>
                    <a:pt x="2346960" y="7170566"/>
                    <a:pt x="2353310" y="6653657"/>
                  </a:cubicBezTo>
                  <a:lnTo>
                    <a:pt x="2353310" y="0"/>
                  </a:lnTo>
                  <a:lnTo>
                    <a:pt x="0" y="0"/>
                  </a:lnTo>
                  <a:lnTo>
                    <a:pt x="0" y="6648572"/>
                  </a:lnTo>
                  <a:cubicBezTo>
                    <a:pt x="6350" y="7173106"/>
                    <a:pt x="331470" y="7602366"/>
                    <a:pt x="784860" y="7761116"/>
                  </a:cubicBezTo>
                  <a:close/>
                </a:path>
              </a:pathLst>
            </a:custGeom>
            <a:solidFill>
              <a:srgbClr val="FFD09C"/>
            </a:solidFill>
          </p:spPr>
        </p:sp>
      </p:grpSp>
      <p:sp>
        <p:nvSpPr>
          <p:cNvPr id="1062265770" name="Freeform 8"/>
          <p:cNvSpPr/>
          <p:nvPr/>
        </p:nvSpPr>
        <p:spPr bwMode="auto">
          <a:xfrm rot="0" flipH="0" flipV="0">
            <a:off x="11670889" y="3047875"/>
            <a:ext cx="3433987" cy="4114800"/>
          </a:xfrm>
          <a:custGeom>
            <a:avLst/>
            <a:gdLst/>
            <a:ahLst/>
            <a:cxnLst/>
            <a:rect l="l" t="t" r="r" b="b"/>
            <a:pathLst>
              <a:path w="3433988" h="4114800" fill="norm" stroke="1" extrusionOk="0">
                <a:moveTo>
                  <a:pt x="0" y="0"/>
                </a:moveTo>
                <a:lnTo>
                  <a:pt x="3433987" y="0"/>
                </a:lnTo>
                <a:lnTo>
                  <a:pt x="3433987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rcRect l="0" t="0" r="0" b="0"/>
            <a:stretch/>
          </a:blipFill>
        </p:spPr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rgbClr val="F9E5C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121385326" name="Group 2"/>
          <p:cNvGrpSpPr/>
          <p:nvPr/>
        </p:nvGrpSpPr>
        <p:grpSpPr bwMode="auto">
          <a:xfrm rot="-5400000">
            <a:off x="2171513" y="2641753"/>
            <a:ext cx="3146543" cy="8634620"/>
            <a:chOff x="0" y="0"/>
            <a:chExt cx="2354580" cy="6461347"/>
          </a:xfrm>
        </p:grpSpPr>
        <p:sp>
          <p:nvSpPr>
            <p:cNvPr id="3" name="Freeform 3"/>
            <p:cNvSpPr/>
            <p:nvPr/>
          </p:nvSpPr>
          <p:spPr bwMode="auto">
            <a:xfrm rot="0" flipH="0" flipV="0">
              <a:off x="0" y="0"/>
              <a:ext cx="2353310" cy="6461347"/>
            </a:xfrm>
            <a:custGeom>
              <a:avLst/>
              <a:gdLst/>
              <a:ahLst/>
              <a:cxnLst/>
              <a:rect l="l" t="t" r="r" b="b"/>
              <a:pathLst>
                <a:path w="2353310" h="6461347" fill="norm" stroke="1" extrusionOk="0">
                  <a:moveTo>
                    <a:pt x="784860" y="6394036"/>
                  </a:moveTo>
                  <a:cubicBezTo>
                    <a:pt x="905510" y="6434677"/>
                    <a:pt x="1042670" y="6461347"/>
                    <a:pt x="1177290" y="6461347"/>
                  </a:cubicBezTo>
                  <a:cubicBezTo>
                    <a:pt x="1311910" y="6461347"/>
                    <a:pt x="1441450" y="6438486"/>
                    <a:pt x="1560830" y="6397847"/>
                  </a:cubicBezTo>
                  <a:cubicBezTo>
                    <a:pt x="1563370" y="6396577"/>
                    <a:pt x="1565910" y="6396577"/>
                    <a:pt x="1568450" y="6395307"/>
                  </a:cubicBezTo>
                  <a:cubicBezTo>
                    <a:pt x="2016760" y="6232747"/>
                    <a:pt x="2346960" y="5803486"/>
                    <a:pt x="2353310" y="5290783"/>
                  </a:cubicBezTo>
                  <a:lnTo>
                    <a:pt x="2353310" y="0"/>
                  </a:lnTo>
                  <a:lnTo>
                    <a:pt x="0" y="0"/>
                  </a:lnTo>
                  <a:lnTo>
                    <a:pt x="0" y="5286749"/>
                  </a:lnTo>
                  <a:cubicBezTo>
                    <a:pt x="6350" y="5806027"/>
                    <a:pt x="331470" y="6235286"/>
                    <a:pt x="784860" y="6394036"/>
                  </a:cubicBezTo>
                  <a:close/>
                </a:path>
              </a:pathLst>
            </a:custGeom>
            <a:solidFill>
              <a:srgbClr val="FFD09C"/>
            </a:solidFill>
          </p:spPr>
        </p:sp>
      </p:grpSp>
      <p:sp>
        <p:nvSpPr>
          <p:cNvPr id="986774659" name="Freeform 4"/>
          <p:cNvSpPr/>
          <p:nvPr/>
        </p:nvSpPr>
        <p:spPr bwMode="auto">
          <a:xfrm rot="0" flipH="0" flipV="0">
            <a:off x="2753060" y="583628"/>
            <a:ext cx="4123933" cy="9703372"/>
          </a:xfrm>
          <a:custGeom>
            <a:avLst/>
            <a:gdLst/>
            <a:ahLst/>
            <a:cxnLst/>
            <a:rect l="l" t="t" r="r" b="b"/>
            <a:pathLst>
              <a:path w="4123933" h="9703372" fill="norm" stroke="1" extrusionOk="0">
                <a:moveTo>
                  <a:pt x="0" y="0"/>
                </a:moveTo>
                <a:lnTo>
                  <a:pt x="4123933" y="0"/>
                </a:lnTo>
                <a:lnTo>
                  <a:pt x="4123933" y="9703372"/>
                </a:lnTo>
                <a:lnTo>
                  <a:pt x="0" y="97033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rcRect l="0" t="0" r="0" b="0"/>
            <a:stretch/>
          </a:blipFill>
        </p:spPr>
      </p:sp>
      <p:grpSp>
        <p:nvGrpSpPr>
          <p:cNvPr id="1974637296" name="Group 5"/>
          <p:cNvGrpSpPr/>
          <p:nvPr/>
        </p:nvGrpSpPr>
        <p:grpSpPr bwMode="auto">
          <a:xfrm rot="0">
            <a:off x="9588008" y="1442084"/>
            <a:ext cx="7671650" cy="6974801"/>
            <a:chOff x="0" y="0"/>
            <a:chExt cx="7671650" cy="6974801"/>
          </a:xfrm>
        </p:grpSpPr>
        <p:sp>
          <p:nvSpPr>
            <p:cNvPr id="6" name="TextBox 6"/>
            <p:cNvSpPr txBox="1"/>
            <p:nvPr/>
          </p:nvSpPr>
          <p:spPr bwMode="auto">
            <a:xfrm rot="0">
              <a:off x="0" y="0"/>
              <a:ext cx="5192317" cy="480096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7800"/>
                </a:lnSpc>
                <a:spcBef>
                  <a:spcPts val="0"/>
                </a:spcBef>
                <a:defRPr/>
              </a:pPr>
              <a:r>
                <a:rPr lang="en-US" sz="27000" b="1" i="1" spc="-54">
                  <a:solidFill>
                    <a:srgbClr val="E63F02"/>
                  </a:solidFill>
                  <a:latin typeface="Arial"/>
                  <a:ea typeface="Arial"/>
                  <a:cs typeface="Arial"/>
                </a:rPr>
                <a:t>04</a:t>
              </a:r>
              <a:endParaRPr/>
            </a:p>
          </p:txBody>
        </p:sp>
        <p:sp>
          <p:nvSpPr>
            <p:cNvPr id="7" name="TextBox 7"/>
            <p:cNvSpPr txBox="1"/>
            <p:nvPr/>
          </p:nvSpPr>
          <p:spPr bwMode="auto">
            <a:xfrm rot="0">
              <a:off x="48240" y="5968728"/>
              <a:ext cx="7623410" cy="1006072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7919"/>
                </a:lnSpc>
                <a:defRPr/>
              </a:pPr>
              <a:r>
                <a:rPr lang="en-US" sz="480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Execution Guarantee</a:t>
              </a:r>
              <a:endParaRPr/>
            </a:p>
          </p:txBody>
        </p:sp>
        <p:sp>
          <p:nvSpPr>
            <p:cNvPr id="8" name="TextBox 8"/>
            <p:cNvSpPr txBox="1"/>
            <p:nvPr/>
          </p:nvSpPr>
          <p:spPr bwMode="auto">
            <a:xfrm rot="0">
              <a:off x="16049" y="4568553"/>
              <a:ext cx="6437035" cy="1600432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2598"/>
                </a:lnSpc>
                <a:spcBef>
                  <a:spcPts val="0"/>
                </a:spcBef>
                <a:defRPr/>
              </a:pPr>
              <a:r>
                <a:rPr lang="en-US" sz="9000" b="1" spc="862">
                  <a:solidFill>
                    <a:srgbClr val="000000"/>
                  </a:solidFill>
                  <a:latin typeface="宋体"/>
                  <a:ea typeface="宋体"/>
                  <a:cs typeface="宋体"/>
                </a:rPr>
                <a:t>执行保障</a:t>
              </a: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387009843" name="Group 2"/>
          <p:cNvGrpSpPr/>
          <p:nvPr/>
        </p:nvGrpSpPr>
        <p:grpSpPr bwMode="auto">
          <a:xfrm rot="0">
            <a:off x="-226873" y="3413177"/>
            <a:ext cx="18722695" cy="1060300"/>
            <a:chOff x="0" y="0"/>
            <a:chExt cx="24963592" cy="1413734"/>
          </a:xfrm>
        </p:grpSpPr>
        <p:sp>
          <p:nvSpPr>
            <p:cNvPr id="3" name="AutoShape 3"/>
            <p:cNvSpPr/>
            <p:nvPr/>
          </p:nvSpPr>
          <p:spPr bwMode="auto">
            <a:xfrm rot="0">
              <a:off x="0" y="685038"/>
              <a:ext cx="1860666" cy="0"/>
            </a:xfrm>
            <a:prstGeom prst="line">
              <a:avLst/>
            </a:prstGeom>
            <a:grpFill/>
            <a:ln w="1016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4" name="AutoShape 4"/>
            <p:cNvSpPr/>
            <p:nvPr/>
          </p:nvSpPr>
          <p:spPr bwMode="auto">
            <a:xfrm rot="0">
              <a:off x="23102927" y="685038"/>
              <a:ext cx="1860666" cy="0"/>
            </a:xfrm>
            <a:prstGeom prst="line">
              <a:avLst/>
            </a:prstGeom>
            <a:grpFill/>
            <a:ln w="1016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5" name="AutoShape 5"/>
            <p:cNvSpPr/>
            <p:nvPr/>
          </p:nvSpPr>
          <p:spPr bwMode="auto">
            <a:xfrm rot="0">
              <a:off x="6354081" y="685038"/>
              <a:ext cx="1163731" cy="0"/>
            </a:xfrm>
            <a:prstGeom prst="line">
              <a:avLst/>
            </a:prstGeom>
            <a:grpFill/>
            <a:ln w="1016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6" name="AutoShape 6"/>
            <p:cNvSpPr/>
            <p:nvPr/>
          </p:nvSpPr>
          <p:spPr bwMode="auto">
            <a:xfrm rot="0">
              <a:off x="11912631" y="685038"/>
              <a:ext cx="1163731" cy="0"/>
            </a:xfrm>
            <a:prstGeom prst="line">
              <a:avLst/>
            </a:prstGeom>
            <a:grpFill/>
            <a:ln w="1016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</p:sp>
        <p:sp>
          <p:nvSpPr>
            <p:cNvPr id="7" name="AutoShape 7"/>
            <p:cNvSpPr/>
            <p:nvPr/>
          </p:nvSpPr>
          <p:spPr bwMode="auto">
            <a:xfrm rot="0">
              <a:off x="17541145" y="685038"/>
              <a:ext cx="1163731" cy="0"/>
            </a:xfrm>
            <a:prstGeom prst="line">
              <a:avLst/>
            </a:prstGeom>
            <a:grpFill/>
            <a:ln w="101600" cap="flat">
              <a:solidFill>
                <a:srgbClr val="000000"/>
              </a:solidFill>
              <a:prstDash val="solid"/>
              <a:headEnd type="none" w="sm" len="sm"/>
              <a:tailEnd type="none" w="sm" len="sm"/>
            </a:ln>
          </p:spPr>
        </p:sp>
        <p:grpSp>
          <p:nvGrpSpPr>
            <p:cNvPr id="8" name="Group 8"/>
            <p:cNvGrpSpPr/>
            <p:nvPr/>
          </p:nvGrpSpPr>
          <p:grpSpPr bwMode="auto">
            <a:xfrm rot="0">
              <a:off x="7447848" y="0"/>
              <a:ext cx="4506115" cy="1408176"/>
              <a:chOff x="0" y="0"/>
              <a:chExt cx="2133577" cy="666750"/>
            </a:xfrm>
          </p:grpSpPr>
          <p:sp>
            <p:nvSpPr>
              <p:cNvPr id="9" name="Freeform 9"/>
              <p:cNvSpPr/>
              <p:nvPr/>
            </p:nvSpPr>
            <p:spPr bwMode="auto">
              <a:xfrm rot="0" flipH="0" flipV="0">
                <a:off x="0" y="29210"/>
                <a:ext cx="2133577" cy="614680"/>
              </a:xfrm>
              <a:custGeom>
                <a:avLst/>
                <a:gdLst/>
                <a:ahLst/>
                <a:cxnLst/>
                <a:rect l="l" t="t" r="r" b="b"/>
                <a:pathLst>
                  <a:path w="2133577" h="614680" fill="norm" stroke="1" extrusionOk="0">
                    <a:moveTo>
                      <a:pt x="2133577" y="307340"/>
                    </a:moveTo>
                    <a:cubicBezTo>
                      <a:pt x="2133577" y="138430"/>
                      <a:pt x="1996417" y="1270"/>
                      <a:pt x="1826657" y="0"/>
                    </a:cubicBezTo>
                    <a:lnTo>
                      <a:pt x="306948" y="0"/>
                    </a:lnTo>
                    <a:cubicBezTo>
                      <a:pt x="137160" y="0"/>
                      <a:pt x="0" y="138430"/>
                      <a:pt x="0" y="307340"/>
                    </a:cubicBezTo>
                    <a:cubicBezTo>
                      <a:pt x="0" y="476250"/>
                      <a:pt x="137160" y="614680"/>
                      <a:pt x="306948" y="614680"/>
                    </a:cubicBezTo>
                    <a:lnTo>
                      <a:pt x="1827507" y="614680"/>
                    </a:lnTo>
                    <a:cubicBezTo>
                      <a:pt x="1996417" y="614680"/>
                      <a:pt x="2133577" y="476250"/>
                      <a:pt x="2133577" y="307340"/>
                    </a:cubicBezTo>
                    <a:close/>
                    <a:moveTo>
                      <a:pt x="1826657" y="560070"/>
                    </a:moveTo>
                    <a:lnTo>
                      <a:pt x="306070" y="560070"/>
                    </a:lnTo>
                    <a:cubicBezTo>
                      <a:pt x="166370" y="560070"/>
                      <a:pt x="53340" y="447040"/>
                      <a:pt x="53340" y="307340"/>
                    </a:cubicBezTo>
                    <a:cubicBezTo>
                      <a:pt x="53340" y="167640"/>
                      <a:pt x="166370" y="54610"/>
                      <a:pt x="306070" y="54610"/>
                    </a:cubicBezTo>
                    <a:lnTo>
                      <a:pt x="1826657" y="54610"/>
                    </a:lnTo>
                    <a:cubicBezTo>
                      <a:pt x="1965937" y="54610"/>
                      <a:pt x="2078967" y="167640"/>
                      <a:pt x="2078967" y="307340"/>
                    </a:cubicBezTo>
                    <a:cubicBezTo>
                      <a:pt x="2078967" y="447040"/>
                      <a:pt x="1965937" y="560070"/>
                      <a:pt x="1826657" y="560070"/>
                    </a:cubicBezTo>
                    <a:close/>
                  </a:path>
                </a:pathLst>
              </a:custGeom>
              <a:solidFill>
                <a:srgbClr val="000000"/>
              </a:solidFill>
            </p:spPr>
          </p:sp>
        </p:grpSp>
        <p:grpSp>
          <p:nvGrpSpPr>
            <p:cNvPr id="10" name="Group 10"/>
            <p:cNvGrpSpPr/>
            <p:nvPr/>
          </p:nvGrpSpPr>
          <p:grpSpPr bwMode="auto">
            <a:xfrm rot="0">
              <a:off x="13035031" y="0"/>
              <a:ext cx="4506115" cy="1413734"/>
              <a:chOff x="0" y="0"/>
              <a:chExt cx="2023990" cy="635000"/>
            </a:xfrm>
          </p:grpSpPr>
          <p:sp>
            <p:nvSpPr>
              <p:cNvPr id="11" name="Freeform 11"/>
              <p:cNvSpPr/>
              <p:nvPr/>
            </p:nvSpPr>
            <p:spPr bwMode="auto">
              <a:xfrm rot="0" flipH="0" flipV="0">
                <a:off x="12700" y="0"/>
                <a:ext cx="1998590" cy="635000"/>
              </a:xfrm>
              <a:custGeom>
                <a:avLst/>
                <a:gdLst/>
                <a:ahLst/>
                <a:cxnLst/>
                <a:rect l="l" t="t" r="r" b="b"/>
                <a:pathLst>
                  <a:path w="1998590" h="635000" fill="norm" stroke="1" extrusionOk="0">
                    <a:moveTo>
                      <a:pt x="1681090" y="0"/>
                    </a:moveTo>
                    <a:lnTo>
                      <a:pt x="317500" y="0"/>
                    </a:lnTo>
                    <a:cubicBezTo>
                      <a:pt x="142240" y="0"/>
                      <a:pt x="0" y="142240"/>
                      <a:pt x="0" y="317500"/>
                    </a:cubicBezTo>
                    <a:cubicBezTo>
                      <a:pt x="0" y="492760"/>
                      <a:pt x="142240" y="635000"/>
                      <a:pt x="317500" y="635000"/>
                    </a:cubicBezTo>
                    <a:lnTo>
                      <a:pt x="1681090" y="635000"/>
                    </a:lnTo>
                    <a:cubicBezTo>
                      <a:pt x="1856350" y="635000"/>
                      <a:pt x="1998590" y="492760"/>
                      <a:pt x="1998590" y="317500"/>
                    </a:cubicBezTo>
                    <a:cubicBezTo>
                      <a:pt x="1998590" y="142240"/>
                      <a:pt x="1856350" y="0"/>
                      <a:pt x="1681090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</p:spPr>
          </p:sp>
        </p:grpSp>
        <p:grpSp>
          <p:nvGrpSpPr>
            <p:cNvPr id="12" name="Group 12"/>
            <p:cNvGrpSpPr/>
            <p:nvPr/>
          </p:nvGrpSpPr>
          <p:grpSpPr bwMode="auto">
            <a:xfrm rot="0">
              <a:off x="1860666" y="0"/>
              <a:ext cx="4506115" cy="1408176"/>
              <a:chOff x="0" y="0"/>
              <a:chExt cx="2133577" cy="666750"/>
            </a:xfrm>
          </p:grpSpPr>
          <p:sp>
            <p:nvSpPr>
              <p:cNvPr id="13" name="Freeform 13"/>
              <p:cNvSpPr/>
              <p:nvPr/>
            </p:nvSpPr>
            <p:spPr bwMode="auto">
              <a:xfrm rot="0" flipH="0" flipV="0">
                <a:off x="0" y="29210"/>
                <a:ext cx="2133577" cy="614680"/>
              </a:xfrm>
              <a:custGeom>
                <a:avLst/>
                <a:gdLst/>
                <a:ahLst/>
                <a:cxnLst/>
                <a:rect l="l" t="t" r="r" b="b"/>
                <a:pathLst>
                  <a:path w="2133577" h="614680" fill="norm" stroke="1" extrusionOk="0">
                    <a:moveTo>
                      <a:pt x="2133577" y="307340"/>
                    </a:moveTo>
                    <a:cubicBezTo>
                      <a:pt x="2133577" y="138430"/>
                      <a:pt x="1996417" y="1270"/>
                      <a:pt x="1826657" y="0"/>
                    </a:cubicBezTo>
                    <a:lnTo>
                      <a:pt x="306948" y="0"/>
                    </a:lnTo>
                    <a:cubicBezTo>
                      <a:pt x="137160" y="0"/>
                      <a:pt x="0" y="138430"/>
                      <a:pt x="0" y="307340"/>
                    </a:cubicBezTo>
                    <a:cubicBezTo>
                      <a:pt x="0" y="476250"/>
                      <a:pt x="137160" y="614680"/>
                      <a:pt x="306948" y="614680"/>
                    </a:cubicBezTo>
                    <a:lnTo>
                      <a:pt x="1827507" y="614680"/>
                    </a:lnTo>
                    <a:cubicBezTo>
                      <a:pt x="1996417" y="614680"/>
                      <a:pt x="2133577" y="476250"/>
                      <a:pt x="2133577" y="307340"/>
                    </a:cubicBezTo>
                    <a:close/>
                    <a:moveTo>
                      <a:pt x="1826657" y="560070"/>
                    </a:moveTo>
                    <a:lnTo>
                      <a:pt x="306070" y="560070"/>
                    </a:lnTo>
                    <a:cubicBezTo>
                      <a:pt x="166370" y="560070"/>
                      <a:pt x="53340" y="447040"/>
                      <a:pt x="53340" y="307340"/>
                    </a:cubicBezTo>
                    <a:cubicBezTo>
                      <a:pt x="53340" y="167640"/>
                      <a:pt x="166370" y="54610"/>
                      <a:pt x="306070" y="54610"/>
                    </a:cubicBezTo>
                    <a:lnTo>
                      <a:pt x="1826657" y="54610"/>
                    </a:lnTo>
                    <a:cubicBezTo>
                      <a:pt x="1965937" y="54610"/>
                      <a:pt x="2078967" y="167640"/>
                      <a:pt x="2078967" y="307340"/>
                    </a:cubicBezTo>
                    <a:cubicBezTo>
                      <a:pt x="2078967" y="447040"/>
                      <a:pt x="1965937" y="560070"/>
                      <a:pt x="1826657" y="560070"/>
                    </a:cubicBezTo>
                    <a:close/>
                  </a:path>
                </a:pathLst>
              </a:custGeom>
              <a:solidFill>
                <a:srgbClr val="000000"/>
              </a:solidFill>
            </p:spPr>
          </p:sp>
        </p:grpSp>
        <p:grpSp>
          <p:nvGrpSpPr>
            <p:cNvPr id="14" name="Group 14"/>
            <p:cNvGrpSpPr/>
            <p:nvPr/>
          </p:nvGrpSpPr>
          <p:grpSpPr bwMode="auto">
            <a:xfrm rot="0">
              <a:off x="18622213" y="0"/>
              <a:ext cx="4506115" cy="1408176"/>
              <a:chOff x="0" y="0"/>
              <a:chExt cx="2133577" cy="666750"/>
            </a:xfrm>
          </p:grpSpPr>
          <p:sp>
            <p:nvSpPr>
              <p:cNvPr id="15" name="Freeform 15"/>
              <p:cNvSpPr/>
              <p:nvPr/>
            </p:nvSpPr>
            <p:spPr bwMode="auto">
              <a:xfrm rot="0" flipH="0" flipV="0">
                <a:off x="0" y="29210"/>
                <a:ext cx="2133577" cy="614680"/>
              </a:xfrm>
              <a:custGeom>
                <a:avLst/>
                <a:gdLst/>
                <a:ahLst/>
                <a:cxnLst/>
                <a:rect l="l" t="t" r="r" b="b"/>
                <a:pathLst>
                  <a:path w="2133577" h="614680" fill="norm" stroke="1" extrusionOk="0">
                    <a:moveTo>
                      <a:pt x="2133577" y="307340"/>
                    </a:moveTo>
                    <a:cubicBezTo>
                      <a:pt x="2133577" y="138430"/>
                      <a:pt x="1996417" y="1270"/>
                      <a:pt x="1826657" y="0"/>
                    </a:cubicBezTo>
                    <a:lnTo>
                      <a:pt x="306948" y="0"/>
                    </a:lnTo>
                    <a:cubicBezTo>
                      <a:pt x="137160" y="0"/>
                      <a:pt x="0" y="138430"/>
                      <a:pt x="0" y="307340"/>
                    </a:cubicBezTo>
                    <a:cubicBezTo>
                      <a:pt x="0" y="476250"/>
                      <a:pt x="137160" y="614680"/>
                      <a:pt x="306948" y="614680"/>
                    </a:cubicBezTo>
                    <a:lnTo>
                      <a:pt x="1827507" y="614680"/>
                    </a:lnTo>
                    <a:cubicBezTo>
                      <a:pt x="1996417" y="614680"/>
                      <a:pt x="2133577" y="476250"/>
                      <a:pt x="2133577" y="307340"/>
                    </a:cubicBezTo>
                    <a:close/>
                    <a:moveTo>
                      <a:pt x="1826657" y="560070"/>
                    </a:moveTo>
                    <a:lnTo>
                      <a:pt x="306070" y="560070"/>
                    </a:lnTo>
                    <a:cubicBezTo>
                      <a:pt x="166370" y="560070"/>
                      <a:pt x="53340" y="447040"/>
                      <a:pt x="53340" y="307340"/>
                    </a:cubicBezTo>
                    <a:cubicBezTo>
                      <a:pt x="53340" y="167640"/>
                      <a:pt x="166370" y="54610"/>
                      <a:pt x="306070" y="54610"/>
                    </a:cubicBezTo>
                    <a:lnTo>
                      <a:pt x="1826657" y="54610"/>
                    </a:lnTo>
                    <a:cubicBezTo>
                      <a:pt x="1965937" y="54610"/>
                      <a:pt x="2078967" y="167640"/>
                      <a:pt x="2078967" y="307340"/>
                    </a:cubicBezTo>
                    <a:cubicBezTo>
                      <a:pt x="2078967" y="447040"/>
                      <a:pt x="1965937" y="560070"/>
                      <a:pt x="1826657" y="560070"/>
                    </a:cubicBezTo>
                    <a:close/>
                  </a:path>
                </a:pathLst>
              </a:custGeom>
              <a:solidFill>
                <a:srgbClr val="000000"/>
              </a:solidFill>
            </p:spPr>
          </p:sp>
        </p:grpSp>
        <p:grpSp>
          <p:nvGrpSpPr>
            <p:cNvPr id="16" name="Group 16"/>
            <p:cNvGrpSpPr/>
            <p:nvPr/>
          </p:nvGrpSpPr>
          <p:grpSpPr bwMode="auto">
            <a:xfrm rot="0">
              <a:off x="13035031" y="0"/>
              <a:ext cx="4506115" cy="1408176"/>
              <a:chOff x="0" y="0"/>
              <a:chExt cx="2133577" cy="666750"/>
            </a:xfrm>
          </p:grpSpPr>
          <p:sp>
            <p:nvSpPr>
              <p:cNvPr id="17" name="Freeform 17"/>
              <p:cNvSpPr/>
              <p:nvPr/>
            </p:nvSpPr>
            <p:spPr bwMode="auto">
              <a:xfrm rot="0" flipH="0" flipV="0">
                <a:off x="0" y="29210"/>
                <a:ext cx="2133577" cy="614680"/>
              </a:xfrm>
              <a:custGeom>
                <a:avLst/>
                <a:gdLst/>
                <a:ahLst/>
                <a:cxnLst/>
                <a:rect l="l" t="t" r="r" b="b"/>
                <a:pathLst>
                  <a:path w="2133577" h="614680" fill="norm" stroke="1" extrusionOk="0">
                    <a:moveTo>
                      <a:pt x="2133577" y="307340"/>
                    </a:moveTo>
                    <a:cubicBezTo>
                      <a:pt x="2133577" y="138430"/>
                      <a:pt x="1996417" y="1270"/>
                      <a:pt x="1826657" y="0"/>
                    </a:cubicBezTo>
                    <a:lnTo>
                      <a:pt x="306948" y="0"/>
                    </a:lnTo>
                    <a:cubicBezTo>
                      <a:pt x="137160" y="0"/>
                      <a:pt x="0" y="138430"/>
                      <a:pt x="0" y="307340"/>
                    </a:cubicBezTo>
                    <a:cubicBezTo>
                      <a:pt x="0" y="476250"/>
                      <a:pt x="137160" y="614680"/>
                      <a:pt x="306948" y="614680"/>
                    </a:cubicBezTo>
                    <a:lnTo>
                      <a:pt x="1827507" y="614680"/>
                    </a:lnTo>
                    <a:cubicBezTo>
                      <a:pt x="1996417" y="614680"/>
                      <a:pt x="2133577" y="476250"/>
                      <a:pt x="2133577" y="307340"/>
                    </a:cubicBezTo>
                    <a:close/>
                    <a:moveTo>
                      <a:pt x="1826657" y="560070"/>
                    </a:moveTo>
                    <a:lnTo>
                      <a:pt x="306070" y="560070"/>
                    </a:lnTo>
                    <a:cubicBezTo>
                      <a:pt x="166370" y="560070"/>
                      <a:pt x="53340" y="447040"/>
                      <a:pt x="53340" y="307340"/>
                    </a:cubicBezTo>
                    <a:cubicBezTo>
                      <a:pt x="53340" y="167640"/>
                      <a:pt x="166370" y="54610"/>
                      <a:pt x="306070" y="54610"/>
                    </a:cubicBezTo>
                    <a:lnTo>
                      <a:pt x="1826657" y="54610"/>
                    </a:lnTo>
                    <a:cubicBezTo>
                      <a:pt x="1965937" y="54610"/>
                      <a:pt x="2078967" y="167640"/>
                      <a:pt x="2078967" y="307340"/>
                    </a:cubicBezTo>
                    <a:cubicBezTo>
                      <a:pt x="2078967" y="447040"/>
                      <a:pt x="1965937" y="560070"/>
                      <a:pt x="1826657" y="560070"/>
                    </a:cubicBezTo>
                    <a:close/>
                  </a:path>
                </a:pathLst>
              </a:custGeom>
              <a:solidFill>
                <a:srgbClr val="000000"/>
              </a:solidFill>
            </p:spPr>
          </p:sp>
        </p:grpSp>
      </p:grpSp>
      <p:sp>
        <p:nvSpPr>
          <p:cNvPr id="1075535121" name="AutoShape 18"/>
          <p:cNvSpPr/>
          <p:nvPr/>
        </p:nvSpPr>
        <p:spPr bwMode="auto">
          <a:xfrm rot="0">
            <a:off x="961900" y="6427012"/>
            <a:ext cx="3793039" cy="2831288"/>
          </a:xfrm>
          <a:prstGeom prst="rect">
            <a:avLst/>
          </a:prstGeom>
          <a:solidFill>
            <a:srgbClr val="F9E5CF"/>
          </a:solidFill>
        </p:spPr>
      </p:sp>
      <p:sp>
        <p:nvSpPr>
          <p:cNvPr id="900970043" name="AutoShape 19"/>
          <p:cNvSpPr/>
          <p:nvPr/>
        </p:nvSpPr>
        <p:spPr bwMode="auto">
          <a:xfrm rot="0">
            <a:off x="5152287" y="6427012"/>
            <a:ext cx="3793039" cy="2831288"/>
          </a:xfrm>
          <a:prstGeom prst="rect">
            <a:avLst/>
          </a:prstGeom>
          <a:solidFill>
            <a:srgbClr val="F9E5CF"/>
          </a:solidFill>
        </p:spPr>
      </p:sp>
      <p:sp>
        <p:nvSpPr>
          <p:cNvPr id="371453444" name="AutoShape 20"/>
          <p:cNvSpPr/>
          <p:nvPr/>
        </p:nvSpPr>
        <p:spPr bwMode="auto">
          <a:xfrm rot="0">
            <a:off x="9342674" y="6427012"/>
            <a:ext cx="3793039" cy="2831288"/>
          </a:xfrm>
          <a:prstGeom prst="rect">
            <a:avLst/>
          </a:prstGeom>
          <a:solidFill>
            <a:srgbClr val="F9E5CF"/>
          </a:solidFill>
        </p:spPr>
      </p:sp>
      <p:sp>
        <p:nvSpPr>
          <p:cNvPr id="651840655" name="AutoShape 21"/>
          <p:cNvSpPr/>
          <p:nvPr/>
        </p:nvSpPr>
        <p:spPr bwMode="auto">
          <a:xfrm rot="0">
            <a:off x="13533060" y="6427012"/>
            <a:ext cx="3793039" cy="2831288"/>
          </a:xfrm>
          <a:prstGeom prst="rect">
            <a:avLst/>
          </a:prstGeom>
          <a:solidFill>
            <a:srgbClr val="F9E5CF"/>
          </a:solidFill>
        </p:spPr>
      </p:sp>
      <p:sp>
        <p:nvSpPr>
          <p:cNvPr id="104210125" name="Freeform 22"/>
          <p:cNvSpPr/>
          <p:nvPr/>
        </p:nvSpPr>
        <p:spPr bwMode="auto">
          <a:xfrm rot="5400000" flipH="0" flipV="0">
            <a:off x="2251874" y="4921905"/>
            <a:ext cx="1213091" cy="1133027"/>
          </a:xfrm>
          <a:custGeom>
            <a:avLst/>
            <a:gdLst/>
            <a:ahLst/>
            <a:cxnLst/>
            <a:rect l="l" t="t" r="r" b="b"/>
            <a:pathLst>
              <a:path w="1213091" h="1133027" fill="norm" stroke="1" extrusionOk="0">
                <a:moveTo>
                  <a:pt x="0" y="0"/>
                </a:moveTo>
                <a:lnTo>
                  <a:pt x="1213092" y="0"/>
                </a:lnTo>
                <a:lnTo>
                  <a:pt x="1213092" y="1133027"/>
                </a:lnTo>
                <a:lnTo>
                  <a:pt x="0" y="113302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rcRect l="0" t="0" r="0" b="0"/>
            <a:stretch/>
          </a:blipFill>
        </p:spPr>
      </p:sp>
      <p:sp>
        <p:nvSpPr>
          <p:cNvPr id="1480145750" name="Freeform 23"/>
          <p:cNvSpPr/>
          <p:nvPr/>
        </p:nvSpPr>
        <p:spPr bwMode="auto">
          <a:xfrm rot="5400000" flipH="0" flipV="0">
            <a:off x="6442261" y="4921905"/>
            <a:ext cx="1213091" cy="1133027"/>
          </a:xfrm>
          <a:custGeom>
            <a:avLst/>
            <a:gdLst/>
            <a:ahLst/>
            <a:cxnLst/>
            <a:rect l="l" t="t" r="r" b="b"/>
            <a:pathLst>
              <a:path w="1213091" h="1133027" fill="norm" stroke="1" extrusionOk="0">
                <a:moveTo>
                  <a:pt x="0" y="0"/>
                </a:moveTo>
                <a:lnTo>
                  <a:pt x="1213091" y="0"/>
                </a:lnTo>
                <a:lnTo>
                  <a:pt x="1213091" y="1133027"/>
                </a:lnTo>
                <a:lnTo>
                  <a:pt x="0" y="113302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rcRect l="0" t="0" r="0" b="0"/>
            <a:stretch/>
          </a:blipFill>
        </p:spPr>
      </p:sp>
      <p:sp>
        <p:nvSpPr>
          <p:cNvPr id="1640842061" name="Freeform 24"/>
          <p:cNvSpPr/>
          <p:nvPr/>
        </p:nvSpPr>
        <p:spPr bwMode="auto">
          <a:xfrm rot="5400000" flipH="0" flipV="0">
            <a:off x="10632648" y="4921905"/>
            <a:ext cx="1213091" cy="1133027"/>
          </a:xfrm>
          <a:custGeom>
            <a:avLst/>
            <a:gdLst/>
            <a:ahLst/>
            <a:cxnLst/>
            <a:rect l="l" t="t" r="r" b="b"/>
            <a:pathLst>
              <a:path w="1213091" h="1133027" fill="norm" stroke="1" extrusionOk="0">
                <a:moveTo>
                  <a:pt x="0" y="0"/>
                </a:moveTo>
                <a:lnTo>
                  <a:pt x="1213091" y="0"/>
                </a:lnTo>
                <a:lnTo>
                  <a:pt x="1213091" y="1133027"/>
                </a:lnTo>
                <a:lnTo>
                  <a:pt x="0" y="113302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rcRect l="0" t="0" r="0" b="0"/>
            <a:stretch/>
          </a:blipFill>
        </p:spPr>
      </p:sp>
      <p:sp>
        <p:nvSpPr>
          <p:cNvPr id="1623450316" name="Freeform 25"/>
          <p:cNvSpPr/>
          <p:nvPr/>
        </p:nvSpPr>
        <p:spPr bwMode="auto">
          <a:xfrm rot="5400000" flipH="0" flipV="0">
            <a:off x="14823034" y="4921905"/>
            <a:ext cx="1213091" cy="1133027"/>
          </a:xfrm>
          <a:custGeom>
            <a:avLst/>
            <a:gdLst/>
            <a:ahLst/>
            <a:cxnLst/>
            <a:rect l="l" t="t" r="r" b="b"/>
            <a:pathLst>
              <a:path w="1213091" h="1133027" fill="norm" stroke="1" extrusionOk="0">
                <a:moveTo>
                  <a:pt x="0" y="0"/>
                </a:moveTo>
                <a:lnTo>
                  <a:pt x="1213092" y="0"/>
                </a:lnTo>
                <a:lnTo>
                  <a:pt x="1213092" y="1133027"/>
                </a:lnTo>
                <a:lnTo>
                  <a:pt x="0" y="113302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rcRect l="0" t="0" r="0" b="0"/>
            <a:stretch/>
          </a:blipFill>
        </p:spPr>
      </p:sp>
      <p:sp>
        <p:nvSpPr>
          <p:cNvPr id="421432349" name="TextBox 26"/>
          <p:cNvSpPr txBox="1"/>
          <p:nvPr/>
        </p:nvSpPr>
        <p:spPr bwMode="auto">
          <a:xfrm rot="0">
            <a:off x="5269678" y="1169365"/>
            <a:ext cx="7749362" cy="12805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080"/>
              </a:lnSpc>
              <a:spcBef>
                <a:spcPts val="0"/>
              </a:spcBef>
              <a:defRPr/>
            </a:pPr>
            <a:r>
              <a:rPr lang="en-US" sz="7200" b="1" spc="259">
                <a:solidFill>
                  <a:srgbClr val="E63F02"/>
                </a:solidFill>
                <a:latin typeface="宋体"/>
                <a:ea typeface="宋体"/>
                <a:cs typeface="宋体"/>
              </a:rPr>
              <a:t>执行保障</a:t>
            </a:r>
            <a:endParaRPr b="1">
              <a:latin typeface="宋体"/>
              <a:cs typeface="宋体"/>
            </a:endParaRPr>
          </a:p>
        </p:txBody>
      </p:sp>
      <p:sp>
        <p:nvSpPr>
          <p:cNvPr id="354500616" name="TextBox 27"/>
          <p:cNvSpPr txBox="1"/>
          <p:nvPr/>
        </p:nvSpPr>
        <p:spPr bwMode="auto">
          <a:xfrm rot="0">
            <a:off x="1607670" y="3459444"/>
            <a:ext cx="2502576" cy="853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19"/>
              </a:lnSpc>
              <a:spcBef>
                <a:spcPts val="0"/>
              </a:spcBef>
              <a:defRPr/>
            </a:pPr>
            <a:r>
              <a:rPr lang="en-US" sz="4800" b="1" i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技术支持</a:t>
            </a:r>
            <a:endParaRPr i="0"/>
          </a:p>
        </p:txBody>
      </p:sp>
      <p:sp>
        <p:nvSpPr>
          <p:cNvPr id="1385390502" name="TextBox 28"/>
          <p:cNvSpPr txBox="1"/>
          <p:nvPr/>
        </p:nvSpPr>
        <p:spPr bwMode="auto">
          <a:xfrm rot="0">
            <a:off x="5798056" y="3459444"/>
            <a:ext cx="2502576" cy="853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19"/>
              </a:lnSpc>
              <a:spcBef>
                <a:spcPts val="0"/>
              </a:spcBef>
              <a:defRPr/>
            </a:pPr>
            <a:r>
              <a:rPr lang="en-US" sz="4800" b="1" i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客服支持</a:t>
            </a:r>
            <a:endParaRPr i="0"/>
          </a:p>
        </p:txBody>
      </p:sp>
      <p:sp>
        <p:nvSpPr>
          <p:cNvPr id="1260407796" name="TextBox 29"/>
          <p:cNvSpPr txBox="1"/>
          <p:nvPr/>
        </p:nvSpPr>
        <p:spPr bwMode="auto">
          <a:xfrm rot="0">
            <a:off x="9988443" y="3459444"/>
            <a:ext cx="2502576" cy="853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19"/>
              </a:lnSpc>
              <a:spcBef>
                <a:spcPts val="0"/>
              </a:spcBef>
              <a:defRPr/>
            </a:pPr>
            <a:r>
              <a:rPr lang="en-US" sz="4800" b="1" i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物流保障</a:t>
            </a:r>
            <a:endParaRPr i="0"/>
          </a:p>
        </p:txBody>
      </p:sp>
      <p:sp>
        <p:nvSpPr>
          <p:cNvPr id="1237290993" name="TextBox 30"/>
          <p:cNvSpPr txBox="1"/>
          <p:nvPr/>
        </p:nvSpPr>
        <p:spPr bwMode="auto">
          <a:xfrm rot="0">
            <a:off x="14178829" y="3459444"/>
            <a:ext cx="2502576" cy="853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719"/>
              </a:lnSpc>
              <a:spcBef>
                <a:spcPts val="0"/>
              </a:spcBef>
              <a:defRPr/>
            </a:pPr>
            <a:r>
              <a:rPr lang="en-US" sz="4800" b="1" i="0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数据监测</a:t>
            </a:r>
            <a:endParaRPr i="0"/>
          </a:p>
        </p:txBody>
      </p:sp>
      <p:sp>
        <p:nvSpPr>
          <p:cNvPr id="1143856240" name="TextBox 31"/>
          <p:cNvSpPr txBox="1"/>
          <p:nvPr/>
        </p:nvSpPr>
        <p:spPr bwMode="auto">
          <a:xfrm rot="0">
            <a:off x="1354308" y="6839481"/>
            <a:ext cx="3008580" cy="10244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32"/>
              </a:lnSpc>
              <a:defRPr/>
            </a:pPr>
            <a:r>
              <a:rPr lang="en-US" sz="2400">
                <a:solidFill>
                  <a:srgbClr val="545454"/>
                </a:solidFill>
                <a:latin typeface="黑体"/>
                <a:ea typeface="黑体"/>
                <a:cs typeface="黑体"/>
              </a:rPr>
              <a:t>优化系统稳定性，防止高流量导致宕机</a:t>
            </a:r>
            <a:endParaRPr/>
          </a:p>
        </p:txBody>
      </p:sp>
      <p:sp>
        <p:nvSpPr>
          <p:cNvPr id="1063551644" name="TextBox 32"/>
          <p:cNvSpPr txBox="1"/>
          <p:nvPr/>
        </p:nvSpPr>
        <p:spPr bwMode="auto">
          <a:xfrm rot="0">
            <a:off x="5544695" y="6839481"/>
            <a:ext cx="3008580" cy="15365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32"/>
              </a:lnSpc>
              <a:defRPr/>
            </a:pPr>
            <a:r>
              <a:rPr lang="en-US" sz="2400">
                <a:solidFill>
                  <a:srgbClr val="545454"/>
                </a:solidFill>
                <a:latin typeface="黑体"/>
                <a:ea typeface="黑体"/>
                <a:cs typeface="黑体"/>
              </a:rPr>
              <a:t>增加客服人手，提供24小时在线服务，提高用户体验</a:t>
            </a:r>
            <a:endParaRPr/>
          </a:p>
        </p:txBody>
      </p:sp>
      <p:sp>
        <p:nvSpPr>
          <p:cNvPr id="344568284" name="TextBox 33"/>
          <p:cNvSpPr txBox="1"/>
          <p:nvPr/>
        </p:nvSpPr>
        <p:spPr bwMode="auto">
          <a:xfrm rot="0">
            <a:off x="9735082" y="6839481"/>
            <a:ext cx="3008580" cy="10244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32"/>
              </a:lnSpc>
              <a:defRPr/>
            </a:pPr>
            <a:r>
              <a:rPr lang="en-US" sz="2400">
                <a:solidFill>
                  <a:srgbClr val="545454"/>
                </a:solidFill>
                <a:latin typeface="黑体"/>
                <a:ea typeface="黑体"/>
                <a:cs typeface="黑体"/>
              </a:rPr>
              <a:t>与快递公司协作，确保订单快速配送</a:t>
            </a:r>
            <a:endParaRPr/>
          </a:p>
        </p:txBody>
      </p:sp>
      <p:sp>
        <p:nvSpPr>
          <p:cNvPr id="756620676" name="TextBox 34"/>
          <p:cNvSpPr txBox="1"/>
          <p:nvPr/>
        </p:nvSpPr>
        <p:spPr bwMode="auto">
          <a:xfrm rot="0">
            <a:off x="13925468" y="6839481"/>
            <a:ext cx="3008580" cy="15365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032"/>
              </a:lnSpc>
              <a:defRPr/>
            </a:pPr>
            <a:r>
              <a:rPr lang="en-US" sz="2400">
                <a:solidFill>
                  <a:srgbClr val="545454"/>
                </a:solidFill>
                <a:latin typeface="黑体"/>
                <a:ea typeface="黑体"/>
                <a:cs typeface="黑体"/>
              </a:rPr>
              <a:t>实时监控销售数据，调整策略以优化转化率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rgbClr val="F9E5C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901512851" name="Group 2"/>
          <p:cNvGrpSpPr/>
          <p:nvPr/>
        </p:nvGrpSpPr>
        <p:grpSpPr bwMode="auto">
          <a:xfrm rot="5400000">
            <a:off x="11844699" y="2098712"/>
            <a:ext cx="3146543" cy="10461517"/>
            <a:chOff x="0" y="0"/>
            <a:chExt cx="2354580" cy="7828426"/>
          </a:xfrm>
        </p:grpSpPr>
        <p:sp>
          <p:nvSpPr>
            <p:cNvPr id="3" name="Freeform 3"/>
            <p:cNvSpPr/>
            <p:nvPr/>
          </p:nvSpPr>
          <p:spPr bwMode="auto">
            <a:xfrm rot="0" flipH="0" flipV="0">
              <a:off x="0" y="0"/>
              <a:ext cx="2353310" cy="7828427"/>
            </a:xfrm>
            <a:custGeom>
              <a:avLst/>
              <a:gdLst/>
              <a:ahLst/>
              <a:cxnLst/>
              <a:rect l="l" t="t" r="r" b="b"/>
              <a:pathLst>
                <a:path w="2353310" h="7828427" fill="norm" stroke="1" extrusionOk="0">
                  <a:moveTo>
                    <a:pt x="784860" y="7761116"/>
                  </a:moveTo>
                  <a:cubicBezTo>
                    <a:pt x="905510" y="7801756"/>
                    <a:pt x="1042670" y="7828427"/>
                    <a:pt x="1177290" y="7828427"/>
                  </a:cubicBezTo>
                  <a:cubicBezTo>
                    <a:pt x="1311910" y="7828427"/>
                    <a:pt x="1441450" y="7805566"/>
                    <a:pt x="1560830" y="7764927"/>
                  </a:cubicBezTo>
                  <a:cubicBezTo>
                    <a:pt x="1563370" y="7763656"/>
                    <a:pt x="1565910" y="7763656"/>
                    <a:pt x="1568450" y="7762387"/>
                  </a:cubicBezTo>
                  <a:cubicBezTo>
                    <a:pt x="2016760" y="7599827"/>
                    <a:pt x="2346960" y="7170566"/>
                    <a:pt x="2353310" y="6653657"/>
                  </a:cubicBezTo>
                  <a:lnTo>
                    <a:pt x="2353310" y="0"/>
                  </a:lnTo>
                  <a:lnTo>
                    <a:pt x="0" y="0"/>
                  </a:lnTo>
                  <a:lnTo>
                    <a:pt x="0" y="6648572"/>
                  </a:lnTo>
                  <a:cubicBezTo>
                    <a:pt x="6350" y="7173106"/>
                    <a:pt x="331470" y="7602366"/>
                    <a:pt x="784860" y="7761116"/>
                  </a:cubicBezTo>
                  <a:close/>
                </a:path>
              </a:pathLst>
            </a:custGeom>
            <a:solidFill>
              <a:srgbClr val="FFD09C"/>
            </a:solidFill>
          </p:spPr>
        </p:sp>
      </p:grpSp>
      <p:sp>
        <p:nvSpPr>
          <p:cNvPr id="508711738" name="AutoShape 4"/>
          <p:cNvSpPr/>
          <p:nvPr/>
        </p:nvSpPr>
        <p:spPr bwMode="auto">
          <a:xfrm rot="0">
            <a:off x="1522832" y="8930838"/>
            <a:ext cx="4218065" cy="0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1140047387" name="Group 5"/>
          <p:cNvGrpSpPr/>
          <p:nvPr/>
        </p:nvGrpSpPr>
        <p:grpSpPr bwMode="auto">
          <a:xfrm rot="-5400000">
            <a:off x="1569778" y="-220670"/>
            <a:ext cx="1399804" cy="4539361"/>
            <a:chOff x="0" y="0"/>
            <a:chExt cx="2354580" cy="7635558"/>
          </a:xfrm>
        </p:grpSpPr>
        <p:sp>
          <p:nvSpPr>
            <p:cNvPr id="6" name="Freeform 6"/>
            <p:cNvSpPr/>
            <p:nvPr/>
          </p:nvSpPr>
          <p:spPr bwMode="auto">
            <a:xfrm rot="0" flipH="0" flipV="0">
              <a:off x="0" y="0"/>
              <a:ext cx="2353310" cy="7635559"/>
            </a:xfrm>
            <a:custGeom>
              <a:avLst/>
              <a:gdLst/>
              <a:ahLst/>
              <a:cxnLst/>
              <a:rect l="l" t="t" r="r" b="b"/>
              <a:pathLst>
                <a:path w="2353310" h="7635559" fill="norm" stroke="1" extrusionOk="0">
                  <a:moveTo>
                    <a:pt x="784860" y="7568249"/>
                  </a:moveTo>
                  <a:cubicBezTo>
                    <a:pt x="905510" y="7608888"/>
                    <a:pt x="1042670" y="7635559"/>
                    <a:pt x="1177290" y="7635559"/>
                  </a:cubicBezTo>
                  <a:cubicBezTo>
                    <a:pt x="1311910" y="7635559"/>
                    <a:pt x="1441450" y="7612699"/>
                    <a:pt x="1560830" y="7572059"/>
                  </a:cubicBezTo>
                  <a:cubicBezTo>
                    <a:pt x="1563370" y="7570788"/>
                    <a:pt x="1565910" y="7570788"/>
                    <a:pt x="1568450" y="7569519"/>
                  </a:cubicBezTo>
                  <a:cubicBezTo>
                    <a:pt x="2016760" y="7406959"/>
                    <a:pt x="2346960" y="6977699"/>
                    <a:pt x="2353310" y="6461382"/>
                  </a:cubicBezTo>
                  <a:lnTo>
                    <a:pt x="2353310" y="0"/>
                  </a:lnTo>
                  <a:lnTo>
                    <a:pt x="0" y="0"/>
                  </a:lnTo>
                  <a:lnTo>
                    <a:pt x="0" y="6456445"/>
                  </a:lnTo>
                  <a:cubicBezTo>
                    <a:pt x="6350" y="6980238"/>
                    <a:pt x="331470" y="7409499"/>
                    <a:pt x="784860" y="7568249"/>
                  </a:cubicBezTo>
                  <a:close/>
                </a:path>
              </a:pathLst>
            </a:custGeom>
            <a:solidFill>
              <a:srgbClr val="E63F02"/>
            </a:solidFill>
          </p:spPr>
        </p:sp>
      </p:grpSp>
      <p:sp>
        <p:nvSpPr>
          <p:cNvPr id="1914200168" name="TextBox 8"/>
          <p:cNvSpPr txBox="1"/>
          <p:nvPr/>
        </p:nvSpPr>
        <p:spPr bwMode="auto">
          <a:xfrm rot="0">
            <a:off x="1446631" y="3525982"/>
            <a:ext cx="9757323" cy="280058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2049"/>
              </a:lnSpc>
              <a:defRPr/>
            </a:pPr>
            <a:r>
              <a:rPr lang="en-US" sz="16950" b="1">
                <a:solidFill>
                  <a:srgbClr val="000000"/>
                </a:solidFill>
                <a:latin typeface="Impact"/>
                <a:ea typeface="Impact"/>
                <a:cs typeface="Impact"/>
              </a:rPr>
              <a:t>Thanks</a:t>
            </a:r>
            <a:endParaRPr/>
          </a:p>
        </p:txBody>
      </p:sp>
      <p:sp>
        <p:nvSpPr>
          <p:cNvPr id="993660653" name="TextBox 9"/>
          <p:cNvSpPr txBox="1"/>
          <p:nvPr/>
        </p:nvSpPr>
        <p:spPr bwMode="auto">
          <a:xfrm rot="0">
            <a:off x="1522831" y="1123939"/>
            <a:ext cx="2762894" cy="16893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3299"/>
              </a:lnSpc>
              <a:spcBef>
                <a:spcPts val="0"/>
              </a:spcBef>
              <a:defRPr/>
            </a:pPr>
            <a:r>
              <a:rPr lang="en-US" sz="9500" b="1" i="1">
                <a:solidFill>
                  <a:srgbClr val="FFFFFF"/>
                </a:solidFill>
                <a:latin typeface="Arial"/>
                <a:ea typeface="Arial"/>
                <a:cs typeface="Arial"/>
              </a:rPr>
              <a:t>618</a:t>
            </a:r>
            <a:endParaRPr/>
          </a:p>
        </p:txBody>
      </p:sp>
      <p:sp>
        <p:nvSpPr>
          <p:cNvPr id="387274483" name="TextBox 10"/>
          <p:cNvSpPr txBox="1"/>
          <p:nvPr/>
        </p:nvSpPr>
        <p:spPr bwMode="auto">
          <a:xfrm rot="0">
            <a:off x="1513305" y="6229257"/>
            <a:ext cx="6077046" cy="12999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233"/>
              </a:lnSpc>
              <a:spcBef>
                <a:spcPts val="0"/>
              </a:spcBef>
              <a:defRPr/>
            </a:pPr>
            <a:r>
              <a:rPr lang="en-US" sz="7300" b="1" i="0" spc="533">
                <a:solidFill>
                  <a:srgbClr val="E63F02"/>
                </a:solidFill>
                <a:latin typeface="宋体"/>
                <a:ea typeface="宋体"/>
                <a:cs typeface="宋体"/>
              </a:rPr>
              <a:t>谢谢观看</a:t>
            </a:r>
            <a:endParaRPr i="0"/>
          </a:p>
        </p:txBody>
      </p:sp>
      <p:sp>
        <p:nvSpPr>
          <p:cNvPr id="2137561424" name="Freeform 7"/>
          <p:cNvSpPr/>
          <p:nvPr/>
        </p:nvSpPr>
        <p:spPr bwMode="auto">
          <a:xfrm rot="0" flipH="0" flipV="0">
            <a:off x="11265157" y="2748912"/>
            <a:ext cx="4305623" cy="5006539"/>
          </a:xfrm>
          <a:custGeom>
            <a:avLst/>
            <a:gdLst/>
            <a:ahLst/>
            <a:cxnLst/>
            <a:rect l="l" t="t" r="r" b="b"/>
            <a:pathLst>
              <a:path w="4305624" h="5006540" fill="norm" stroke="1" extrusionOk="0">
                <a:moveTo>
                  <a:pt x="0" y="0"/>
                </a:moveTo>
                <a:lnTo>
                  <a:pt x="4305624" y="0"/>
                </a:lnTo>
                <a:lnTo>
                  <a:pt x="4305624" y="5006540"/>
                </a:lnTo>
                <a:lnTo>
                  <a:pt x="0" y="50065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rcRect l="0" t="0" r="0" b="0"/>
            <a:stretch/>
          </a:blipFill>
        </p:spPr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38403577" name="TextBox 2"/>
          <p:cNvSpPr txBox="1"/>
          <p:nvPr/>
        </p:nvSpPr>
        <p:spPr bwMode="auto">
          <a:xfrm rot="0">
            <a:off x="2092747" y="2725096"/>
            <a:ext cx="1812508" cy="14227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0"/>
              </a:lnSpc>
              <a:spcBef>
                <a:spcPts val="0"/>
              </a:spcBef>
              <a:defRPr/>
            </a:pPr>
            <a:r>
              <a:rPr lang="en-US" sz="8000" b="1" spc="-16">
                <a:solidFill>
                  <a:srgbClr val="000000"/>
                </a:solidFill>
                <a:latin typeface="宋体"/>
                <a:ea typeface="宋体"/>
                <a:cs typeface="宋体"/>
              </a:rPr>
              <a:t>01</a:t>
            </a:r>
            <a:endParaRPr/>
          </a:p>
        </p:txBody>
      </p:sp>
      <p:sp>
        <p:nvSpPr>
          <p:cNvPr id="206081532" name="AutoShape 3"/>
          <p:cNvSpPr/>
          <p:nvPr/>
        </p:nvSpPr>
        <p:spPr bwMode="auto">
          <a:xfrm rot="-2700000">
            <a:off x="2776185" y="7266516"/>
            <a:ext cx="1315050" cy="0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067795406" name="AutoShape 4"/>
          <p:cNvSpPr/>
          <p:nvPr/>
        </p:nvSpPr>
        <p:spPr bwMode="auto">
          <a:xfrm rot="-2700000">
            <a:off x="11252374" y="3987581"/>
            <a:ext cx="1315050" cy="0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021581184" name="AutoShape 5"/>
          <p:cNvSpPr/>
          <p:nvPr/>
        </p:nvSpPr>
        <p:spPr bwMode="auto">
          <a:xfrm rot="-2700000">
            <a:off x="11252374" y="7266516"/>
            <a:ext cx="1315050" cy="0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711783591" name="AutoShape 6"/>
          <p:cNvSpPr/>
          <p:nvPr/>
        </p:nvSpPr>
        <p:spPr bwMode="auto">
          <a:xfrm rot="-2700000">
            <a:off x="2776185" y="3987581"/>
            <a:ext cx="1315050" cy="0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019951595" name="TextBox 7"/>
          <p:cNvSpPr txBox="1"/>
          <p:nvPr/>
        </p:nvSpPr>
        <p:spPr bwMode="auto">
          <a:xfrm rot="0">
            <a:off x="-1383333" y="-973471"/>
            <a:ext cx="13918140" cy="41024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2300"/>
              </a:lnSpc>
              <a:spcBef>
                <a:spcPts val="0"/>
              </a:spcBef>
              <a:defRPr/>
            </a:pPr>
            <a:r>
              <a:rPr lang="en-US" sz="23050" b="1" spc="1153">
                <a:solidFill>
                  <a:srgbClr val="E63F02"/>
                </a:solidFill>
                <a:latin typeface="Impact"/>
                <a:ea typeface="Impact"/>
                <a:cs typeface="Impact"/>
              </a:rPr>
              <a:t>Content</a:t>
            </a:r>
            <a:endParaRPr/>
          </a:p>
        </p:txBody>
      </p:sp>
      <p:sp>
        <p:nvSpPr>
          <p:cNvPr id="1923824340" name="TextBox 9"/>
          <p:cNvSpPr txBox="1"/>
          <p:nvPr/>
        </p:nvSpPr>
        <p:spPr bwMode="auto">
          <a:xfrm rot="0">
            <a:off x="2092747" y="6015357"/>
            <a:ext cx="1811788" cy="14227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0"/>
              </a:lnSpc>
              <a:spcBef>
                <a:spcPts val="0"/>
              </a:spcBef>
              <a:defRPr/>
            </a:pPr>
            <a:r>
              <a:rPr lang="en-US" sz="8000" b="1" spc="-16">
                <a:solidFill>
                  <a:srgbClr val="000000"/>
                </a:solidFill>
                <a:latin typeface="宋体"/>
                <a:ea typeface="宋体"/>
                <a:cs typeface="宋体"/>
              </a:rPr>
              <a:t>03</a:t>
            </a:r>
            <a:endParaRPr/>
          </a:p>
        </p:txBody>
      </p:sp>
      <p:sp>
        <p:nvSpPr>
          <p:cNvPr id="76096906" name="TextBox 10"/>
          <p:cNvSpPr txBox="1"/>
          <p:nvPr/>
        </p:nvSpPr>
        <p:spPr bwMode="auto">
          <a:xfrm rot="0">
            <a:off x="10430637" y="2725096"/>
            <a:ext cx="1811788" cy="14227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0"/>
              </a:lnSpc>
              <a:spcBef>
                <a:spcPts val="0"/>
              </a:spcBef>
              <a:defRPr/>
            </a:pPr>
            <a:r>
              <a:rPr lang="en-US" sz="8000" b="1" spc="-16">
                <a:solidFill>
                  <a:srgbClr val="000000"/>
                </a:solidFill>
                <a:latin typeface="宋体"/>
                <a:ea typeface="宋体"/>
                <a:cs typeface="宋体"/>
              </a:rPr>
              <a:t>02</a:t>
            </a:r>
            <a:endParaRPr/>
          </a:p>
        </p:txBody>
      </p:sp>
      <p:sp>
        <p:nvSpPr>
          <p:cNvPr id="388547932" name="TextBox 11"/>
          <p:cNvSpPr txBox="1"/>
          <p:nvPr/>
        </p:nvSpPr>
        <p:spPr bwMode="auto">
          <a:xfrm rot="0">
            <a:off x="10430637" y="6015357"/>
            <a:ext cx="1811788" cy="14227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200"/>
              </a:lnSpc>
              <a:spcBef>
                <a:spcPts val="0"/>
              </a:spcBef>
              <a:defRPr/>
            </a:pPr>
            <a:r>
              <a:rPr lang="en-US" sz="8000" b="1" spc="-16">
                <a:solidFill>
                  <a:srgbClr val="000000"/>
                </a:solidFill>
                <a:latin typeface="宋体"/>
                <a:ea typeface="宋体"/>
                <a:cs typeface="宋体"/>
              </a:rPr>
              <a:t>04</a:t>
            </a:r>
            <a:endParaRPr/>
          </a:p>
        </p:txBody>
      </p:sp>
      <p:sp>
        <p:nvSpPr>
          <p:cNvPr id="313900540" name="TextBox 12"/>
          <p:cNvSpPr txBox="1"/>
          <p:nvPr/>
        </p:nvSpPr>
        <p:spPr bwMode="auto">
          <a:xfrm rot="0">
            <a:off x="3757877" y="3878042"/>
            <a:ext cx="4240129" cy="1138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960"/>
              </a:lnSpc>
              <a:defRPr/>
            </a:pPr>
            <a:r>
              <a:rPr lang="en-US" sz="6400" b="1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活动背景</a:t>
            </a:r>
            <a:endParaRPr/>
          </a:p>
        </p:txBody>
      </p:sp>
      <p:sp>
        <p:nvSpPr>
          <p:cNvPr id="207869961" name="TextBox 13"/>
          <p:cNvSpPr txBox="1"/>
          <p:nvPr/>
        </p:nvSpPr>
        <p:spPr bwMode="auto">
          <a:xfrm rot="0">
            <a:off x="12384940" y="3878042"/>
            <a:ext cx="4240129" cy="1138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960"/>
              </a:lnSpc>
              <a:defRPr/>
            </a:pPr>
            <a:r>
              <a:rPr lang="en-US" sz="6400" b="1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活动思路 </a:t>
            </a:r>
            <a:endParaRPr/>
          </a:p>
        </p:txBody>
      </p:sp>
      <p:sp>
        <p:nvSpPr>
          <p:cNvPr id="1035655105" name="TextBox 14"/>
          <p:cNvSpPr txBox="1"/>
          <p:nvPr/>
        </p:nvSpPr>
        <p:spPr bwMode="auto">
          <a:xfrm rot="0">
            <a:off x="3757877" y="7183756"/>
            <a:ext cx="6208576" cy="1138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960"/>
              </a:lnSpc>
              <a:defRPr/>
            </a:pPr>
            <a:r>
              <a:rPr lang="en-US" sz="6400" b="1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活动执行方案</a:t>
            </a:r>
            <a:endParaRPr b="1">
              <a:latin typeface="宋体"/>
              <a:cs typeface="宋体"/>
            </a:endParaRPr>
          </a:p>
        </p:txBody>
      </p:sp>
      <p:sp>
        <p:nvSpPr>
          <p:cNvPr id="1434841780" name="TextBox 15"/>
          <p:cNvSpPr txBox="1"/>
          <p:nvPr/>
        </p:nvSpPr>
        <p:spPr bwMode="auto">
          <a:xfrm rot="0">
            <a:off x="12384940" y="7183756"/>
            <a:ext cx="5002108" cy="1138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960"/>
              </a:lnSpc>
              <a:defRPr/>
            </a:pPr>
            <a:r>
              <a:rPr lang="en-US" sz="6400" b="1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执行保障</a:t>
            </a:r>
            <a:endParaRPr b="1">
              <a:latin typeface="宋体"/>
              <a:cs typeface="宋体"/>
            </a:endParaRPr>
          </a:p>
        </p:txBody>
      </p:sp>
      <p:sp>
        <p:nvSpPr>
          <p:cNvPr id="1288729757" name="AutoShape 3"/>
          <p:cNvSpPr/>
          <p:nvPr/>
        </p:nvSpPr>
        <p:spPr bwMode="auto">
          <a:xfrm rot="0">
            <a:off x="16275037" y="-160374"/>
            <a:ext cx="984261" cy="724386"/>
          </a:xfrm>
          <a:prstGeom prst="rect">
            <a:avLst/>
          </a:prstGeom>
          <a:solidFill>
            <a:srgbClr val="E63F02"/>
          </a:solidFill>
        </p:spPr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rgbClr val="F9E5C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494200197" name="Group 2"/>
          <p:cNvGrpSpPr/>
          <p:nvPr/>
        </p:nvGrpSpPr>
        <p:grpSpPr bwMode="auto">
          <a:xfrm rot="-5400000">
            <a:off x="2171513" y="2641753"/>
            <a:ext cx="3146543" cy="8634620"/>
            <a:chOff x="0" y="0"/>
            <a:chExt cx="2354580" cy="6461347"/>
          </a:xfrm>
        </p:grpSpPr>
        <p:sp>
          <p:nvSpPr>
            <p:cNvPr id="3" name="Freeform 3"/>
            <p:cNvSpPr/>
            <p:nvPr/>
          </p:nvSpPr>
          <p:spPr bwMode="auto">
            <a:xfrm rot="0" flipH="0" flipV="0">
              <a:off x="0" y="0"/>
              <a:ext cx="2353310" cy="6461347"/>
            </a:xfrm>
            <a:custGeom>
              <a:avLst/>
              <a:gdLst/>
              <a:ahLst/>
              <a:cxnLst/>
              <a:rect l="l" t="t" r="r" b="b"/>
              <a:pathLst>
                <a:path w="2353310" h="6461347" fill="norm" stroke="1" extrusionOk="0">
                  <a:moveTo>
                    <a:pt x="784860" y="6394036"/>
                  </a:moveTo>
                  <a:cubicBezTo>
                    <a:pt x="905510" y="6434677"/>
                    <a:pt x="1042670" y="6461347"/>
                    <a:pt x="1177290" y="6461347"/>
                  </a:cubicBezTo>
                  <a:cubicBezTo>
                    <a:pt x="1311910" y="6461347"/>
                    <a:pt x="1441450" y="6438486"/>
                    <a:pt x="1560830" y="6397847"/>
                  </a:cubicBezTo>
                  <a:cubicBezTo>
                    <a:pt x="1563370" y="6396577"/>
                    <a:pt x="1565910" y="6396577"/>
                    <a:pt x="1568450" y="6395307"/>
                  </a:cubicBezTo>
                  <a:cubicBezTo>
                    <a:pt x="2016760" y="6232747"/>
                    <a:pt x="2346960" y="5803486"/>
                    <a:pt x="2353310" y="5290783"/>
                  </a:cubicBezTo>
                  <a:lnTo>
                    <a:pt x="2353310" y="0"/>
                  </a:lnTo>
                  <a:lnTo>
                    <a:pt x="0" y="0"/>
                  </a:lnTo>
                  <a:lnTo>
                    <a:pt x="0" y="5286749"/>
                  </a:lnTo>
                  <a:cubicBezTo>
                    <a:pt x="6350" y="5806027"/>
                    <a:pt x="331470" y="6235286"/>
                    <a:pt x="784860" y="6394036"/>
                  </a:cubicBezTo>
                  <a:close/>
                </a:path>
              </a:pathLst>
            </a:custGeom>
            <a:solidFill>
              <a:srgbClr val="FFD09C"/>
            </a:solidFill>
          </p:spPr>
        </p:sp>
      </p:grpSp>
      <p:sp>
        <p:nvSpPr>
          <p:cNvPr id="1363708425" name="Freeform 4"/>
          <p:cNvSpPr/>
          <p:nvPr/>
        </p:nvSpPr>
        <p:spPr bwMode="auto">
          <a:xfrm rot="0" flipH="1" flipV="0">
            <a:off x="1324465" y="729275"/>
            <a:ext cx="5985524" cy="9557725"/>
          </a:xfrm>
          <a:custGeom>
            <a:avLst/>
            <a:gdLst/>
            <a:ahLst/>
            <a:cxnLst/>
            <a:rect l="l" t="t" r="r" b="b"/>
            <a:pathLst>
              <a:path w="5985525" h="9557725" fill="norm" stroke="1" extrusionOk="0">
                <a:moveTo>
                  <a:pt x="5985525" y="0"/>
                </a:moveTo>
                <a:lnTo>
                  <a:pt x="0" y="0"/>
                </a:lnTo>
                <a:lnTo>
                  <a:pt x="0" y="9557725"/>
                </a:lnTo>
                <a:lnTo>
                  <a:pt x="5985525" y="9557725"/>
                </a:lnTo>
                <a:lnTo>
                  <a:pt x="5985525" y="0"/>
                </a:lnTo>
                <a:close/>
              </a:path>
            </a:pathLst>
          </a:custGeom>
          <a:blipFill>
            <a:blip r:embed="rId3"/>
            <a:srcRect l="0" t="0" r="0" b="0"/>
            <a:stretch/>
          </a:blipFill>
        </p:spPr>
      </p:sp>
      <p:grpSp>
        <p:nvGrpSpPr>
          <p:cNvPr id="395719327" name="Group 5"/>
          <p:cNvGrpSpPr/>
          <p:nvPr/>
        </p:nvGrpSpPr>
        <p:grpSpPr bwMode="auto">
          <a:xfrm rot="0">
            <a:off x="9588008" y="1442084"/>
            <a:ext cx="7671650" cy="6968722"/>
            <a:chOff x="0" y="0"/>
            <a:chExt cx="7671650" cy="6968722"/>
          </a:xfrm>
        </p:grpSpPr>
        <p:sp>
          <p:nvSpPr>
            <p:cNvPr id="6" name="TextBox 6"/>
            <p:cNvSpPr txBox="1"/>
            <p:nvPr/>
          </p:nvSpPr>
          <p:spPr bwMode="auto">
            <a:xfrm rot="0">
              <a:off x="0" y="0"/>
              <a:ext cx="5192317" cy="480096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7800"/>
                </a:lnSpc>
                <a:spcBef>
                  <a:spcPts val="0"/>
                </a:spcBef>
                <a:defRPr/>
              </a:pPr>
              <a:r>
                <a:rPr lang="en-US" sz="27000" b="1" i="1" spc="-54">
                  <a:solidFill>
                    <a:srgbClr val="E63F02"/>
                  </a:solidFill>
                  <a:latin typeface="Arial"/>
                  <a:ea typeface="Arial"/>
                  <a:cs typeface="Arial"/>
                </a:rPr>
                <a:t>01</a:t>
              </a:r>
              <a:endParaRPr/>
            </a:p>
          </p:txBody>
        </p:sp>
        <p:sp>
          <p:nvSpPr>
            <p:cNvPr id="7" name="TextBox 7"/>
            <p:cNvSpPr txBox="1"/>
            <p:nvPr/>
          </p:nvSpPr>
          <p:spPr bwMode="auto">
            <a:xfrm rot="0">
              <a:off x="48240" y="5962649"/>
              <a:ext cx="7623410" cy="1006072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7919"/>
                </a:lnSpc>
                <a:defRPr/>
              </a:pPr>
              <a:r>
                <a:rPr lang="en-US" sz="480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Activity Background</a:t>
              </a:r>
              <a:endParaRPr/>
            </a:p>
          </p:txBody>
        </p:sp>
        <p:sp>
          <p:nvSpPr>
            <p:cNvPr id="8" name="TextBox 8"/>
            <p:cNvSpPr txBox="1"/>
            <p:nvPr/>
          </p:nvSpPr>
          <p:spPr bwMode="auto">
            <a:xfrm rot="0">
              <a:off x="16049" y="4562474"/>
              <a:ext cx="6437035" cy="1600432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2598"/>
                </a:lnSpc>
                <a:spcBef>
                  <a:spcPts val="0"/>
                </a:spcBef>
                <a:defRPr/>
              </a:pPr>
              <a:r>
                <a:rPr lang="en-US" sz="9000" b="1" spc="862">
                  <a:solidFill>
                    <a:srgbClr val="000000"/>
                  </a:solidFill>
                  <a:latin typeface="宋体"/>
                  <a:ea typeface="宋体"/>
                  <a:cs typeface="宋体"/>
                </a:rPr>
                <a:t>活动背景</a:t>
              </a: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29060350" name="AutoShape 2"/>
          <p:cNvSpPr/>
          <p:nvPr/>
        </p:nvSpPr>
        <p:spPr bwMode="auto">
          <a:xfrm rot="0">
            <a:off x="1672955" y="6738337"/>
            <a:ext cx="14942088" cy="0"/>
          </a:xfrm>
          <a:prstGeom prst="line">
            <a:avLst/>
          </a:prstGeom>
          <a:ln w="7620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761895540" name="AutoShape 3"/>
          <p:cNvSpPr/>
          <p:nvPr/>
        </p:nvSpPr>
        <p:spPr bwMode="auto">
          <a:xfrm rot="0">
            <a:off x="16275038" y="-160375"/>
            <a:ext cx="984262" cy="724387"/>
          </a:xfrm>
          <a:prstGeom prst="rect">
            <a:avLst/>
          </a:prstGeom>
          <a:solidFill>
            <a:srgbClr val="E63F02"/>
          </a:solidFill>
        </p:spPr>
      </p:sp>
      <p:sp>
        <p:nvSpPr>
          <p:cNvPr id="56610801" name="Freeform 4"/>
          <p:cNvSpPr/>
          <p:nvPr/>
        </p:nvSpPr>
        <p:spPr bwMode="auto">
          <a:xfrm rot="0" flipH="0" flipV="0">
            <a:off x="1672955" y="1315142"/>
            <a:ext cx="6599733" cy="4760057"/>
          </a:xfrm>
          <a:custGeom>
            <a:avLst/>
            <a:gdLst/>
            <a:ahLst/>
            <a:cxnLst/>
            <a:rect l="l" t="t" r="r" b="b"/>
            <a:pathLst>
              <a:path w="6599733" h="4760057" fill="norm" stroke="1" extrusionOk="0">
                <a:moveTo>
                  <a:pt x="0" y="0"/>
                </a:moveTo>
                <a:lnTo>
                  <a:pt x="6599733" y="0"/>
                </a:lnTo>
                <a:lnTo>
                  <a:pt x="6599733" y="4760058"/>
                </a:lnTo>
                <a:lnTo>
                  <a:pt x="0" y="476005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rcRect l="0" t="0" r="0" b="0"/>
            <a:stretch/>
          </a:blipFill>
        </p:spPr>
      </p:sp>
      <p:sp>
        <p:nvSpPr>
          <p:cNvPr id="1912321736" name="TextBox 5"/>
          <p:cNvSpPr txBox="1"/>
          <p:nvPr/>
        </p:nvSpPr>
        <p:spPr bwMode="auto">
          <a:xfrm rot="0">
            <a:off x="1672955" y="7266812"/>
            <a:ext cx="14942448" cy="17922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03"/>
              </a:lnSpc>
              <a:defRPr/>
            </a:pPr>
            <a:r>
              <a:rPr lang="en-US" sz="2800">
                <a:solidFill>
                  <a:srgbClr val="545454"/>
                </a:solidFill>
                <a:latin typeface="SimHei"/>
                <a:ea typeface="SimHei"/>
                <a:cs typeface="SimHei"/>
              </a:rPr>
              <a:t>618购物节</a:t>
            </a:r>
            <a:r>
              <a:rPr lang="en-US" sz="2800">
                <a:solidFill>
                  <a:srgbClr val="545454"/>
                </a:solidFill>
                <a:latin typeface="SimHei"/>
                <a:ea typeface="SimHei"/>
                <a:cs typeface="SimHei"/>
              </a:rPr>
              <a:t>是中国电商行业的重要促销节点，消费者购物需求旺盛，各大品牌纷纷推出促销活动以提升销售额和品牌影响力。本次活动旨在通过精准营销、丰富的促销策略和多渠道传播，吸引消费者关注并提升销量，同时增强用户粘性和品牌忠诚度。</a:t>
            </a:r>
            <a:endParaRPr/>
          </a:p>
        </p:txBody>
      </p:sp>
      <p:sp>
        <p:nvSpPr>
          <p:cNvPr id="1130718579" name="TextBox 6"/>
          <p:cNvSpPr txBox="1"/>
          <p:nvPr/>
        </p:nvSpPr>
        <p:spPr bwMode="auto">
          <a:xfrm rot="0">
            <a:off x="10912416" y="4829329"/>
            <a:ext cx="5703346" cy="12805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10080"/>
              </a:lnSpc>
              <a:spcBef>
                <a:spcPts val="0"/>
              </a:spcBef>
              <a:defRPr/>
            </a:pPr>
            <a:r>
              <a:rPr lang="en-US" sz="7200" b="1" spc="691">
                <a:solidFill>
                  <a:srgbClr val="E63F02"/>
                </a:solidFill>
                <a:latin typeface="宋体"/>
                <a:ea typeface="宋体"/>
                <a:cs typeface="宋体"/>
              </a:rPr>
              <a:t>活动背景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rgbClr val="F9E5C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959468920" name="Group 2"/>
          <p:cNvGrpSpPr/>
          <p:nvPr/>
        </p:nvGrpSpPr>
        <p:grpSpPr bwMode="auto">
          <a:xfrm rot="-5400000">
            <a:off x="2171513" y="2641753"/>
            <a:ext cx="3146543" cy="8634620"/>
            <a:chOff x="0" y="0"/>
            <a:chExt cx="2354580" cy="6461347"/>
          </a:xfrm>
        </p:grpSpPr>
        <p:sp>
          <p:nvSpPr>
            <p:cNvPr id="3" name="Freeform 3"/>
            <p:cNvSpPr/>
            <p:nvPr/>
          </p:nvSpPr>
          <p:spPr bwMode="auto">
            <a:xfrm rot="0" flipH="0" flipV="0">
              <a:off x="0" y="0"/>
              <a:ext cx="2353310" cy="6461347"/>
            </a:xfrm>
            <a:custGeom>
              <a:avLst/>
              <a:gdLst/>
              <a:ahLst/>
              <a:cxnLst/>
              <a:rect l="l" t="t" r="r" b="b"/>
              <a:pathLst>
                <a:path w="2353310" h="6461347" fill="norm" stroke="1" extrusionOk="0">
                  <a:moveTo>
                    <a:pt x="784860" y="6394036"/>
                  </a:moveTo>
                  <a:cubicBezTo>
                    <a:pt x="905510" y="6434677"/>
                    <a:pt x="1042670" y="6461347"/>
                    <a:pt x="1177290" y="6461347"/>
                  </a:cubicBezTo>
                  <a:cubicBezTo>
                    <a:pt x="1311910" y="6461347"/>
                    <a:pt x="1441450" y="6438486"/>
                    <a:pt x="1560830" y="6397847"/>
                  </a:cubicBezTo>
                  <a:cubicBezTo>
                    <a:pt x="1563370" y="6396577"/>
                    <a:pt x="1565910" y="6396577"/>
                    <a:pt x="1568450" y="6395307"/>
                  </a:cubicBezTo>
                  <a:cubicBezTo>
                    <a:pt x="2016760" y="6232747"/>
                    <a:pt x="2346960" y="5803486"/>
                    <a:pt x="2353310" y="5290783"/>
                  </a:cubicBezTo>
                  <a:lnTo>
                    <a:pt x="2353310" y="0"/>
                  </a:lnTo>
                  <a:lnTo>
                    <a:pt x="0" y="0"/>
                  </a:lnTo>
                  <a:lnTo>
                    <a:pt x="0" y="5286749"/>
                  </a:lnTo>
                  <a:cubicBezTo>
                    <a:pt x="6350" y="5806027"/>
                    <a:pt x="331470" y="6235286"/>
                    <a:pt x="784860" y="6394036"/>
                  </a:cubicBezTo>
                  <a:close/>
                </a:path>
              </a:pathLst>
            </a:custGeom>
            <a:solidFill>
              <a:srgbClr val="FFD09C"/>
            </a:solidFill>
          </p:spPr>
        </p:sp>
      </p:grpSp>
      <p:grpSp>
        <p:nvGrpSpPr>
          <p:cNvPr id="1909264751" name="Group 4"/>
          <p:cNvGrpSpPr/>
          <p:nvPr/>
        </p:nvGrpSpPr>
        <p:grpSpPr bwMode="auto">
          <a:xfrm rot="0">
            <a:off x="9588008" y="1442084"/>
            <a:ext cx="7671650" cy="6965258"/>
            <a:chOff x="0" y="0"/>
            <a:chExt cx="7671650" cy="6965258"/>
          </a:xfrm>
        </p:grpSpPr>
        <p:sp>
          <p:nvSpPr>
            <p:cNvPr id="5" name="TextBox 5"/>
            <p:cNvSpPr txBox="1"/>
            <p:nvPr/>
          </p:nvSpPr>
          <p:spPr bwMode="auto">
            <a:xfrm rot="0">
              <a:off x="0" y="0"/>
              <a:ext cx="5192317" cy="4800960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7800"/>
                </a:lnSpc>
                <a:spcBef>
                  <a:spcPts val="0"/>
                </a:spcBef>
                <a:defRPr/>
              </a:pPr>
              <a:r>
                <a:rPr lang="en-US" sz="27000" b="1" i="1" spc="-54">
                  <a:solidFill>
                    <a:srgbClr val="E63F02"/>
                  </a:solidFill>
                  <a:latin typeface="Arial"/>
                  <a:ea typeface="Arial"/>
                  <a:cs typeface="Arial"/>
                </a:rPr>
                <a:t>02</a:t>
              </a:r>
              <a:endParaRPr>
                <a:latin typeface="Arial"/>
                <a:cs typeface="Arial"/>
              </a:endParaRPr>
            </a:p>
          </p:txBody>
        </p:sp>
        <p:sp>
          <p:nvSpPr>
            <p:cNvPr id="6" name="TextBox 6"/>
            <p:cNvSpPr txBox="1"/>
            <p:nvPr/>
          </p:nvSpPr>
          <p:spPr bwMode="auto">
            <a:xfrm rot="0">
              <a:off x="48240" y="5959185"/>
              <a:ext cx="7623410" cy="1006072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7919"/>
                </a:lnSpc>
                <a:defRPr/>
              </a:pPr>
              <a:r>
                <a:rPr lang="en-US" sz="4800">
                  <a:solidFill>
                    <a:srgbClr val="000000"/>
                  </a:solidFill>
                  <a:latin typeface="Arial"/>
                  <a:ea typeface="Arial"/>
                  <a:cs typeface="Arial"/>
                </a:rPr>
                <a:t>Activity Concept</a:t>
              </a:r>
              <a:endParaRPr/>
            </a:p>
          </p:txBody>
        </p:sp>
        <p:sp>
          <p:nvSpPr>
            <p:cNvPr id="7" name="TextBox 7"/>
            <p:cNvSpPr txBox="1"/>
            <p:nvPr/>
          </p:nvSpPr>
          <p:spPr bwMode="auto">
            <a:xfrm rot="0">
              <a:off x="16049" y="4568553"/>
              <a:ext cx="6437035" cy="1600432"/>
            </a:xfrm>
            <a:prstGeom prst="rect">
              <a:avLst/>
            </a:prstGeom>
            <a:grpFill/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12598"/>
                </a:lnSpc>
                <a:spcBef>
                  <a:spcPts val="0"/>
                </a:spcBef>
                <a:defRPr/>
              </a:pPr>
              <a:r>
                <a:rPr lang="en-US" sz="9000" b="1" spc="862">
                  <a:solidFill>
                    <a:srgbClr val="000000"/>
                  </a:solidFill>
                  <a:latin typeface="宋体"/>
                  <a:ea typeface="宋体"/>
                  <a:cs typeface="宋体"/>
                </a:rPr>
                <a:t>活动思路</a:t>
              </a:r>
              <a:endParaRPr/>
            </a:p>
          </p:txBody>
        </p:sp>
      </p:grpSp>
      <p:sp>
        <p:nvSpPr>
          <p:cNvPr id="1062215904" name="Freeform 8"/>
          <p:cNvSpPr/>
          <p:nvPr/>
        </p:nvSpPr>
        <p:spPr bwMode="auto">
          <a:xfrm rot="0" flipH="0" flipV="0">
            <a:off x="1996259" y="547356"/>
            <a:ext cx="4100574" cy="9676872"/>
          </a:xfrm>
          <a:custGeom>
            <a:avLst/>
            <a:gdLst/>
            <a:ahLst/>
            <a:cxnLst/>
            <a:rect l="l" t="t" r="r" b="b"/>
            <a:pathLst>
              <a:path w="4100574" h="9676872" fill="norm" stroke="1" extrusionOk="0">
                <a:moveTo>
                  <a:pt x="0" y="0"/>
                </a:moveTo>
                <a:lnTo>
                  <a:pt x="4100574" y="0"/>
                </a:lnTo>
                <a:lnTo>
                  <a:pt x="4100574" y="9676871"/>
                </a:lnTo>
                <a:lnTo>
                  <a:pt x="0" y="967687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rcRect l="0" t="0" r="0" b="0"/>
            <a:stretch/>
          </a:blipFill>
        </p:spPr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744549784" name="Group 2"/>
          <p:cNvGrpSpPr/>
          <p:nvPr/>
        </p:nvGrpSpPr>
        <p:grpSpPr bwMode="auto">
          <a:xfrm rot="0">
            <a:off x="10727183" y="2997006"/>
            <a:ext cx="5772153" cy="375334"/>
            <a:chOff x="0" y="0"/>
            <a:chExt cx="7812387" cy="508000"/>
          </a:xfrm>
        </p:grpSpPr>
        <p:sp>
          <p:nvSpPr>
            <p:cNvPr id="3" name="Freeform 3"/>
            <p:cNvSpPr/>
            <p:nvPr/>
          </p:nvSpPr>
          <p:spPr bwMode="auto">
            <a:xfrm rot="0" flipH="0" flipV="0">
              <a:off x="7364077" y="49530"/>
              <a:ext cx="408940" cy="408940"/>
            </a:xfrm>
            <a:custGeom>
              <a:avLst/>
              <a:gdLst/>
              <a:ahLst/>
              <a:cxnLst/>
              <a:rect l="l" t="t" r="r" b="b"/>
              <a:pathLst>
                <a:path w="408940" h="408940" fill="norm" stroke="1" extrusionOk="0">
                  <a:moveTo>
                    <a:pt x="204470" y="0"/>
                  </a:moveTo>
                  <a:cubicBezTo>
                    <a:pt x="91544" y="0"/>
                    <a:pt x="0" y="91544"/>
                    <a:pt x="0" y="204470"/>
                  </a:cubicBezTo>
                  <a:cubicBezTo>
                    <a:pt x="0" y="317396"/>
                    <a:pt x="91544" y="408940"/>
                    <a:pt x="204470" y="408940"/>
                  </a:cubicBezTo>
                  <a:cubicBezTo>
                    <a:pt x="317395" y="408940"/>
                    <a:pt x="408940" y="317396"/>
                    <a:pt x="408940" y="204470"/>
                  </a:cubicBezTo>
                  <a:cubicBezTo>
                    <a:pt x="408940" y="91544"/>
                    <a:pt x="317395" y="0"/>
                    <a:pt x="20447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4" name="Freeform 4"/>
            <p:cNvSpPr/>
            <p:nvPr/>
          </p:nvSpPr>
          <p:spPr bwMode="auto">
            <a:xfrm rot="0" flipH="0" flipV="0">
              <a:off x="0" y="11430"/>
              <a:ext cx="7812387" cy="485140"/>
            </a:xfrm>
            <a:custGeom>
              <a:avLst/>
              <a:gdLst/>
              <a:ahLst/>
              <a:cxnLst/>
              <a:rect l="l" t="t" r="r" b="b"/>
              <a:pathLst>
                <a:path w="7812387" h="485140" fill="norm" stroke="1" extrusionOk="0">
                  <a:moveTo>
                    <a:pt x="7568547" y="0"/>
                  </a:moveTo>
                  <a:cubicBezTo>
                    <a:pt x="7447897" y="0"/>
                    <a:pt x="7347567" y="88900"/>
                    <a:pt x="7328517" y="204470"/>
                  </a:cubicBezTo>
                  <a:lnTo>
                    <a:pt x="0" y="204470"/>
                  </a:lnTo>
                  <a:lnTo>
                    <a:pt x="0" y="280670"/>
                  </a:lnTo>
                  <a:lnTo>
                    <a:pt x="7329787" y="280670"/>
                  </a:lnTo>
                  <a:cubicBezTo>
                    <a:pt x="7347566" y="396240"/>
                    <a:pt x="7449166" y="485140"/>
                    <a:pt x="7569817" y="485140"/>
                  </a:cubicBezTo>
                  <a:cubicBezTo>
                    <a:pt x="7704437" y="485140"/>
                    <a:pt x="7812387" y="375920"/>
                    <a:pt x="7812387" y="242570"/>
                  </a:cubicBezTo>
                  <a:cubicBezTo>
                    <a:pt x="7812387" y="107950"/>
                    <a:pt x="7703167" y="0"/>
                    <a:pt x="7568547" y="0"/>
                  </a:cubicBezTo>
                  <a:close/>
                  <a:moveTo>
                    <a:pt x="7568547" y="408940"/>
                  </a:moveTo>
                  <a:cubicBezTo>
                    <a:pt x="7477106" y="408940"/>
                    <a:pt x="7402177" y="334010"/>
                    <a:pt x="7402177" y="242570"/>
                  </a:cubicBezTo>
                  <a:cubicBezTo>
                    <a:pt x="7402177" y="151130"/>
                    <a:pt x="7477106" y="76200"/>
                    <a:pt x="7568547" y="76200"/>
                  </a:cubicBezTo>
                  <a:cubicBezTo>
                    <a:pt x="7659987" y="76200"/>
                    <a:pt x="7734917" y="151130"/>
                    <a:pt x="7734917" y="242570"/>
                  </a:cubicBezTo>
                  <a:cubicBezTo>
                    <a:pt x="7736187" y="334010"/>
                    <a:pt x="7661256" y="408940"/>
                    <a:pt x="7568547" y="40894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id="165363877" name="Group 5"/>
          <p:cNvGrpSpPr/>
          <p:nvPr/>
        </p:nvGrpSpPr>
        <p:grpSpPr bwMode="auto">
          <a:xfrm rot="-10800000">
            <a:off x="1788665" y="6638056"/>
            <a:ext cx="5864700" cy="375334"/>
            <a:chOff x="0" y="0"/>
            <a:chExt cx="7937645" cy="508000"/>
          </a:xfrm>
        </p:grpSpPr>
        <p:sp>
          <p:nvSpPr>
            <p:cNvPr id="6" name="Freeform 6"/>
            <p:cNvSpPr/>
            <p:nvPr/>
          </p:nvSpPr>
          <p:spPr bwMode="auto">
            <a:xfrm rot="0" flipH="0" flipV="0">
              <a:off x="7489336" y="49530"/>
              <a:ext cx="408940" cy="408940"/>
            </a:xfrm>
            <a:custGeom>
              <a:avLst/>
              <a:gdLst/>
              <a:ahLst/>
              <a:cxnLst/>
              <a:rect l="l" t="t" r="r" b="b"/>
              <a:pathLst>
                <a:path w="408940" h="408940" fill="norm" stroke="1" extrusionOk="0">
                  <a:moveTo>
                    <a:pt x="204470" y="0"/>
                  </a:moveTo>
                  <a:cubicBezTo>
                    <a:pt x="91545" y="0"/>
                    <a:pt x="0" y="91544"/>
                    <a:pt x="0" y="204470"/>
                  </a:cubicBezTo>
                  <a:cubicBezTo>
                    <a:pt x="0" y="317396"/>
                    <a:pt x="91545" y="408940"/>
                    <a:pt x="204470" y="408940"/>
                  </a:cubicBezTo>
                  <a:cubicBezTo>
                    <a:pt x="317396" y="408940"/>
                    <a:pt x="408940" y="317396"/>
                    <a:pt x="408940" y="204470"/>
                  </a:cubicBezTo>
                  <a:cubicBezTo>
                    <a:pt x="408940" y="91544"/>
                    <a:pt x="317396" y="0"/>
                    <a:pt x="20447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7" name="Freeform 7"/>
            <p:cNvSpPr/>
            <p:nvPr/>
          </p:nvSpPr>
          <p:spPr bwMode="auto">
            <a:xfrm rot="0" flipH="0" flipV="0">
              <a:off x="0" y="11430"/>
              <a:ext cx="7937647" cy="485140"/>
            </a:xfrm>
            <a:custGeom>
              <a:avLst/>
              <a:gdLst/>
              <a:ahLst/>
              <a:cxnLst/>
              <a:rect l="l" t="t" r="r" b="b"/>
              <a:pathLst>
                <a:path w="7937647" h="485140" fill="norm" stroke="1" extrusionOk="0">
                  <a:moveTo>
                    <a:pt x="7693806" y="0"/>
                  </a:moveTo>
                  <a:cubicBezTo>
                    <a:pt x="7573156" y="0"/>
                    <a:pt x="7472826" y="88900"/>
                    <a:pt x="7453776" y="204470"/>
                  </a:cubicBezTo>
                  <a:lnTo>
                    <a:pt x="0" y="204470"/>
                  </a:lnTo>
                  <a:lnTo>
                    <a:pt x="0" y="280670"/>
                  </a:lnTo>
                  <a:lnTo>
                    <a:pt x="7455046" y="280670"/>
                  </a:lnTo>
                  <a:cubicBezTo>
                    <a:pt x="7472826" y="396240"/>
                    <a:pt x="7574426" y="485140"/>
                    <a:pt x="7695076" y="485140"/>
                  </a:cubicBezTo>
                  <a:cubicBezTo>
                    <a:pt x="7829697" y="485140"/>
                    <a:pt x="7937647" y="375920"/>
                    <a:pt x="7937647" y="242570"/>
                  </a:cubicBezTo>
                  <a:cubicBezTo>
                    <a:pt x="7937647" y="107950"/>
                    <a:pt x="7828426" y="0"/>
                    <a:pt x="7693806" y="0"/>
                  </a:cubicBezTo>
                  <a:close/>
                  <a:moveTo>
                    <a:pt x="7693806" y="408940"/>
                  </a:moveTo>
                  <a:cubicBezTo>
                    <a:pt x="7602366" y="408940"/>
                    <a:pt x="7527436" y="334010"/>
                    <a:pt x="7527436" y="242570"/>
                  </a:cubicBezTo>
                  <a:cubicBezTo>
                    <a:pt x="7527436" y="151130"/>
                    <a:pt x="7602366" y="76200"/>
                    <a:pt x="7693806" y="76200"/>
                  </a:cubicBezTo>
                  <a:cubicBezTo>
                    <a:pt x="7785247" y="76200"/>
                    <a:pt x="7860176" y="151130"/>
                    <a:pt x="7860176" y="242570"/>
                  </a:cubicBezTo>
                  <a:cubicBezTo>
                    <a:pt x="7861447" y="334010"/>
                    <a:pt x="7786516" y="408940"/>
                    <a:pt x="7693806" y="40894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id="1402115828" name="Group 8"/>
          <p:cNvGrpSpPr/>
          <p:nvPr/>
        </p:nvGrpSpPr>
        <p:grpSpPr bwMode="auto">
          <a:xfrm rot="0">
            <a:off x="10551728" y="6638056"/>
            <a:ext cx="5947607" cy="375334"/>
            <a:chOff x="0" y="0"/>
            <a:chExt cx="8049858" cy="508000"/>
          </a:xfrm>
        </p:grpSpPr>
        <p:sp>
          <p:nvSpPr>
            <p:cNvPr id="9" name="Freeform 9"/>
            <p:cNvSpPr/>
            <p:nvPr/>
          </p:nvSpPr>
          <p:spPr bwMode="auto">
            <a:xfrm rot="0" flipH="0" flipV="0">
              <a:off x="7601548" y="49530"/>
              <a:ext cx="408940" cy="408940"/>
            </a:xfrm>
            <a:custGeom>
              <a:avLst/>
              <a:gdLst/>
              <a:ahLst/>
              <a:cxnLst/>
              <a:rect l="l" t="t" r="r" b="b"/>
              <a:pathLst>
                <a:path w="408940" h="408940" fill="norm" stroke="1" extrusionOk="0">
                  <a:moveTo>
                    <a:pt x="204469" y="0"/>
                  </a:moveTo>
                  <a:cubicBezTo>
                    <a:pt x="91544" y="0"/>
                    <a:pt x="0" y="91544"/>
                    <a:pt x="0" y="204470"/>
                  </a:cubicBezTo>
                  <a:cubicBezTo>
                    <a:pt x="0" y="317396"/>
                    <a:pt x="91544" y="408940"/>
                    <a:pt x="204469" y="408940"/>
                  </a:cubicBezTo>
                  <a:cubicBezTo>
                    <a:pt x="317395" y="408940"/>
                    <a:pt x="408940" y="317396"/>
                    <a:pt x="408940" y="204470"/>
                  </a:cubicBezTo>
                  <a:cubicBezTo>
                    <a:pt x="408940" y="91544"/>
                    <a:pt x="317395" y="0"/>
                    <a:pt x="204469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0" name="Freeform 10"/>
            <p:cNvSpPr/>
            <p:nvPr/>
          </p:nvSpPr>
          <p:spPr bwMode="auto">
            <a:xfrm rot="0" flipH="0" flipV="0">
              <a:off x="0" y="11430"/>
              <a:ext cx="8049857" cy="485140"/>
            </a:xfrm>
            <a:custGeom>
              <a:avLst/>
              <a:gdLst/>
              <a:ahLst/>
              <a:cxnLst/>
              <a:rect l="l" t="t" r="r" b="b"/>
              <a:pathLst>
                <a:path w="8049857" h="485140" fill="norm" stroke="1" extrusionOk="0">
                  <a:moveTo>
                    <a:pt x="7806017" y="0"/>
                  </a:moveTo>
                  <a:cubicBezTo>
                    <a:pt x="7685367" y="0"/>
                    <a:pt x="7585038" y="88900"/>
                    <a:pt x="7565988" y="204470"/>
                  </a:cubicBezTo>
                  <a:lnTo>
                    <a:pt x="0" y="204470"/>
                  </a:lnTo>
                  <a:lnTo>
                    <a:pt x="0" y="280670"/>
                  </a:lnTo>
                  <a:lnTo>
                    <a:pt x="7567257" y="280670"/>
                  </a:lnTo>
                  <a:cubicBezTo>
                    <a:pt x="7585038" y="396240"/>
                    <a:pt x="7686638" y="485140"/>
                    <a:pt x="7807288" y="485140"/>
                  </a:cubicBezTo>
                  <a:cubicBezTo>
                    <a:pt x="7941907" y="485140"/>
                    <a:pt x="8049857" y="375920"/>
                    <a:pt x="8049857" y="242570"/>
                  </a:cubicBezTo>
                  <a:cubicBezTo>
                    <a:pt x="8049857" y="107950"/>
                    <a:pt x="7940638" y="0"/>
                    <a:pt x="7806017" y="0"/>
                  </a:cubicBezTo>
                  <a:close/>
                  <a:moveTo>
                    <a:pt x="7806017" y="408940"/>
                  </a:moveTo>
                  <a:cubicBezTo>
                    <a:pt x="7714578" y="408940"/>
                    <a:pt x="7639648" y="334010"/>
                    <a:pt x="7639648" y="242570"/>
                  </a:cubicBezTo>
                  <a:cubicBezTo>
                    <a:pt x="7639648" y="151130"/>
                    <a:pt x="7714578" y="76200"/>
                    <a:pt x="7806017" y="76200"/>
                  </a:cubicBezTo>
                  <a:cubicBezTo>
                    <a:pt x="7897457" y="76200"/>
                    <a:pt x="7972388" y="151130"/>
                    <a:pt x="7972388" y="242570"/>
                  </a:cubicBezTo>
                  <a:cubicBezTo>
                    <a:pt x="7973657" y="334010"/>
                    <a:pt x="7898727" y="408940"/>
                    <a:pt x="7806017" y="40894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id="193121391" name="Group 11"/>
          <p:cNvGrpSpPr/>
          <p:nvPr/>
        </p:nvGrpSpPr>
        <p:grpSpPr bwMode="auto">
          <a:xfrm rot="-10800000">
            <a:off x="1788665" y="2997006"/>
            <a:ext cx="5864700" cy="375334"/>
            <a:chOff x="0" y="0"/>
            <a:chExt cx="7937645" cy="508000"/>
          </a:xfrm>
        </p:grpSpPr>
        <p:sp>
          <p:nvSpPr>
            <p:cNvPr id="12" name="Freeform 12"/>
            <p:cNvSpPr/>
            <p:nvPr/>
          </p:nvSpPr>
          <p:spPr bwMode="auto">
            <a:xfrm rot="0" flipH="0" flipV="0">
              <a:off x="7489336" y="49530"/>
              <a:ext cx="408940" cy="408940"/>
            </a:xfrm>
            <a:custGeom>
              <a:avLst/>
              <a:gdLst/>
              <a:ahLst/>
              <a:cxnLst/>
              <a:rect l="l" t="t" r="r" b="b"/>
              <a:pathLst>
                <a:path w="408940" h="408940" fill="norm" stroke="1" extrusionOk="0">
                  <a:moveTo>
                    <a:pt x="204470" y="0"/>
                  </a:moveTo>
                  <a:cubicBezTo>
                    <a:pt x="91545" y="0"/>
                    <a:pt x="0" y="91544"/>
                    <a:pt x="0" y="204470"/>
                  </a:cubicBezTo>
                  <a:cubicBezTo>
                    <a:pt x="0" y="317396"/>
                    <a:pt x="91545" y="408940"/>
                    <a:pt x="204470" y="408940"/>
                  </a:cubicBezTo>
                  <a:cubicBezTo>
                    <a:pt x="317396" y="408940"/>
                    <a:pt x="408940" y="317396"/>
                    <a:pt x="408940" y="204470"/>
                  </a:cubicBezTo>
                  <a:cubicBezTo>
                    <a:pt x="408940" y="91544"/>
                    <a:pt x="317396" y="0"/>
                    <a:pt x="20447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3" name="Freeform 13"/>
            <p:cNvSpPr/>
            <p:nvPr/>
          </p:nvSpPr>
          <p:spPr bwMode="auto">
            <a:xfrm rot="0" flipH="0" flipV="0">
              <a:off x="0" y="11430"/>
              <a:ext cx="7937647" cy="485140"/>
            </a:xfrm>
            <a:custGeom>
              <a:avLst/>
              <a:gdLst/>
              <a:ahLst/>
              <a:cxnLst/>
              <a:rect l="l" t="t" r="r" b="b"/>
              <a:pathLst>
                <a:path w="7937647" h="485140" fill="norm" stroke="1" extrusionOk="0">
                  <a:moveTo>
                    <a:pt x="7693806" y="0"/>
                  </a:moveTo>
                  <a:cubicBezTo>
                    <a:pt x="7573156" y="0"/>
                    <a:pt x="7472826" y="88900"/>
                    <a:pt x="7453776" y="204470"/>
                  </a:cubicBezTo>
                  <a:lnTo>
                    <a:pt x="0" y="204470"/>
                  </a:lnTo>
                  <a:lnTo>
                    <a:pt x="0" y="280670"/>
                  </a:lnTo>
                  <a:lnTo>
                    <a:pt x="7455046" y="280670"/>
                  </a:lnTo>
                  <a:cubicBezTo>
                    <a:pt x="7472826" y="396240"/>
                    <a:pt x="7574426" y="485140"/>
                    <a:pt x="7695076" y="485140"/>
                  </a:cubicBezTo>
                  <a:cubicBezTo>
                    <a:pt x="7829697" y="485140"/>
                    <a:pt x="7937647" y="375920"/>
                    <a:pt x="7937647" y="242570"/>
                  </a:cubicBezTo>
                  <a:cubicBezTo>
                    <a:pt x="7937647" y="107950"/>
                    <a:pt x="7828426" y="0"/>
                    <a:pt x="7693806" y="0"/>
                  </a:cubicBezTo>
                  <a:close/>
                  <a:moveTo>
                    <a:pt x="7693806" y="408940"/>
                  </a:moveTo>
                  <a:cubicBezTo>
                    <a:pt x="7602366" y="408940"/>
                    <a:pt x="7527436" y="334010"/>
                    <a:pt x="7527436" y="242570"/>
                  </a:cubicBezTo>
                  <a:cubicBezTo>
                    <a:pt x="7527436" y="151130"/>
                    <a:pt x="7602366" y="76200"/>
                    <a:pt x="7693806" y="76200"/>
                  </a:cubicBezTo>
                  <a:cubicBezTo>
                    <a:pt x="7785247" y="76200"/>
                    <a:pt x="7860176" y="151130"/>
                    <a:pt x="7860176" y="242570"/>
                  </a:cubicBezTo>
                  <a:cubicBezTo>
                    <a:pt x="7861447" y="334010"/>
                    <a:pt x="7786516" y="408940"/>
                    <a:pt x="7693806" y="408940"/>
                  </a:cubicBezTo>
                  <a:close/>
                </a:path>
              </a:pathLst>
            </a:custGeom>
            <a:solidFill>
              <a:srgbClr val="000000"/>
            </a:solidFill>
          </p:spPr>
        </p:sp>
      </p:grpSp>
      <p:grpSp>
        <p:nvGrpSpPr>
          <p:cNvPr id="1324236175" name="Group 14"/>
          <p:cNvGrpSpPr/>
          <p:nvPr/>
        </p:nvGrpSpPr>
        <p:grpSpPr bwMode="auto">
          <a:xfrm rot="0">
            <a:off x="6646369" y="2511485"/>
            <a:ext cx="4911243" cy="4911224"/>
            <a:chOff x="0" y="0"/>
            <a:chExt cx="6350000" cy="6349975"/>
          </a:xfrm>
        </p:grpSpPr>
        <p:sp>
          <p:nvSpPr>
            <p:cNvPr id="15" name="Freeform 15"/>
            <p:cNvSpPr/>
            <p:nvPr/>
          </p:nvSpPr>
          <p:spPr bwMode="auto">
            <a:xfrm rot="0" flipH="0" flipV="0">
              <a:off x="0" y="0"/>
              <a:ext cx="6350000" cy="6349975"/>
            </a:xfrm>
            <a:custGeom>
              <a:avLst/>
              <a:gdLst/>
              <a:ahLst/>
              <a:cxnLst/>
              <a:rect l="l" t="t" r="r" b="b"/>
              <a:pathLst>
                <a:path w="6350000" h="6349975" fill="norm" stroke="1" extrusionOk="0">
                  <a:moveTo>
                    <a:pt x="6350000" y="3175025"/>
                  </a:moveTo>
                  <a:cubicBezTo>
                    <a:pt x="6350000" y="4928451"/>
                    <a:pt x="4928464" y="6349975"/>
                    <a:pt x="3175000" y="6349975"/>
                  </a:cubicBezTo>
                  <a:cubicBezTo>
                    <a:pt x="1421498" y="6349975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2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E63F02"/>
            </a:solidFill>
          </p:spPr>
        </p:sp>
      </p:grpSp>
      <p:sp>
        <p:nvSpPr>
          <p:cNvPr id="1621432068" name="Freeform 16"/>
          <p:cNvSpPr/>
          <p:nvPr/>
        </p:nvSpPr>
        <p:spPr bwMode="auto">
          <a:xfrm rot="0" flipH="0" flipV="0">
            <a:off x="7652253" y="3480187"/>
            <a:ext cx="2899476" cy="2973821"/>
          </a:xfrm>
          <a:custGeom>
            <a:avLst/>
            <a:gdLst/>
            <a:ahLst/>
            <a:cxnLst/>
            <a:rect l="l" t="t" r="r" b="b"/>
            <a:pathLst>
              <a:path w="2899476" h="2973821" fill="norm" stroke="1" extrusionOk="0">
                <a:moveTo>
                  <a:pt x="0" y="0"/>
                </a:moveTo>
                <a:lnTo>
                  <a:pt x="2899475" y="0"/>
                </a:lnTo>
                <a:lnTo>
                  <a:pt x="2899475" y="2973821"/>
                </a:lnTo>
                <a:lnTo>
                  <a:pt x="0" y="297382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rcRect l="0" t="0" r="0" b="0"/>
            <a:stretch/>
          </a:blipFill>
        </p:spPr>
      </p:sp>
      <p:sp>
        <p:nvSpPr>
          <p:cNvPr id="1502515878" name="TextBox 17"/>
          <p:cNvSpPr txBox="1"/>
          <p:nvPr/>
        </p:nvSpPr>
        <p:spPr bwMode="auto">
          <a:xfrm rot="0">
            <a:off x="2117113" y="2099750"/>
            <a:ext cx="3380305" cy="8893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000"/>
              </a:lnSpc>
              <a:spcBef>
                <a:spcPts val="0"/>
              </a:spcBef>
              <a:defRPr/>
            </a:pPr>
            <a:r>
              <a:rPr lang="en-US" sz="5000" b="1">
                <a:solidFill>
                  <a:srgbClr val="E63F02"/>
                </a:solidFill>
                <a:latin typeface="宋体"/>
                <a:ea typeface="宋体"/>
                <a:cs typeface="宋体"/>
              </a:rPr>
              <a:t>主题策划</a:t>
            </a:r>
            <a:endParaRPr/>
          </a:p>
        </p:txBody>
      </p:sp>
      <p:sp>
        <p:nvSpPr>
          <p:cNvPr id="1506276290" name="TextBox 18"/>
          <p:cNvSpPr txBox="1"/>
          <p:nvPr/>
        </p:nvSpPr>
        <p:spPr bwMode="auto">
          <a:xfrm rot="0">
            <a:off x="12685378" y="2099750"/>
            <a:ext cx="3380305" cy="8893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7000"/>
              </a:lnSpc>
              <a:spcBef>
                <a:spcPts val="0"/>
              </a:spcBef>
              <a:defRPr/>
            </a:pPr>
            <a:r>
              <a:rPr lang="en-US" sz="5000" b="1">
                <a:solidFill>
                  <a:srgbClr val="E63F02"/>
                </a:solidFill>
                <a:latin typeface="宋体"/>
                <a:ea typeface="宋体"/>
                <a:cs typeface="宋体"/>
              </a:rPr>
              <a:t>精准营销</a:t>
            </a:r>
            <a:endParaRPr b="1">
              <a:latin typeface="宋体"/>
              <a:cs typeface="宋体"/>
            </a:endParaRPr>
          </a:p>
        </p:txBody>
      </p:sp>
      <p:sp>
        <p:nvSpPr>
          <p:cNvPr id="1911479617" name="TextBox 19"/>
          <p:cNvSpPr txBox="1"/>
          <p:nvPr/>
        </p:nvSpPr>
        <p:spPr bwMode="auto">
          <a:xfrm rot="0">
            <a:off x="2117113" y="5612530"/>
            <a:ext cx="3380305" cy="8893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000"/>
              </a:lnSpc>
              <a:spcBef>
                <a:spcPts val="0"/>
              </a:spcBef>
              <a:defRPr/>
            </a:pPr>
            <a:r>
              <a:rPr lang="en-US" sz="5000" b="1">
                <a:solidFill>
                  <a:srgbClr val="E63F02"/>
                </a:solidFill>
                <a:latin typeface="宋体"/>
                <a:ea typeface="宋体"/>
                <a:cs typeface="宋体"/>
              </a:rPr>
              <a:t>社交裂变</a:t>
            </a:r>
            <a:endParaRPr/>
          </a:p>
        </p:txBody>
      </p:sp>
      <p:sp>
        <p:nvSpPr>
          <p:cNvPr id="1879365230" name="TextBox 20"/>
          <p:cNvSpPr txBox="1"/>
          <p:nvPr/>
        </p:nvSpPr>
        <p:spPr bwMode="auto">
          <a:xfrm rot="0">
            <a:off x="12685378" y="5612530"/>
            <a:ext cx="3380305" cy="8893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7000"/>
              </a:lnSpc>
              <a:spcBef>
                <a:spcPts val="0"/>
              </a:spcBef>
              <a:defRPr/>
            </a:pPr>
            <a:r>
              <a:rPr lang="en-US" sz="5000" b="1">
                <a:solidFill>
                  <a:srgbClr val="E63F02"/>
                </a:solidFill>
                <a:latin typeface="宋体"/>
                <a:ea typeface="宋体"/>
                <a:cs typeface="宋体"/>
              </a:rPr>
              <a:t>多平台联动</a:t>
            </a:r>
            <a:endParaRPr b="1">
              <a:latin typeface="宋体"/>
              <a:cs typeface="宋体"/>
            </a:endParaRPr>
          </a:p>
        </p:txBody>
      </p:sp>
      <p:sp>
        <p:nvSpPr>
          <p:cNvPr id="1476702178" name="TextBox 21"/>
          <p:cNvSpPr txBox="1"/>
          <p:nvPr/>
        </p:nvSpPr>
        <p:spPr bwMode="auto">
          <a:xfrm rot="0">
            <a:off x="2117113" y="3607452"/>
            <a:ext cx="4075601" cy="747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0"/>
              </a:lnSpc>
              <a:defRPr/>
            </a:pPr>
            <a:r>
              <a:rPr lang="en-US" sz="2100" b="0">
                <a:solidFill>
                  <a:srgbClr val="545454"/>
                </a:solidFill>
                <a:latin typeface="黑体"/>
                <a:ea typeface="黑体"/>
                <a:cs typeface="黑体"/>
              </a:rPr>
              <a:t>以“年中狂欢，低价风暴”为主题，打造高性价比购物体验</a:t>
            </a:r>
            <a:endParaRPr/>
          </a:p>
        </p:txBody>
      </p:sp>
      <p:sp>
        <p:nvSpPr>
          <p:cNvPr id="703308378" name="TextBox 22"/>
          <p:cNvSpPr txBox="1"/>
          <p:nvPr/>
        </p:nvSpPr>
        <p:spPr bwMode="auto">
          <a:xfrm rot="0">
            <a:off x="2117113" y="7375083"/>
            <a:ext cx="4074881" cy="747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940"/>
              </a:lnSpc>
              <a:defRPr/>
            </a:pPr>
            <a:r>
              <a:rPr lang="en-US" sz="2100">
                <a:solidFill>
                  <a:srgbClr val="545454"/>
                </a:solidFill>
                <a:latin typeface="黑体"/>
                <a:ea typeface="黑体"/>
                <a:cs typeface="黑体"/>
              </a:rPr>
              <a:t>利用社交媒体平台和KOL/KOC推广，扩大活动影响力</a:t>
            </a:r>
            <a:endParaRPr>
              <a:latin typeface="黑体"/>
              <a:cs typeface="黑体"/>
            </a:endParaRPr>
          </a:p>
        </p:txBody>
      </p:sp>
      <p:sp>
        <p:nvSpPr>
          <p:cNvPr id="1865768897" name="TextBox 23"/>
          <p:cNvSpPr txBox="1"/>
          <p:nvPr/>
        </p:nvSpPr>
        <p:spPr bwMode="auto">
          <a:xfrm rot="0">
            <a:off x="11990442" y="7375083"/>
            <a:ext cx="4074881" cy="747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  <a:defRPr/>
            </a:pPr>
            <a:r>
              <a:rPr lang="en-US" sz="2100">
                <a:solidFill>
                  <a:srgbClr val="545454"/>
                </a:solidFill>
                <a:latin typeface="黑体"/>
                <a:ea typeface="黑体"/>
                <a:cs typeface="黑体"/>
              </a:rPr>
              <a:t>线上线下结合，提升用户参与度，增加品牌曝光</a:t>
            </a:r>
            <a:endParaRPr>
              <a:latin typeface="黑体"/>
              <a:cs typeface="黑体"/>
            </a:endParaRPr>
          </a:p>
        </p:txBody>
      </p:sp>
      <p:sp>
        <p:nvSpPr>
          <p:cNvPr id="1754105406" name="TextBox 24"/>
          <p:cNvSpPr txBox="1"/>
          <p:nvPr/>
        </p:nvSpPr>
        <p:spPr bwMode="auto">
          <a:xfrm rot="0">
            <a:off x="11990442" y="3607452"/>
            <a:ext cx="4074881" cy="7471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2940"/>
              </a:lnSpc>
              <a:defRPr/>
            </a:pPr>
            <a:r>
              <a:rPr lang="en-US" sz="2100">
                <a:solidFill>
                  <a:srgbClr val="545454"/>
                </a:solidFill>
                <a:latin typeface="黑体"/>
                <a:ea typeface="黑体"/>
                <a:cs typeface="黑体"/>
              </a:rPr>
              <a:t>结合用户数据，进行个性化推荐，提高转化率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rgbClr val="F9E5C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974351918" name="Group 2"/>
          <p:cNvGrpSpPr/>
          <p:nvPr/>
        </p:nvGrpSpPr>
        <p:grpSpPr bwMode="auto">
          <a:xfrm rot="-5400000">
            <a:off x="2171513" y="2641753"/>
            <a:ext cx="3146543" cy="8634620"/>
            <a:chOff x="0" y="0"/>
            <a:chExt cx="2354580" cy="6461347"/>
          </a:xfrm>
        </p:grpSpPr>
        <p:sp>
          <p:nvSpPr>
            <p:cNvPr id="3" name="Freeform 3"/>
            <p:cNvSpPr/>
            <p:nvPr/>
          </p:nvSpPr>
          <p:spPr bwMode="auto">
            <a:xfrm rot="0" flipH="0" flipV="0">
              <a:off x="0" y="0"/>
              <a:ext cx="2353310" cy="6461347"/>
            </a:xfrm>
            <a:custGeom>
              <a:avLst/>
              <a:gdLst/>
              <a:ahLst/>
              <a:cxnLst/>
              <a:rect l="l" t="t" r="r" b="b"/>
              <a:pathLst>
                <a:path w="2353310" h="6461347" fill="norm" stroke="1" extrusionOk="0">
                  <a:moveTo>
                    <a:pt x="784860" y="6394036"/>
                  </a:moveTo>
                  <a:cubicBezTo>
                    <a:pt x="905510" y="6434677"/>
                    <a:pt x="1042670" y="6461347"/>
                    <a:pt x="1177290" y="6461347"/>
                  </a:cubicBezTo>
                  <a:cubicBezTo>
                    <a:pt x="1311910" y="6461347"/>
                    <a:pt x="1441450" y="6438486"/>
                    <a:pt x="1560830" y="6397847"/>
                  </a:cubicBezTo>
                  <a:cubicBezTo>
                    <a:pt x="1563370" y="6396577"/>
                    <a:pt x="1565910" y="6396577"/>
                    <a:pt x="1568450" y="6395307"/>
                  </a:cubicBezTo>
                  <a:cubicBezTo>
                    <a:pt x="2016760" y="6232747"/>
                    <a:pt x="2346960" y="5803486"/>
                    <a:pt x="2353310" y="5290783"/>
                  </a:cubicBezTo>
                  <a:lnTo>
                    <a:pt x="2353310" y="0"/>
                  </a:lnTo>
                  <a:lnTo>
                    <a:pt x="0" y="0"/>
                  </a:lnTo>
                  <a:lnTo>
                    <a:pt x="0" y="5286749"/>
                  </a:lnTo>
                  <a:cubicBezTo>
                    <a:pt x="6350" y="5806027"/>
                    <a:pt x="331470" y="6235286"/>
                    <a:pt x="784860" y="6394036"/>
                  </a:cubicBezTo>
                  <a:close/>
                </a:path>
              </a:pathLst>
            </a:custGeom>
            <a:solidFill>
              <a:srgbClr val="FFD09C"/>
            </a:solidFill>
          </p:spPr>
        </p:sp>
      </p:grpSp>
      <p:sp>
        <p:nvSpPr>
          <p:cNvPr id="222424502" name="TextBox 4"/>
          <p:cNvSpPr txBox="1"/>
          <p:nvPr/>
        </p:nvSpPr>
        <p:spPr bwMode="auto">
          <a:xfrm rot="0">
            <a:off x="9588008" y="1256346"/>
            <a:ext cx="5192317" cy="48009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800"/>
              </a:lnSpc>
              <a:spcBef>
                <a:spcPts val="0"/>
              </a:spcBef>
              <a:defRPr/>
            </a:pPr>
            <a:r>
              <a:rPr lang="en-US" sz="27000" b="1" i="1" spc="-54">
                <a:solidFill>
                  <a:srgbClr val="E63F02"/>
                </a:solidFill>
                <a:latin typeface="Arial"/>
                <a:ea typeface="Arial"/>
                <a:cs typeface="Arial"/>
              </a:rPr>
              <a:t>03</a:t>
            </a:r>
            <a:endParaRPr/>
          </a:p>
        </p:txBody>
      </p:sp>
      <p:sp>
        <p:nvSpPr>
          <p:cNvPr id="812881911" name="TextBox 5"/>
          <p:cNvSpPr txBox="1"/>
          <p:nvPr/>
        </p:nvSpPr>
        <p:spPr bwMode="auto">
          <a:xfrm rot="0">
            <a:off x="9636249" y="7291731"/>
            <a:ext cx="7623409" cy="10060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919"/>
              </a:lnSpc>
              <a:defRPr/>
            </a:pPr>
            <a:r>
              <a:rPr lang="en-US" sz="4800">
                <a:solidFill>
                  <a:srgbClr val="000000"/>
                </a:solidFill>
                <a:latin typeface="Arial"/>
                <a:ea typeface="Arial"/>
                <a:cs typeface="Arial"/>
              </a:rPr>
              <a:t>Event Execution Plan</a:t>
            </a:r>
            <a:endParaRPr/>
          </a:p>
        </p:txBody>
      </p:sp>
      <p:sp>
        <p:nvSpPr>
          <p:cNvPr id="1097820461" name="TextBox 6"/>
          <p:cNvSpPr txBox="1"/>
          <p:nvPr/>
        </p:nvSpPr>
        <p:spPr bwMode="auto">
          <a:xfrm rot="0">
            <a:off x="9604058" y="5967775"/>
            <a:ext cx="7655960" cy="16004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2598"/>
              </a:lnSpc>
              <a:spcBef>
                <a:spcPts val="0"/>
              </a:spcBef>
              <a:defRPr/>
            </a:pPr>
            <a:r>
              <a:rPr lang="en-US" sz="9000" b="1" spc="862">
                <a:solidFill>
                  <a:srgbClr val="000000"/>
                </a:solidFill>
                <a:latin typeface="宋体"/>
                <a:ea typeface="宋体"/>
                <a:cs typeface="宋体"/>
              </a:rPr>
              <a:t>活动执行方案</a:t>
            </a:r>
            <a:endParaRPr/>
          </a:p>
        </p:txBody>
      </p:sp>
      <p:sp>
        <p:nvSpPr>
          <p:cNvPr id="367172172" name="Freeform 7"/>
          <p:cNvSpPr/>
          <p:nvPr/>
        </p:nvSpPr>
        <p:spPr bwMode="auto">
          <a:xfrm rot="0" flipH="1" flipV="0">
            <a:off x="229179" y="1028700"/>
            <a:ext cx="8668083" cy="9258300"/>
          </a:xfrm>
          <a:custGeom>
            <a:avLst/>
            <a:gdLst/>
            <a:ahLst/>
            <a:cxnLst/>
            <a:rect l="l" t="t" r="r" b="b"/>
            <a:pathLst>
              <a:path w="8668083" h="9258300" fill="norm" stroke="1" extrusionOk="0">
                <a:moveTo>
                  <a:pt x="8668083" y="0"/>
                </a:moveTo>
                <a:lnTo>
                  <a:pt x="0" y="0"/>
                </a:lnTo>
                <a:lnTo>
                  <a:pt x="0" y="9258300"/>
                </a:lnTo>
                <a:lnTo>
                  <a:pt x="8668083" y="9258300"/>
                </a:lnTo>
                <a:lnTo>
                  <a:pt x="8668083" y="0"/>
                </a:lnTo>
                <a:close/>
              </a:path>
            </a:pathLst>
          </a:custGeom>
          <a:blipFill>
            <a:blip r:embed="rId3"/>
            <a:srcRect l="0" t="0" r="0" b="0"/>
            <a:stretch/>
          </a:blipFill>
        </p:spPr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24215080" name="AutoShape 2"/>
          <p:cNvSpPr/>
          <p:nvPr/>
        </p:nvSpPr>
        <p:spPr bwMode="auto">
          <a:xfrm rot="5400000">
            <a:off x="4902889" y="3103789"/>
            <a:ext cx="2860387" cy="0"/>
          </a:xfrm>
          <a:prstGeom prst="line">
            <a:avLst/>
          </a:prstGeom>
          <a:ln w="476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52686975" name="AutoShape 3"/>
          <p:cNvSpPr/>
          <p:nvPr/>
        </p:nvSpPr>
        <p:spPr bwMode="auto">
          <a:xfrm rot="5400000">
            <a:off x="4952758" y="7339075"/>
            <a:ext cx="2760649" cy="0"/>
          </a:xfrm>
          <a:prstGeom prst="line">
            <a:avLst/>
          </a:prstGeom>
          <a:ln w="476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601184386" name="AutoShape 4"/>
          <p:cNvSpPr/>
          <p:nvPr/>
        </p:nvSpPr>
        <p:spPr bwMode="auto">
          <a:xfrm rot="5400000">
            <a:off x="10726993" y="7339075"/>
            <a:ext cx="2760649" cy="0"/>
          </a:xfrm>
          <a:prstGeom prst="line">
            <a:avLst/>
          </a:prstGeom>
          <a:ln w="476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74445854" name="AutoShape 5"/>
          <p:cNvSpPr/>
          <p:nvPr/>
        </p:nvSpPr>
        <p:spPr bwMode="auto">
          <a:xfrm rot="5400000">
            <a:off x="10677124" y="3103789"/>
            <a:ext cx="2860387" cy="0"/>
          </a:xfrm>
          <a:prstGeom prst="line">
            <a:avLst/>
          </a:prstGeom>
          <a:ln w="476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96564393" name="TextBox 6"/>
          <p:cNvSpPr txBox="1"/>
          <p:nvPr/>
        </p:nvSpPr>
        <p:spPr bwMode="auto">
          <a:xfrm rot="0">
            <a:off x="1981987" y="799372"/>
            <a:ext cx="2862109" cy="22761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920"/>
              </a:lnSpc>
              <a:spcBef>
                <a:spcPts val="0"/>
              </a:spcBef>
              <a:defRPr/>
            </a:pPr>
            <a:r>
              <a:rPr lang="en-US" sz="12800" b="1" spc="-25">
                <a:solidFill>
                  <a:srgbClr val="E63F02"/>
                </a:solidFill>
                <a:latin typeface="Arial"/>
                <a:ea typeface="Arial"/>
                <a:cs typeface="Arial"/>
              </a:rPr>
              <a:t>01</a:t>
            </a:r>
            <a:endParaRPr/>
          </a:p>
        </p:txBody>
      </p:sp>
      <p:sp>
        <p:nvSpPr>
          <p:cNvPr id="2086257430" name="TextBox 7"/>
          <p:cNvSpPr txBox="1"/>
          <p:nvPr/>
        </p:nvSpPr>
        <p:spPr bwMode="auto">
          <a:xfrm rot="0">
            <a:off x="1981987" y="5007966"/>
            <a:ext cx="2862109" cy="22761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920"/>
              </a:lnSpc>
              <a:spcBef>
                <a:spcPts val="0"/>
              </a:spcBef>
              <a:defRPr/>
            </a:pPr>
            <a:r>
              <a:rPr lang="en-US" sz="12800" b="1" spc="-25">
                <a:solidFill>
                  <a:srgbClr val="E63F02"/>
                </a:solidFill>
                <a:latin typeface="Arial"/>
                <a:ea typeface="Arial"/>
                <a:cs typeface="Arial"/>
              </a:rPr>
              <a:t>04</a:t>
            </a:r>
            <a:endParaRPr/>
          </a:p>
        </p:txBody>
      </p:sp>
      <p:sp>
        <p:nvSpPr>
          <p:cNvPr id="267862207" name="TextBox 8"/>
          <p:cNvSpPr txBox="1"/>
          <p:nvPr/>
        </p:nvSpPr>
        <p:spPr bwMode="auto">
          <a:xfrm rot="0">
            <a:off x="7713124" y="799372"/>
            <a:ext cx="2862109" cy="22761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920"/>
              </a:lnSpc>
              <a:spcBef>
                <a:spcPts val="0"/>
              </a:spcBef>
              <a:defRPr/>
            </a:pPr>
            <a:r>
              <a:rPr lang="en-US" sz="12800" b="1" spc="-25">
                <a:solidFill>
                  <a:srgbClr val="E63F02"/>
                </a:solidFill>
                <a:latin typeface="Arial"/>
                <a:ea typeface="Arial"/>
                <a:cs typeface="Arial"/>
              </a:rPr>
              <a:t>02</a:t>
            </a:r>
            <a:endParaRPr/>
          </a:p>
        </p:txBody>
      </p:sp>
      <p:sp>
        <p:nvSpPr>
          <p:cNvPr id="695896236" name="TextBox 9"/>
          <p:cNvSpPr txBox="1"/>
          <p:nvPr/>
        </p:nvSpPr>
        <p:spPr bwMode="auto">
          <a:xfrm rot="0">
            <a:off x="7713124" y="5007966"/>
            <a:ext cx="2862109" cy="22761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920"/>
              </a:lnSpc>
              <a:spcBef>
                <a:spcPts val="0"/>
              </a:spcBef>
              <a:defRPr/>
            </a:pPr>
            <a:r>
              <a:rPr lang="en-US" sz="12800" b="1" spc="-25">
                <a:solidFill>
                  <a:srgbClr val="E63F02"/>
                </a:solidFill>
                <a:latin typeface="Arial"/>
                <a:ea typeface="Arial"/>
                <a:cs typeface="Arial"/>
              </a:rPr>
              <a:t>05</a:t>
            </a:r>
            <a:endParaRPr/>
          </a:p>
        </p:txBody>
      </p:sp>
      <p:sp>
        <p:nvSpPr>
          <p:cNvPr id="48049753" name="TextBox 10"/>
          <p:cNvSpPr txBox="1"/>
          <p:nvPr/>
        </p:nvSpPr>
        <p:spPr bwMode="auto">
          <a:xfrm rot="0">
            <a:off x="13406161" y="799372"/>
            <a:ext cx="2862109" cy="22761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920"/>
              </a:lnSpc>
              <a:spcBef>
                <a:spcPts val="0"/>
              </a:spcBef>
              <a:defRPr/>
            </a:pPr>
            <a:r>
              <a:rPr lang="en-US" sz="12800" b="1" spc="-25">
                <a:solidFill>
                  <a:srgbClr val="E63F02"/>
                </a:solidFill>
                <a:latin typeface="Arial"/>
                <a:ea typeface="Arial"/>
                <a:cs typeface="Arial"/>
              </a:rPr>
              <a:t>03</a:t>
            </a:r>
            <a:endParaRPr/>
          </a:p>
        </p:txBody>
      </p:sp>
      <p:sp>
        <p:nvSpPr>
          <p:cNvPr id="813706901" name="TextBox 11"/>
          <p:cNvSpPr txBox="1"/>
          <p:nvPr/>
        </p:nvSpPr>
        <p:spPr bwMode="auto">
          <a:xfrm rot="0">
            <a:off x="13406161" y="5007966"/>
            <a:ext cx="2862109" cy="22761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920"/>
              </a:lnSpc>
              <a:spcBef>
                <a:spcPts val="0"/>
              </a:spcBef>
              <a:defRPr/>
            </a:pPr>
            <a:r>
              <a:rPr lang="en-US" sz="12800" b="1" spc="-25">
                <a:solidFill>
                  <a:srgbClr val="E63F02"/>
                </a:solidFill>
                <a:latin typeface="Arial"/>
                <a:ea typeface="Arial"/>
                <a:cs typeface="Arial"/>
              </a:rPr>
              <a:t>06</a:t>
            </a:r>
            <a:endParaRPr/>
          </a:p>
        </p:txBody>
      </p:sp>
      <p:sp>
        <p:nvSpPr>
          <p:cNvPr id="2087110024" name="TextBox 12"/>
          <p:cNvSpPr txBox="1"/>
          <p:nvPr/>
        </p:nvSpPr>
        <p:spPr bwMode="auto">
          <a:xfrm rot="0">
            <a:off x="1375601" y="7423427"/>
            <a:ext cx="4074881" cy="8964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28"/>
              </a:lnSpc>
              <a:defRPr/>
            </a:pPr>
            <a:r>
              <a:rPr lang="en-US" sz="2100">
                <a:solidFill>
                  <a:srgbClr val="545454"/>
                </a:solidFill>
                <a:latin typeface="黑体"/>
                <a:ea typeface="黑体"/>
                <a:cs typeface="黑体"/>
              </a:rPr>
              <a:t>邀请好友领取大额红包，促进社交传播</a:t>
            </a:r>
            <a:endParaRPr/>
          </a:p>
        </p:txBody>
      </p:sp>
      <p:sp>
        <p:nvSpPr>
          <p:cNvPr id="1730149882" name="TextBox 13"/>
          <p:cNvSpPr txBox="1"/>
          <p:nvPr/>
        </p:nvSpPr>
        <p:spPr bwMode="auto">
          <a:xfrm rot="0">
            <a:off x="1375601" y="3180860"/>
            <a:ext cx="4074881" cy="8964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28"/>
              </a:lnSpc>
              <a:defRPr/>
            </a:pPr>
            <a:r>
              <a:rPr lang="en-US" sz="2100">
                <a:solidFill>
                  <a:srgbClr val="545454"/>
                </a:solidFill>
                <a:latin typeface="黑体"/>
                <a:ea typeface="黑体"/>
                <a:cs typeface="黑体"/>
              </a:rPr>
              <a:t>每日设置爆款商品限时抢购，营造紧迫感</a:t>
            </a:r>
            <a:endParaRPr>
              <a:latin typeface="黑体"/>
              <a:cs typeface="黑体"/>
            </a:endParaRPr>
          </a:p>
        </p:txBody>
      </p:sp>
      <p:sp>
        <p:nvSpPr>
          <p:cNvPr id="1326316776" name="TextBox 14"/>
          <p:cNvSpPr txBox="1"/>
          <p:nvPr/>
        </p:nvSpPr>
        <p:spPr bwMode="auto">
          <a:xfrm rot="0">
            <a:off x="7106738" y="7423427"/>
            <a:ext cx="4074881" cy="8964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28"/>
              </a:lnSpc>
              <a:defRPr/>
            </a:pPr>
            <a:r>
              <a:rPr lang="en-US" sz="2100">
                <a:solidFill>
                  <a:srgbClr val="545454"/>
                </a:solidFill>
                <a:latin typeface="黑体"/>
                <a:ea typeface="黑体"/>
                <a:cs typeface="黑体"/>
              </a:rPr>
              <a:t>联合明星/KOL进行直播促销，提高互动率和销售额</a:t>
            </a:r>
            <a:endParaRPr/>
          </a:p>
        </p:txBody>
      </p:sp>
      <p:sp>
        <p:nvSpPr>
          <p:cNvPr id="1914559776" name="TextBox 15"/>
          <p:cNvSpPr txBox="1"/>
          <p:nvPr/>
        </p:nvSpPr>
        <p:spPr bwMode="auto">
          <a:xfrm rot="0">
            <a:off x="7106738" y="3180860"/>
            <a:ext cx="4074881" cy="44841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28"/>
              </a:lnSpc>
              <a:defRPr/>
            </a:pPr>
            <a:r>
              <a:rPr lang="en-US" sz="2100">
                <a:solidFill>
                  <a:srgbClr val="545454"/>
                </a:solidFill>
                <a:latin typeface="黑体"/>
                <a:ea typeface="黑体"/>
                <a:cs typeface="黑体"/>
              </a:rPr>
              <a:t>满X元立减X元，提高客单价</a:t>
            </a:r>
            <a:endParaRPr/>
          </a:p>
        </p:txBody>
      </p:sp>
      <p:sp>
        <p:nvSpPr>
          <p:cNvPr id="2113010279" name="TextBox 16"/>
          <p:cNvSpPr txBox="1"/>
          <p:nvPr/>
        </p:nvSpPr>
        <p:spPr bwMode="auto">
          <a:xfrm rot="0">
            <a:off x="12799775" y="7423427"/>
            <a:ext cx="4074881" cy="8964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28"/>
              </a:lnSpc>
              <a:defRPr/>
            </a:pPr>
            <a:r>
              <a:rPr lang="en-US" sz="2100">
                <a:solidFill>
                  <a:srgbClr val="545454"/>
                </a:solidFill>
                <a:latin typeface="黑体"/>
                <a:ea typeface="黑体"/>
                <a:cs typeface="黑体"/>
              </a:rPr>
              <a:t>在抖音、微博、小红书等平台进行话题营销，吸引流量</a:t>
            </a:r>
            <a:endParaRPr/>
          </a:p>
        </p:txBody>
      </p:sp>
      <p:sp>
        <p:nvSpPr>
          <p:cNvPr id="701539052" name="TextBox 17"/>
          <p:cNvSpPr txBox="1"/>
          <p:nvPr/>
        </p:nvSpPr>
        <p:spPr bwMode="auto">
          <a:xfrm rot="0">
            <a:off x="12799775" y="3180860"/>
            <a:ext cx="4074881" cy="8964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28"/>
              </a:lnSpc>
              <a:defRPr/>
            </a:pPr>
            <a:r>
              <a:rPr lang="en-US" sz="2100">
                <a:solidFill>
                  <a:srgbClr val="545454"/>
                </a:solidFill>
                <a:latin typeface="黑体"/>
                <a:ea typeface="黑体"/>
                <a:cs typeface="黑体"/>
              </a:rPr>
              <a:t>会员专属折扣、积分兑换等，提高会员活跃度</a:t>
            </a:r>
            <a:endParaRPr>
              <a:latin typeface="黑体"/>
              <a:cs typeface="黑体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55317436" name="Freeform 2"/>
          <p:cNvSpPr/>
          <p:nvPr/>
        </p:nvSpPr>
        <p:spPr bwMode="auto">
          <a:xfrm rot="0" flipH="0" flipV="0">
            <a:off x="1467442" y="584881"/>
            <a:ext cx="11506869" cy="5006540"/>
          </a:xfrm>
          <a:custGeom>
            <a:avLst/>
            <a:gdLst/>
            <a:ahLst/>
            <a:cxnLst/>
            <a:rect l="l" t="t" r="r" b="b"/>
            <a:pathLst>
              <a:path w="11506869" h="5006540" fill="norm" stroke="1" extrusionOk="0">
                <a:moveTo>
                  <a:pt x="0" y="0"/>
                </a:moveTo>
                <a:lnTo>
                  <a:pt x="11506869" y="0"/>
                </a:lnTo>
                <a:lnTo>
                  <a:pt x="11506869" y="5006540"/>
                </a:lnTo>
                <a:lnTo>
                  <a:pt x="0" y="500654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rcRect l="0" t="0" r="0" b="62527"/>
            <a:stretch/>
          </a:blipFill>
        </p:spPr>
      </p:sp>
      <p:sp>
        <p:nvSpPr>
          <p:cNvPr id="1931013384" name="AutoShape 3"/>
          <p:cNvSpPr/>
          <p:nvPr/>
        </p:nvSpPr>
        <p:spPr bwMode="auto">
          <a:xfrm rot="0">
            <a:off x="-356734" y="5143500"/>
            <a:ext cx="19001468" cy="5500234"/>
          </a:xfrm>
          <a:prstGeom prst="rect">
            <a:avLst/>
          </a:prstGeom>
          <a:solidFill>
            <a:srgbClr val="F9E5CF"/>
          </a:solidFill>
        </p:spPr>
      </p:sp>
      <p:sp>
        <p:nvSpPr>
          <p:cNvPr id="1430640163" name="AutoShape 4"/>
          <p:cNvSpPr/>
          <p:nvPr/>
        </p:nvSpPr>
        <p:spPr bwMode="auto">
          <a:xfrm rot="5400000">
            <a:off x="10619948" y="7834653"/>
            <a:ext cx="2952069" cy="0"/>
          </a:xfrm>
          <a:prstGeom prst="line">
            <a:avLst/>
          </a:prstGeom>
          <a:ln w="476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630832337" name="AutoShape 5"/>
          <p:cNvSpPr/>
          <p:nvPr/>
        </p:nvSpPr>
        <p:spPr bwMode="auto">
          <a:xfrm rot="5400000">
            <a:off x="4868530" y="7834653"/>
            <a:ext cx="2952069" cy="0"/>
          </a:xfrm>
          <a:prstGeom prst="line">
            <a:avLst/>
          </a:prstGeom>
          <a:ln w="4762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259666674" name="TextBox 6"/>
          <p:cNvSpPr txBox="1"/>
          <p:nvPr/>
        </p:nvSpPr>
        <p:spPr bwMode="auto">
          <a:xfrm rot="0">
            <a:off x="1460346" y="6127845"/>
            <a:ext cx="4481131" cy="995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39"/>
              </a:lnSpc>
              <a:spcBef>
                <a:spcPts val="0"/>
              </a:spcBef>
              <a:defRPr/>
            </a:pPr>
            <a:r>
              <a:rPr lang="en-US" sz="3600" b="1">
                <a:solidFill>
                  <a:srgbClr val="E63F02"/>
                </a:solidFill>
                <a:latin typeface="宋体"/>
                <a:ea typeface="宋体"/>
                <a:cs typeface="宋体"/>
              </a:rPr>
              <a:t>短视频+直播推广</a:t>
            </a:r>
            <a:endParaRPr/>
          </a:p>
        </p:txBody>
      </p:sp>
      <p:sp>
        <p:nvSpPr>
          <p:cNvPr id="1452884156" name="TextBox 7"/>
          <p:cNvSpPr txBox="1"/>
          <p:nvPr/>
        </p:nvSpPr>
        <p:spPr bwMode="auto">
          <a:xfrm rot="0">
            <a:off x="7220875" y="6127845"/>
            <a:ext cx="4481131" cy="995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39"/>
              </a:lnSpc>
              <a:spcBef>
                <a:spcPts val="0"/>
              </a:spcBef>
              <a:defRPr/>
            </a:pPr>
            <a:r>
              <a:rPr lang="en-US" sz="3600" b="1">
                <a:solidFill>
                  <a:srgbClr val="E63F02"/>
                </a:solidFill>
                <a:latin typeface="宋体"/>
                <a:ea typeface="宋体"/>
                <a:cs typeface="宋体"/>
              </a:rPr>
              <a:t>EDM与短信推送</a:t>
            </a:r>
            <a:endParaRPr/>
          </a:p>
        </p:txBody>
      </p:sp>
      <p:sp>
        <p:nvSpPr>
          <p:cNvPr id="174404634" name="TextBox 8"/>
          <p:cNvSpPr txBox="1"/>
          <p:nvPr/>
        </p:nvSpPr>
        <p:spPr bwMode="auto">
          <a:xfrm rot="0">
            <a:off x="12967215" y="6127845"/>
            <a:ext cx="4481131" cy="9959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39"/>
              </a:lnSpc>
              <a:spcBef>
                <a:spcPts val="0"/>
              </a:spcBef>
              <a:defRPr/>
            </a:pPr>
            <a:r>
              <a:rPr lang="en-US" sz="3600" b="1">
                <a:solidFill>
                  <a:srgbClr val="E63F02"/>
                </a:solidFill>
                <a:latin typeface="宋体"/>
                <a:ea typeface="宋体"/>
                <a:cs typeface="宋体"/>
              </a:rPr>
              <a:t>站内推广</a:t>
            </a:r>
            <a:endParaRPr/>
          </a:p>
        </p:txBody>
      </p:sp>
      <p:sp>
        <p:nvSpPr>
          <p:cNvPr id="1040931780" name="TextBox 9"/>
          <p:cNvSpPr txBox="1"/>
          <p:nvPr/>
        </p:nvSpPr>
        <p:spPr bwMode="auto">
          <a:xfrm rot="0">
            <a:off x="1460346" y="7372355"/>
            <a:ext cx="4180844" cy="1194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03"/>
              </a:lnSpc>
              <a:defRPr/>
            </a:pPr>
            <a:r>
              <a:rPr lang="en-US" sz="2800">
                <a:solidFill>
                  <a:srgbClr val="000000"/>
                </a:solidFill>
                <a:latin typeface="黑体"/>
                <a:ea typeface="黑体"/>
                <a:cs typeface="黑体"/>
              </a:rPr>
              <a:t>提前预热商品，增强</a:t>
            </a:r>
            <a:r>
              <a:rPr lang="en-US" sz="2800">
                <a:solidFill>
                  <a:srgbClr val="000000"/>
                </a:solidFill>
                <a:latin typeface="黑体"/>
                <a:ea typeface="黑体"/>
                <a:cs typeface="黑体"/>
              </a:rPr>
              <a:t>用户期待</a:t>
            </a:r>
            <a:endParaRPr/>
          </a:p>
        </p:txBody>
      </p:sp>
      <p:sp>
        <p:nvSpPr>
          <p:cNvPr id="1065197225" name="TextBox 10"/>
          <p:cNvSpPr txBox="1"/>
          <p:nvPr/>
        </p:nvSpPr>
        <p:spPr bwMode="auto">
          <a:xfrm rot="0">
            <a:off x="7220875" y="7296156"/>
            <a:ext cx="4180844" cy="1194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03"/>
              </a:lnSpc>
              <a:defRPr/>
            </a:pPr>
            <a:r>
              <a:rPr lang="en-US" sz="2800">
                <a:solidFill>
                  <a:srgbClr val="000000"/>
                </a:solidFill>
                <a:latin typeface="黑体"/>
                <a:ea typeface="黑体"/>
                <a:cs typeface="黑体"/>
              </a:rPr>
              <a:t>针对老</a:t>
            </a:r>
            <a:r>
              <a:rPr lang="en-US" sz="2800">
                <a:solidFill>
                  <a:srgbClr val="000000"/>
                </a:solidFill>
                <a:latin typeface="黑体"/>
                <a:ea typeface="黑体"/>
                <a:cs typeface="黑体"/>
              </a:rPr>
              <a:t>用户进行精准营销，提高回购率</a:t>
            </a:r>
            <a:endParaRPr/>
          </a:p>
        </p:txBody>
      </p:sp>
      <p:sp>
        <p:nvSpPr>
          <p:cNvPr id="1393843503" name="TextBox 11"/>
          <p:cNvSpPr txBox="1"/>
          <p:nvPr/>
        </p:nvSpPr>
        <p:spPr bwMode="auto">
          <a:xfrm rot="0" flipH="0" flipV="0">
            <a:off x="12974310" y="7372355"/>
            <a:ext cx="4568908" cy="11949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703"/>
              </a:lnSpc>
              <a:defRPr/>
            </a:pPr>
            <a:r>
              <a:rPr lang="en-US" sz="2800">
                <a:solidFill>
                  <a:srgbClr val="000000"/>
                </a:solidFill>
                <a:latin typeface="黑体"/>
                <a:ea typeface="黑体"/>
                <a:cs typeface="黑体"/>
              </a:rPr>
              <a:t>首页banner、搜索推荐、个性化推送</a:t>
            </a:r>
            <a:r>
              <a:rPr lang="en-US" sz="2800">
                <a:solidFill>
                  <a:srgbClr val="000000"/>
                </a:solidFill>
                <a:latin typeface="黑体"/>
                <a:ea typeface="黑体"/>
                <a:cs typeface="黑体"/>
              </a:rPr>
              <a:t>等提升曝光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onlyoffice/8.3.3.18</Application>
  <PresentationFormat>On-screen Show (4:3)</PresentationFormat>
  <Paragraphs>0</Paragraphs>
  <Slides>13</Slides>
  <Notes>13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618活动策划案创意电商会议中文演示文稿</dc:title>
  <dc:identifier>DAGjlHMkmSs</dc:identifier>
  <cp:lastModifiedBy>ONLYOFFICE Team</cp:lastModifiedBy>
  <cp:revision>4</cp:revision>
  <dcterms:created xsi:type="dcterms:W3CDTF">2006-08-16T00:00:00Z</dcterms:created>
  <dcterms:modified xsi:type="dcterms:W3CDTF">2025-04-25T11:41:56Z</dcterms:modified>
</cp:coreProperties>
</file>