
<file path=[Content_Types].xml><?xml version="1.0" encoding="utf-8"?>
<Types xmlns="http://schemas.openxmlformats.org/package/2006/content-types">
  <Default Extension="xml" ContentType="application/xml"/>
  <Default Extension="xlsx" ContentType="application/vnd.openxmlformats-officedocument.spreadsheetml.sheet"/>
  <Default Extension="wmf" ContentType="image/x-wmf"/>
  <Default Extension="bin" ContentType="application/vnd.openxmlformats-officedocument.oleObject"/>
  <Default Extension="rels" ContentType="application/vnd.openxmlformats-package.relationships+xml"/>
  <Default Extension="jpeg" ContentType="image/jpeg"/>
  <Default Extension="png" ContentType="image/png"/>
  <Override PartName="/ppt/notesSlides/notesSlide14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12.xml" ContentType="application/vnd.openxmlformats-officedocument.presentationml.slide+xml"/>
  <Override PartName="/ppt/theme/theme1.xml" ContentType="application/vnd.openxmlformats-officedocument.theme+xml"/>
  <Override PartName="/ppt/slideLayouts/slideLayout9.xml" ContentType="application/vnd.openxmlformats-officedocument.presentationml.slideLayout+xml"/>
  <Override PartName="/ppt/slides/slide3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0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s/slide2.xml" ContentType="application/vnd.openxmlformats-officedocument.presentationml.slide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Layouts/slideLayout8.xml" ContentType="application/vnd.openxmlformats-officedocument.presentationml.slideLayout+xml"/>
  <Override PartName="/ppt/charts/style1.xml" ContentType="application/vnd.ms-office.chartstyle+xml"/>
  <Override PartName="/ppt/charts/colors1.xml" ContentType="application/vnd.ms-office.chartcolorstyle+xml"/>
  <Override PartName="/ppt/viewProps.xml" ContentType="application/vnd.openxmlformats-officedocument.presentationml.viewProps+xml"/>
  <Override PartName="/ppt/slideLayouts/slideLayout2.xml" ContentType="application/vnd.openxmlformats-officedocument.presentationml.slideLayout+xml"/>
  <Override PartName="/ppt/charts/chart2.xml" ContentType="application/vnd.openxmlformats-officedocument.drawingml.chart+xml"/>
  <Override PartName="/ppt/presProps.xml" ContentType="application/vnd.openxmlformats-officedocument.presentationml.presProps+xml"/>
  <Override PartName="/ppt/notesSlides/notesSlide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8.xml" ContentType="application/vnd.openxmlformats-officedocument.presentationml.slide+xml"/>
  <Override PartName="/ppt/charts/colors2.xml" ContentType="application/vnd.ms-office.chartcolorstyle+xml"/>
  <Override PartName="/ppt/slideLayouts/slideLayout5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theme/theme2.xml" ContentType="application/vnd.openxmlformats-officedocument.theme+xml"/>
  <Override PartName="/ppt/slides/slide13.xml" ContentType="application/vnd.openxmlformats-officedocument.presentationml.slide+xml"/>
  <Override PartName="/ppt/charts/style2.xml" ContentType="application/vnd.ms-office.chartstyl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notesSlides/notesSlide4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11.xml" ContentType="application/vnd.openxmlformats-officedocument.presentationml.slide+xml"/>
  <Override PartName="/ppt/slides/slide14.xml" ContentType="application/vnd.openxmlformats-officedocument.presentationml.slide+xml"/>
  <Override PartName="/ppt/notesSlides/notesSlide3.xml" ContentType="application/vnd.openxmlformats-officedocument.presentationml.notesSlid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embedTrueTypeFonts="1" saveSubsetFonts="1">
  <p:sldMasterIdLst>
    <p:sldMasterId id="2147483648" r:id="rId1"/>
  </p:sldMasterIdLst>
  <p:notesMasterIdLst>
    <p:notesMasterId r:id="rId18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18288000" cy="10287000"/>
  <p:notesSz cx="6858000" cy="9144000"/>
  <p:defaultTextStyle>
    <a:defPPr>
      <a:defRPr lang="zh-CN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1E171933-4619-4E11-9A3F-F7608DF75F80}">
  <a:tblStyle styleId="{1E171933-4619-4E11-9A3F-F7608DF75F80}" styleName="Medium Style 1 - Accent 4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accent4"/>
              </a:solidFill>
            </a:ln>
          </a:left>
          <a:right>
            <a:ln w="12700">
              <a:solidFill>
                <a:schemeClr val="accent4"/>
              </a:solidFill>
            </a:ln>
          </a:right>
          <a:top>
            <a:ln w="12700">
              <a:solidFill>
                <a:schemeClr val="accent4"/>
              </a:solidFill>
            </a:ln>
          </a:top>
          <a:bottom>
            <a:ln w="12700">
              <a:solidFill>
                <a:schemeClr val="accent4"/>
              </a:solidFill>
            </a:ln>
          </a:bottom>
          <a:insideH>
            <a:ln w="12700">
              <a:solidFill>
                <a:schemeClr val="accent4"/>
              </a:solidFill>
            </a:ln>
          </a:insideH>
          <a:insideV>
            <a:ln w="12700"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band2V>
      <a:tcStyle>
        <a:tcBdr/>
        <a:fill>
          <a:solidFill>
            <a:schemeClr val="accent4">
              <a:tint val="20000"/>
            </a:schemeClr>
          </a:solidFill>
        </a:fill>
      </a:tcStyle>
    </a:band2V>
    <a:lastCol>
      <a:tcTxStyle b="on">
        <a:fontRef idx="minor">
          <a:prstClr val="black"/>
        </a:fontRef>
        <a:schemeClr val="dk1"/>
      </a:tcTxStyle>
      <a:tcStyle>
        <a:tcBdr/>
      </a:tcStyle>
    </a:lastCol>
    <a:firstCol>
      <a:tcTxStyle b="on">
        <a:fontRef idx="minor">
          <a:prstClr val="black"/>
        </a:fontRef>
        <a:schemeClr val="dk1"/>
      </a:tcTxStyle>
      <a:tcStyle>
        <a:tcBdr/>
      </a:tcStyle>
    </a:firstCol>
    <a:lastRow>
      <a:tcTxStyle b="on">
        <a:fontRef idx="minor">
          <a:prstClr val="black"/>
        </a:fontRef>
        <a:schemeClr val="dk1"/>
      </a:tcTxStyle>
      <a:tcStyle>
        <a:tcBdr>
          <a:top>
            <a:ln w="38100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>
              <a:solidFill>
                <a:schemeClr val="accent4"/>
              </a:solidFill>
            </a:ln>
          </a:bottom>
        </a:tcBdr>
        <a:fill>
          <a:solidFill>
            <a:schemeClr val="accent4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74" d="100"/>
          <a:sy n="74" d="100"/>
        </p:scale>
        <p:origin x="-1092" y="-90"/>
      </p:cViewPr>
      <p:guideLst>
        <p:guide pos="2130" orient="horz"/>
        <p:guide pos="2897"/>
      </p:guideLst>
    </p:cSldViewPr>
  </p:slideViewPr>
  <p:gridSpacing cx="76200" cy="76200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 /><Relationship Id="rId20" Type="http://schemas.openxmlformats.org/officeDocument/2006/relationships/tableStyles" Target="tableStyles.xml" /><Relationship Id="rId21" Type="http://schemas.openxmlformats.org/officeDocument/2006/relationships/viewProps" Target="viewProps.xml" 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 /><Relationship Id="rId2" Type="http://schemas.microsoft.com/office/2011/relationships/chartStyle" Target="style1.xml" /><Relationship Id="rId3" Type="http://schemas.microsoft.com/office/2011/relationships/chartColorStyle" Target="colors1.xml" 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 /><Relationship Id="rId2" Type="http://schemas.microsoft.com/office/2011/relationships/chartStyle" Target="style2.xml" /><Relationship Id="rId3" Type="http://schemas.microsoft.com/office/2011/relationships/chartColorStyle" Target="colors2.xml" 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en-US"/>
  <c:roundedCorners val="0"/>
  <mc:AlternateContent>
    <mc:Choice Requires="c14">
      <c14:style val="102"/>
    </mc:Choice>
    <mc:Fallback>
      <c:style val="2"/>
    </mc:Fallback>
  </mc:AlternateContent>
  <c:chart>
    <c:title>
      <c:tx>
        <c:rich>
          <a:bodyPr/>
          <a:p>
            <a:pPr>
              <a:defRPr lang="zh-CN" sz="2000" b="0" spc="0">
                <a:solidFill>
                  <a:srgbClr val="4D4A99"/>
                </a:solidFill>
                <a:latin typeface="黑体"/>
                <a:ea typeface="黑体"/>
                <a:cs typeface="黑体"/>
              </a:defRPr>
            </a:pPr>
            <a:r>
              <a:rPr lang="zh-CN" sz="2000" b="1">
                <a:solidFill>
                  <a:srgbClr val="4D4A99"/>
                </a:solidFill>
                <a:latin typeface="黑体"/>
                <a:ea typeface="黑体"/>
                <a:cs typeface="黑体"/>
              </a:rPr>
              <a:t>费用占比饼图</a:t>
            </a:r>
            <a:endParaRPr lang="zh-CN" sz="2000">
              <a:solidFill>
                <a:srgbClr val="4D4A99"/>
              </a:solidFill>
              <a:latin typeface="黑体"/>
              <a:cs typeface="黑体"/>
            </a:endParaRPr>
          </a:p>
        </c:rich>
      </c:tx>
      <c:layout/>
      <c:overlay val="0"/>
      <c:spPr bwMode="auto">
        <a:prstGeom prst="rect">
          <a:avLst/>
        </a:prstGeom>
        <a:noFill/>
        <a:ln>
          <a:noFill/>
        </a:ln>
      </c:spPr>
      <c:txPr>
        <a:bodyPr/>
        <a:p>
          <a:pPr>
            <a:defRPr lang="zh-CN" sz="2000" b="0" spc="0">
              <a:solidFill>
                <a:srgbClr val="4D4A99"/>
              </a:solidFill>
              <a:latin typeface="黑体"/>
              <a:ea typeface="黑体"/>
              <a:cs typeface="黑体"/>
            </a:defRPr>
          </a:pPr>
          <a:endParaRPr/>
        </a:p>
      </c:txPr>
    </c:title>
    <c:autoTitleDeleted val="0"/>
    <c:view3D>
      <c:rotX val="30"/>
      <c:rotY val="0"/>
      <c:depthPercent val="100"/>
      <c:rAngAx val="0"/>
    </c:view3D>
    <c:floor>
      <c:thickness val="0"/>
      <c:spPr bwMode="auto">
        <a:prstGeom prst="rect">
          <a:avLst/>
        </a:prstGeom>
        <a:noFill/>
        <a:ln>
          <a:noFill/>
        </a:ln>
      </c:spPr>
    </c:floor>
    <c:sideWall>
      <c:thickness val="0"/>
      <c:spPr bwMode="auto">
        <a:prstGeom prst="rect">
          <a:avLst/>
        </a:prstGeom>
        <a:noFill/>
        <a:ln>
          <a:noFill/>
        </a:ln>
      </c:spPr>
    </c:sideWall>
    <c:backWall>
      <c:thickness val="0"/>
      <c:spPr bwMode="auto">
        <a:prstGeom prst="rect">
          <a:avLst/>
        </a:prstGeom>
        <a:noFill/>
        <a:ln>
          <a:noFill/>
        </a:ln>
      </c:spPr>
    </c:backWall>
    <c:plotArea>
      <c:layout>
        <c:manualLayout/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Gold</c:v>
                </c:pt>
              </c:strCache>
            </c:strRef>
          </c:tx>
          <c:dPt>
            <c:idx val="0"/>
            <c:spPr bwMode="auto">
              <a:prstGeom prst="rect">
                <a:avLst/>
              </a:prstGeom>
              <a:solidFill>
                <a:schemeClr val="accent4">
                  <a:lumMod val="75000"/>
                </a:schemeClr>
              </a:solidFill>
              <a:ln w="19050">
                <a:solidFill>
                  <a:schemeClr val="lt1"/>
                </a:solidFill>
              </a:ln>
            </c:spPr>
          </c:dPt>
          <c:dPt>
            <c:idx val="1"/>
            <c:spPr bwMode="auto"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</c:spPr>
          </c:dPt>
          <c:dPt>
            <c:idx val="2"/>
            <c:spPr bwMode="auto"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</c:spPr>
          </c:dPt>
          <c:dPt>
            <c:idx val="3"/>
            <c:spPr bwMode="auto">
              <a:prstGeom prst="rect">
                <a:avLst/>
              </a:prstGeom>
              <a:solidFill>
                <a:schemeClr val="accent4"/>
              </a:solidFill>
              <a:ln w="19050">
                <a:solidFill>
                  <a:schemeClr val="lt1"/>
                </a:solidFill>
              </a:ln>
            </c:spPr>
          </c:dPt>
          <c:dLbls>
            <c:dLbl>
              <c:idx val="0"/>
              <c:dLblPos val="ctr"/>
              <c:layout/>
              <c:showBubbleSize val="0"/>
              <c:showCatName val="0"/>
              <c:showLegendKey val="0"/>
              <c:showPercent val="0"/>
              <c:showSerName val="0"/>
              <c:showVal val="0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/>
                <a:p>
                  <a:pPr>
                    <a:defRPr lang="zh-CN" sz="90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/>
                </a:p>
              </c:txPr>
            </c:dLbl>
            <c:dLbl>
              <c:idx val="1"/>
              <c:dLblPos val="ctr"/>
              <c:layout/>
              <c:showBubbleSize val="0"/>
              <c:showCatName val="0"/>
              <c:showLegendKey val="0"/>
              <c:showPercent val="0"/>
              <c:showSerName val="0"/>
              <c:showVal val="0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/>
                <a:p>
                  <a:pPr>
                    <a:defRPr lang="zh-CN" sz="90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/>
                </a:p>
              </c:txPr>
            </c:dLbl>
            <c:dLbl>
              <c:idx val="2"/>
              <c:dLblPos val="ctr"/>
              <c:layout/>
              <c:showBubbleSize val="0"/>
              <c:showCatName val="0"/>
              <c:showLegendKey val="0"/>
              <c:showPercent val="0"/>
              <c:showSerName val="0"/>
              <c:showVal val="0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/>
                <a:p>
                  <a:pPr>
                    <a:defRPr lang="zh-CN" sz="90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/>
                </a:p>
              </c:txPr>
            </c:dLbl>
            <c:dLbl>
              <c:idx val="3"/>
              <c:dLblPos val="ctr"/>
              <c:layout/>
              <c:showBubbleSize val="0"/>
              <c:showCatName val="0"/>
              <c:showLegendKey val="0"/>
              <c:showPercent val="0"/>
              <c:showSerName val="0"/>
              <c:showVal val="0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/>
                <a:p>
                  <a:pPr>
                    <a:defRPr lang="zh-CN" sz="90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/>
                </a:p>
              </c:txPr>
            </c:dLbl>
            <c:dLblPos val="ctr"/>
            <c:showBubbleSize val="0"/>
            <c:showCatName val="0"/>
            <c:showLeaderLines val="1"/>
            <c:showLegendKey val="0"/>
            <c:showPercent val="0"/>
            <c:showSerName val="0"/>
            <c:showVal val="0"/>
            <c:spPr bwMode="auto">
              <a:prstGeom prst="rect">
                <a:avLst/>
              </a:prstGeom>
              <a:noFill/>
              <a:ln>
                <a:noFill/>
              </a:ln>
            </c:spPr>
            <c:txPr>
              <a:bodyPr/>
              <a:p>
                <a:pPr>
                  <a:defRPr lang="zh-CN" sz="9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/>
              </a:p>
            </c:txPr>
          </c:dLbls>
          <c:cat>
            <c:strRef>
              <c:f>Sheet1!$A$2:$A$5</c:f>
              <c:strCache>
                <c:ptCount val="4"/>
                <c:pt idx="0">
                  <c:v>KOL合作</c:v>
                </c:pt>
                <c:pt idx="1">
                  <c:v>广告投放</c:v>
                </c:pt>
                <c:pt idx="2">
                  <c:v>用户激励</c:v>
                </c:pt>
                <c:pt idx="3">
                  <c:v>其他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46</c:v>
                </c:pt>
                <c:pt idx="1">
                  <c:v>38</c:v>
                </c:pt>
                <c:pt idx="2">
                  <c:v>24</c:v>
                </c:pt>
                <c:pt idx="3">
                  <c:v>29</c:v>
                </c:pt>
              </c:numCache>
            </c:numRef>
          </c:val>
        </c:ser>
        <c:dLbls>
          <c:dLblPos val="ctr"/>
          <c:showBubbleSize val="0"/>
          <c:showCatName val="0"/>
          <c:showLeaderLines val="1"/>
          <c:showLegendKey val="0"/>
          <c:showPercent val="0"/>
          <c:showSerName val="0"/>
          <c:showVal val="0"/>
          <c:spPr bwMode="auto">
            <a:prstGeom prst="rect">
              <a:avLst/>
            </a:prstGeom>
            <a:noFill/>
            <a:ln>
              <a:noFill/>
            </a:ln>
          </c:spPr>
          <c:txPr>
            <a:bodyPr/>
            <a:p>
              <a:pPr>
                <a:defRPr lang="zh-CN" sz="9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/>
            </a:p>
          </c:txPr>
        </c:dLbls>
      </c:pie3DChart>
      <c:spPr bwMode="auto">
        <a:prstGeom prst="rect">
          <a:avLst/>
        </a:prstGeom>
        <a:noFill/>
        <a:ln>
          <a:noFill/>
        </a:ln>
      </c:spPr>
    </c:plotArea>
    <c:legend>
      <c:legendPos val="b"/>
      <c:layout>
        <c:manualLayout>
          <c:x val="0.000000"/>
          <c:y val="0.047390"/>
        </c:manualLayout>
      </c:layout>
      <c:overlay val="0"/>
      <c:spPr bwMode="auto"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zh-CN" sz="1600">
              <a:solidFill>
                <a:srgbClr val="4D4A99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 bwMode="auto">
    <a:xfrm rot="0">
      <a:off x="174734" y="2960694"/>
      <a:ext cx="9920140" cy="5543743"/>
    </a:xfrm>
    <a:prstGeom prst="rect">
      <a:avLst/>
    </a:prstGeom>
    <a:noFill/>
    <a:ln w="9525" cap="flat" cmpd="sng" algn="ctr">
      <a:noFill/>
      <a:prstDash val="solid"/>
      <a:round/>
    </a:ln>
  </c:spPr>
  <c:txPr>
    <a:bodyPr/>
    <a:p>
      <a:pPr>
        <a:defRPr lang="zh-CN" sz="900">
          <a:solidFill>
            <a:schemeClr val="tx1"/>
          </a:solidFill>
          <a:latin typeface="+mn-lt"/>
          <a:ea typeface="+mn-ea"/>
          <a:cs typeface="+mn-cs"/>
        </a:defRPr>
      </a:pPr>
      <a:endParaRPr/>
    </a:p>
  </c:txPr>
  <c:externalData r:id="rId1">
    <c:autoUpdate val="1"/>
  </c:externalData>
  <c:printSettings>
    <c:headerFooter/>
    <c:pageMargins l="0.69999999999999996" r="0.69999999999999996" t="0.75" b="0.75" header="0.29999999999999999" footer="0.29999999999999999"/>
    <c:pageSetup/>
  </c:printSettings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en-US"/>
  <c:roundedCorners val="0"/>
  <mc:AlternateContent>
    <mc:Choice Requires="c14">
      <c14:style val="102"/>
    </mc:Choice>
    <mc:Fallback>
      <c:style val="2"/>
    </mc:Fallback>
  </mc:AlternateContent>
  <c:chart>
    <c:title>
      <c:tx>
        <c:rich>
          <a:bodyPr/>
          <a:p>
            <a:pPr>
              <a:defRPr lang="zh-CN" sz="2000" b="0" spc="0">
                <a:solidFill>
                  <a:srgbClr val="4D4A99"/>
                </a:solidFill>
                <a:latin typeface="黑体"/>
                <a:ea typeface="黑体"/>
                <a:cs typeface="黑体"/>
              </a:defRPr>
            </a:pPr>
            <a:r>
              <a:rPr lang="zh-CN" sz="2000" b="1">
                <a:solidFill>
                  <a:srgbClr val="4D4A99"/>
                </a:solidFill>
                <a:latin typeface="黑体"/>
                <a:ea typeface="黑体"/>
                <a:cs typeface="黑体"/>
              </a:rPr>
              <a:t>各平台ROI对比</a:t>
            </a:r>
            <a:endParaRPr lang="zh-CN" sz="2000">
              <a:solidFill>
                <a:srgbClr val="4D4A99"/>
              </a:solidFill>
              <a:latin typeface="黑体"/>
              <a:cs typeface="黑体"/>
            </a:endParaRPr>
          </a:p>
        </c:rich>
      </c:tx>
      <c:layout/>
      <c:overlay val="0"/>
      <c:spPr bwMode="auto">
        <a:prstGeom prst="rect">
          <a:avLst/>
        </a:prstGeom>
        <a:noFill/>
        <a:ln>
          <a:noFill/>
        </a:ln>
      </c:spPr>
      <c:txPr>
        <a:bodyPr/>
        <a:p>
          <a:pPr>
            <a:defRPr lang="zh-CN" sz="2000" b="0" spc="0">
              <a:solidFill>
                <a:srgbClr val="4D4A99"/>
              </a:solidFill>
              <a:latin typeface="黑体"/>
              <a:ea typeface="黑体"/>
              <a:cs typeface="黑体"/>
            </a:defRPr>
          </a:pPr>
          <a:endParaRPr/>
        </a:p>
      </c:txPr>
    </c:title>
    <c:autoTitleDeleted val="0"/>
    <c:plotArea>
      <c:layout>
        <c:manualLayout/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广告支出（元）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c:spPr>
          <c:invertIfNegative val="0"/>
          <c:dLbls>
            <c:dLblPos val="ctr"/>
            <c:showBubbleSize val="0"/>
            <c:showCatName val="0"/>
            <c:showLeaderLines val="0"/>
            <c:showLegendKey val="0"/>
            <c:showPercent val="0"/>
            <c:showSerName val="0"/>
            <c:showVal val="0"/>
            <c:spPr bwMode="auto">
              <a:prstGeom prst="rect">
                <a:avLst/>
              </a:prstGeom>
              <a:noFill/>
              <a:ln>
                <a:noFill/>
              </a:ln>
            </c:spPr>
            <c:txPr>
              <a:bodyPr/>
              <a:p>
                <a:pPr>
                  <a:defRPr lang="zh-CN" sz="9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/>
              </a:p>
            </c:txPr>
          </c:dLbls>
          <c:cat>
            <c:strRef>
              <c:f>Sheet1!$A$2:$A$5</c:f>
              <c:strCache>
                <c:ptCount val="4"/>
                <c:pt idx="0">
                  <c:v>抖音</c:v>
                </c:pt>
                <c:pt idx="1">
                  <c:v>小红书</c:v>
                </c:pt>
                <c:pt idx="2">
                  <c:v>微博</c:v>
                </c:pt>
                <c:pt idx="3">
                  <c:v>微信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46</c:v>
                </c:pt>
                <c:pt idx="1">
                  <c:v>38</c:v>
                </c:pt>
                <c:pt idx="2">
                  <c:v>24</c:v>
                </c:pt>
                <c:pt idx="3">
                  <c:v>29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带来GMV（元）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c:spPr>
          <c:invertIfNegative val="0"/>
          <c:dLbls>
            <c:dLblPos val="ctr"/>
            <c:showBubbleSize val="0"/>
            <c:showCatName val="0"/>
            <c:showLeaderLines val="0"/>
            <c:showLegendKey val="0"/>
            <c:showPercent val="0"/>
            <c:showSerName val="0"/>
            <c:showVal val="0"/>
            <c:spPr bwMode="auto">
              <a:prstGeom prst="rect">
                <a:avLst/>
              </a:prstGeom>
              <a:noFill/>
              <a:ln>
                <a:noFill/>
              </a:ln>
            </c:spPr>
            <c:txPr>
              <a:bodyPr/>
              <a:p>
                <a:pPr>
                  <a:defRPr lang="zh-CN" sz="9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/>
              </a:p>
            </c:txPr>
          </c:dLbls>
          <c:cat>
            <c:strRef>
              <c:f>Sheet1!$A$2:$A$5</c:f>
              <c:strCache>
                <c:ptCount val="4"/>
                <c:pt idx="0">
                  <c:v>抖音</c:v>
                </c:pt>
                <c:pt idx="1">
                  <c:v>小红书</c:v>
                </c:pt>
                <c:pt idx="2">
                  <c:v>微博</c:v>
                </c:pt>
                <c:pt idx="3">
                  <c:v>微信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29</c:v>
                </c:pt>
                <c:pt idx="1">
                  <c:v>27</c:v>
                </c:pt>
                <c:pt idx="2">
                  <c:v>26</c:v>
                </c:pt>
                <c:pt idx="3">
                  <c:v>17</c:v>
                </c:pt>
              </c:numCache>
            </c:numRef>
          </c:val>
        </c:ser>
        <c:dLbls>
          <c:dLblPos val="ctr"/>
          <c:showBubbleSize val="0"/>
          <c:showCatName val="0"/>
          <c:showLeaderLines val="0"/>
          <c:showLegendKey val="0"/>
          <c:showPercent val="0"/>
          <c:showSerName val="0"/>
          <c:showVal val="0"/>
          <c:spPr bwMode="auto">
            <a:prstGeom prst="rect">
              <a:avLst/>
            </a:prstGeom>
            <a:noFill/>
            <a:ln>
              <a:noFill/>
            </a:ln>
          </c:spPr>
          <c:txPr>
            <a:bodyPr/>
            <a:p>
              <a:pPr>
                <a:defRPr lang="zh-CN" sz="9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/>
            </a:p>
          </c:txPr>
        </c:dLbls>
        <c:gapWidth val="150"/>
        <c:axId val="1866169491"/>
        <c:axId val="1866169492"/>
      </c:barChart>
      <c:lineChart>
        <c:grouping val="standar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ROI（%）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accent3"/>
            </a:solidFill>
            <a:ln w="28575" cap="rnd" cmpd="sng" algn="ctr">
              <a:solidFill>
                <a:schemeClr val="accent4">
                  <a:lumMod val="74901"/>
                </a:schemeClr>
              </a:solidFill>
              <a:prstDash val="solid"/>
              <a:round/>
            </a:ln>
          </c:spPr>
          <c:marker>
            <c:symbol val="none"/>
          </c:marker>
          <c:dLbls>
            <c:dLblPos val="ctr"/>
            <c:showBubbleSize val="0"/>
            <c:showCatName val="0"/>
            <c:showLeaderLines val="0"/>
            <c:showLegendKey val="0"/>
            <c:showPercent val="0"/>
            <c:showSerName val="0"/>
            <c:showVal val="0"/>
            <c:spPr bwMode="auto">
              <a:prstGeom prst="rect">
                <a:avLst/>
              </a:prstGeom>
              <a:noFill/>
              <a:ln>
                <a:noFill/>
              </a:ln>
            </c:spPr>
            <c:txPr>
              <a:bodyPr/>
              <a:p>
                <a:pPr>
                  <a:defRPr lang="zh-CN" sz="9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/>
              </a:p>
            </c:txPr>
          </c:dLbls>
          <c:cat>
            <c:strRef>
              <c:f>Sheet1!$A$2:$A$5</c:f>
              <c:strCache>
                <c:ptCount val="4"/>
                <c:pt idx="0">
                  <c:v>抖音</c:v>
                </c:pt>
                <c:pt idx="1">
                  <c:v>小红书</c:v>
                </c:pt>
                <c:pt idx="2">
                  <c:v>微博</c:v>
                </c:pt>
                <c:pt idx="3">
                  <c:v>微信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29</c:v>
                </c:pt>
                <c:pt idx="1">
                  <c:v>23</c:v>
                </c:pt>
                <c:pt idx="2">
                  <c:v>32</c:v>
                </c:pt>
                <c:pt idx="3">
                  <c:v>19</c:v>
                </c:pt>
              </c:numCache>
            </c:numRef>
          </c:val>
          <c:smooth val="0"/>
        </c:ser>
        <c:dLbls>
          <c:dLblPos val="ctr"/>
          <c:showBubbleSize val="0"/>
          <c:showCatName val="0"/>
          <c:showLeaderLines val="0"/>
          <c:showLegendKey val="0"/>
          <c:showPercent val="0"/>
          <c:showSerName val="0"/>
          <c:showVal val="0"/>
          <c:spPr bwMode="auto">
            <a:prstGeom prst="rect">
              <a:avLst/>
            </a:prstGeom>
            <a:noFill/>
            <a:ln>
              <a:noFill/>
            </a:ln>
          </c:spPr>
          <c:txPr>
            <a:bodyPr/>
            <a:p>
              <a:pPr>
                <a:defRPr lang="zh-CN" sz="9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/>
            </a:p>
          </c:txPr>
        </c:dLbls>
        <c:marker val="0"/>
        <c:smooth val="0"/>
        <c:axId val="1866169491"/>
        <c:axId val="1866169492"/>
      </c:lineChart>
      <c:catAx>
        <c:axId val="18661694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</c:spPr>
        <c:txPr>
          <a:bodyPr/>
          <a:p>
            <a:pPr>
              <a:defRPr lang="zh-CN" sz="1600">
                <a:solidFill>
                  <a:srgbClr val="4D4A99"/>
                </a:solidFill>
                <a:latin typeface="黑体"/>
                <a:ea typeface="黑体"/>
                <a:cs typeface="黑体"/>
              </a:defRPr>
            </a:pPr>
            <a:endParaRPr/>
          </a:p>
        </c:txPr>
        <c:crossAx val="1866169492"/>
        <c:crosses val="autoZero"/>
        <c:auto val="1"/>
        <c:lblAlgn val="ctr"/>
        <c:lblOffset val="100"/>
        <c:noMultiLvlLbl val="0"/>
      </c:catAx>
      <c:valAx>
        <c:axId val="1866169492"/>
        <c:scaling>
          <c:orientation val="minMax"/>
        </c:scaling>
        <c:delete val="0"/>
        <c:axPos val="l"/>
        <c:majorGridlines>
          <c:spPr bwMode="auto">
            <a:prstGeom prst="rect">
              <a:avLst/>
            </a:prstGeom>
            <a:noFill/>
            <a:ln w="9525" cap="flat" cmpd="sng" algn="ctr">
              <a:solidFill>
                <a:srgbClr val="4D4A99"/>
              </a:solidFill>
              <a:prstDash val="solid"/>
              <a:round/>
            </a:ln>
          </c:spPr>
        </c:majorGridlines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>
            <a:noFill/>
          </a:ln>
        </c:spPr>
        <c:txPr>
          <a:bodyPr/>
          <a:p>
            <a:pPr>
              <a:defRPr lang="zh-CN" sz="1800">
                <a:solidFill>
                  <a:srgbClr val="4D4A99"/>
                </a:solidFill>
                <a:latin typeface="黑体"/>
                <a:ea typeface="黑体"/>
                <a:cs typeface="黑体"/>
              </a:defRPr>
            </a:pPr>
            <a:endParaRPr/>
          </a:p>
        </c:txPr>
        <c:crossAx val="1866169491"/>
        <c:crosses val="autoZero"/>
        <c:crossBetween val="between"/>
      </c:valAx>
      <c:spPr bwMode="auto">
        <a:prstGeom prst="rect">
          <a:avLst/>
        </a:prstGeom>
        <a:noFill/>
        <a:ln>
          <a:noFill/>
        </a:ln>
      </c:spPr>
    </c:plotArea>
    <c:legend>
      <c:legendPos val="b"/>
      <c:layout/>
      <c:overlay val="0"/>
      <c:spPr bwMode="auto"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zh-CN" sz="1200">
              <a:solidFill>
                <a:srgbClr val="4D4A99"/>
              </a:solidFill>
              <a:latin typeface="黑体"/>
              <a:ea typeface="黑体"/>
              <a:cs typeface="黑体"/>
            </a:defRPr>
          </a:pPr>
          <a:endParaRPr lang="en-US"/>
        </a:p>
      </c:txPr>
    </c:legend>
    <c:plotVisOnly val="1"/>
    <c:dispBlanksAs val="gap"/>
    <c:showDLblsOverMax val="0"/>
  </c:chart>
  <c:spPr bwMode="auto">
    <a:xfrm rot="0">
      <a:off x="1415688" y="3612930"/>
      <a:ext cx="12415343" cy="5058102"/>
    </a:xfrm>
    <a:prstGeom prst="rect">
      <a:avLst/>
    </a:prstGeom>
    <a:noFill/>
    <a:ln w="9525" cap="flat" cmpd="sng" algn="ctr">
      <a:noFill/>
      <a:prstDash val="solid"/>
      <a:round/>
    </a:ln>
  </c:spPr>
  <c:txPr>
    <a:bodyPr/>
    <a:p>
      <a:pPr>
        <a:defRPr lang="zh-CN" sz="1000">
          <a:solidFill>
            <a:schemeClr val="tx1"/>
          </a:solidFill>
          <a:latin typeface="+mn-lt"/>
          <a:ea typeface="+mn-ea"/>
          <a:cs typeface="+mn-cs"/>
        </a:defRPr>
      </a:pPr>
      <a:endParaRPr/>
    </a:p>
  </c:txPr>
  <c:externalData r:id="rId1">
    <c:autoUpdate val="1"/>
  </c:externalData>
  <c:printSettings>
    <c:headerFooter/>
    <c:pageMargins l="0.69999999999999996" r="0.69999999999999996" t="0.75" b="0.75" header="0.29999999999999999" footer="0.29999999999999999"/>
    <c:pageSetup/>
  </c:printSettings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/>
  </cs:dataLabel>
  <cs:dataPoint>
    <cs:lnRef idx="0"/>
    <cs:fillRef idx="1">
      <cs:styleClr val="auto"/>
    </cs:fillRef>
    <cs:effectRef idx="0"/>
    <cs:fontRef idx="minor">
      <a:schemeClr val="tx1"/>
    </cs:fontRef>
    <cs:spPr bwMode="auto">
      <a:prstGeom prst="rect">
        <a:avLst/>
      </a:prstGeom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 bwMode="auto">
      <a:prstGeom prst="rect">
        <a:avLst/>
      </a:prstGeom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 bwMode="auto">
      <a:prstGeom prst="rect">
        <a:avLst/>
      </a:prstGeom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 bwMode="auto">
      <a:prstGeom prst="rect">
        <a:avLst/>
      </a:prstGeom>
      <a:ln w="9525">
        <a:solidFill>
          <a:schemeClr val="phClr"/>
        </a:solidFill>
      </a:ln>
    </cs:spPr>
  </cs:dataPointMarker>
  <cs:dataPointWireframe>
    <cs:lnRef idx="0">
      <cs:styleClr val="auto"/>
    </cs:lnRef>
    <cs:fillRef idx="0"/>
    <cs:effectRef idx="0"/>
    <cs:fontRef idx="minor">
      <a:schemeClr val="tx1"/>
    </cs:fontRef>
    <cs:spPr bwMode="auto">
      <a:prstGeom prst="rect">
        <a:avLst/>
      </a:prstGeom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dataTable>
  <cs:downBar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/>
  </cs:seriesAxis>
  <cs:series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spc="0"/>
  </cs:title>
  <cs:trendline>
    <cs:lnRef idx="0">
      <cs:styleClr val="auto"/>
    </cs:lnRef>
    <cs:fillRef idx="0"/>
    <cs:effectRef idx="0"/>
    <cs:fontRef idx="minor">
      <a:schemeClr val="tx1"/>
    </cs:fontRef>
    <cs:spPr bwMode="auto">
      <a:prstGeom prst="rect">
        <a:avLst/>
      </a:prstGeom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wall>
  <cs:dataPointMarkerLayout symbol="circle" size="5"/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/>
  </cs:dataLabel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 bwMode="auto">
      <a:prstGeom prst="rect">
        <a:avLst/>
      </a:prstGeom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 bwMode="auto">
      <a:prstGeom prst="rect">
        <a:avLst/>
      </a:prstGeom>
      <a:ln w="9525">
        <a:solidFill>
          <a:schemeClr val="phClr"/>
        </a:solidFill>
      </a:ln>
    </cs:spPr>
  </cs:dataPointMarker>
  <cs:dataPointWireframe>
    <cs:lnRef idx="0">
      <cs:styleClr val="auto"/>
    </cs:lnRef>
    <cs:fillRef idx="1"/>
    <cs:effectRef idx="0"/>
    <cs:fontRef idx="minor">
      <a:schemeClr val="tx1"/>
    </cs:fontRef>
    <cs:spPr bwMode="auto">
      <a:prstGeom prst="rect">
        <a:avLst/>
      </a:prstGeom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dataTable>
  <cs:downBar>
    <cs:lnRef idx="0"/>
    <cs:fillRef idx="0"/>
    <cs:effectRef idx="0"/>
    <cs:fontRef idx="minor">
      <a:schemeClr val="dk1"/>
    </cs:fontRef>
    <cs:spPr bwMode="auto">
      <a:prstGeom prst="rect">
        <a:avLst/>
      </a:prstGeom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/>
  </cs:seriesAxis>
  <cs:series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spc="0"/>
  </cs:title>
  <cs:trendline>
    <cs:lnRef idx="0">
      <cs:styleClr val="auto"/>
    </cs:lnRef>
    <cs:fillRef idx="0"/>
    <cs:effectRef idx="0"/>
    <cs:fontRef idx="minor">
      <a:schemeClr val="tx1"/>
    </cs:fontRef>
    <cs:spPr bwMode="auto">
      <a:prstGeom prst="rect">
        <a:avLst/>
      </a:prstGeom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 bwMode="auto">
      <a:prstGeom prst="rect">
        <a:avLst/>
      </a:prstGeom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wall>
  <cs:dataPointMarkerLayout symbol="circle" size="5"/>
</cs:chartStyle>
</file>

<file path=ppt/embeddings/_rels/Microsoft_Excel_Worksheet1.xlsx.rels><?xml version="1.0" encoding="UTF-8" standalone="yes"?><Relationships xmlns="http://schemas.openxmlformats.org/package/2006/relationships"></Relationships>
</file>

<file path=ppt/embeddings/_rels/Microsoft_Excel_Worksheet2.xlsx.rels><?xml version="1.0" encoding="UTF-8" standalone="yes"?><Relationships xmlns="http://schemas.openxmlformats.org/package/2006/relationships"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97140245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763705512" name="Date Placeholder 2"/>
          <p:cNvSpPr>
            <a:spLocks noGrp="1"/>
          </p:cNvSpPr>
          <p:nvPr>
            <p:ph type="dt" idx="2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284539398" name="Date Placeholder 2"/>
          <p:cNvSpPr>
            <a:spLocks noGrp="1"/>
          </p:cNvSpPr>
          <p:nvPr>
            <p:ph type="dt" idx="3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1928501467" name="Notes Placeholder 4"/>
          <p:cNvSpPr>
            <a:spLocks noGrp="1"/>
          </p:cNvSpPr>
          <p:nvPr>
            <p:ph type="body" sz="quarter" idx="1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/>
          </a:p>
        </p:txBody>
      </p:sp>
      <p:sp>
        <p:nvSpPr>
          <p:cNvPr id="1170696803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129260356" name="Slide Number Placeholder 6"/>
          <p:cNvSpPr>
            <a:spLocks noGrp="1"/>
          </p:cNvSpPr>
          <p:nvPr>
            <p:ph type="sldNum" sz="quarter" idx="10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 ?>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 ?>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 ?>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 ?>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 ?>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 ?>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 ?>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 ?>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 ?>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 ?>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 ?>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1886353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955522518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018783892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6AD90A6-9CB7-2394-141D-F8407949BF99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96812753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96665994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650253617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715F9728-8DEF-9F31-552E-972B07FA2003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26826393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333865787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2080774251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7FF87826-D574-B701-7D3A-F80D4E149612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60697216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581121886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2134469842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E2FF5AC-20EA-5184-1F51-B8CB04CDCBCC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37779406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056210938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2990860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CC15CCA8-1D35-12FB-9AB4-4631F06BB842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55116345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359415180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16263699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31A7651-69C2-D74F-D876-9FEF053877C5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85576644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05894336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429053107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4AFCCBB5-E9F0-23E4-BE75-6E571D29AB62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5795691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30205421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211768980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18BBF5E1-C09C-CD50-80DF-B8028ED26E7D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4697776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084759182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265615622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DD70BCD9-55DB-D09F-C634-87015B84961B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38508850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724567127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385431520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846F4A30-012A-940D-600F-865437D80A87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21713509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759698139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959676391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37C47670-1E11-509D-BB04-9F9F64DB5A85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3013999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869411687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5499851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AED6B054-82AE-865D-ACE7-9A724CA98C09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36778083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41814784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599940076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E83552A9-EF27-8505-461E-92E182C72B8B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92831673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033963449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96596959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A4CFD099-E0A8-4036-F205-66F411B14797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98866359" name="Title 1"/>
          <p:cNvSpPr>
            <a:spLocks noGrp="1"/>
          </p:cNvSpPr>
          <p:nvPr>
            <p:ph type="ctrTitle"/>
          </p:nvPr>
        </p:nvSpPr>
        <p:spPr bwMode="auto">
          <a:xfrm>
            <a:off x="685800" y="2130425"/>
            <a:ext cx="7772400" cy="1470025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919406222" name="Subtitle 2"/>
          <p:cNvSpPr>
            <a:spLocks noGrp="1"/>
          </p:cNvSpPr>
          <p:nvPr>
            <p:ph type="subTitle" idx="1"/>
          </p:nvPr>
        </p:nvSpPr>
        <p:spPr bwMode="auto">
          <a:xfrm>
            <a:off x="1371600" y="3886200"/>
            <a:ext cx="6400800" cy="17525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721214713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D8BD707-D9CF-40AE-B4C6-C98DA3205C09}" type="datetimeFigureOut">
              <a:rPr lang="en-US"/>
              <a:t/>
            </a:fld>
            <a:endParaRPr lang="en-US"/>
          </a:p>
        </p:txBody>
      </p:sp>
      <p:sp>
        <p:nvSpPr>
          <p:cNvPr id="527865679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81938540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6F15528-21DE-4FAA-801E-634DDDAF4B2B}" type="slidenum">
              <a:rPr lang="en-US"/>
              <a:t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x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93627779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414446210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 lang="en-US"/>
          </a:p>
          <a:p>
            <a:pPr lvl="1">
              <a:defRPr/>
            </a:pPr>
            <a:r>
              <a:rPr lang="en-US"/>
              <a:t>Second level</a:t>
            </a:r>
            <a:endParaRPr lang="en-US"/>
          </a:p>
          <a:p>
            <a:pPr lvl="2">
              <a:defRPr/>
            </a:pPr>
            <a:r>
              <a:rPr lang="en-US"/>
              <a:t>Third level</a:t>
            </a:r>
            <a:endParaRPr lang="en-US"/>
          </a:p>
          <a:p>
            <a:pPr lvl="3">
              <a:defRPr/>
            </a:pPr>
            <a:r>
              <a:rPr lang="en-US"/>
              <a:t>Fourth level</a:t>
            </a:r>
            <a:endParaRPr lang="en-US"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1185305218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D8BD707-D9CF-40AE-B4C6-C98DA3205C09}" type="datetimeFigureOut">
              <a:rPr lang="en-US"/>
              <a:t/>
            </a:fld>
            <a:endParaRPr lang="en-US"/>
          </a:p>
        </p:txBody>
      </p:sp>
      <p:sp>
        <p:nvSpPr>
          <p:cNvPr id="453253841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07817318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6F15528-21DE-4FAA-801E-634DDDAF4B2B}" type="slidenum">
              <a:rPr lang="en-US"/>
              <a:t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itleAndTx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36056621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6629400" y="274638"/>
            <a:ext cx="2057400" cy="5851525"/>
          </a:xfrm>
        </p:spPr>
        <p:txBody>
          <a:bodyPr vert="eaVert"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2033081051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457200" y="274638"/>
            <a:ext cx="6019800" cy="5851525"/>
          </a:xfrm>
        </p:spPr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 lang="en-US"/>
          </a:p>
          <a:p>
            <a:pPr lvl="1">
              <a:defRPr/>
            </a:pPr>
            <a:r>
              <a:rPr lang="en-US"/>
              <a:t>Second level</a:t>
            </a:r>
            <a:endParaRPr lang="en-US"/>
          </a:p>
          <a:p>
            <a:pPr lvl="2">
              <a:defRPr/>
            </a:pPr>
            <a:r>
              <a:rPr lang="en-US"/>
              <a:t>Third level</a:t>
            </a:r>
            <a:endParaRPr lang="en-US"/>
          </a:p>
          <a:p>
            <a:pPr lvl="3">
              <a:defRPr/>
            </a:pPr>
            <a:r>
              <a:rPr lang="en-US"/>
              <a:t>Fourth level</a:t>
            </a:r>
            <a:endParaRPr lang="en-US"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56188191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D8BD707-D9CF-40AE-B4C6-C98DA3205C09}" type="datetimeFigureOut">
              <a:rPr lang="en-US"/>
              <a:t/>
            </a:fld>
            <a:endParaRPr lang="en-US"/>
          </a:p>
        </p:txBody>
      </p:sp>
      <p:sp>
        <p:nvSpPr>
          <p:cNvPr id="788041843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16035140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6F15528-21DE-4FAA-801E-634DDDAF4B2B}" type="slidenum">
              <a:rPr lang="en-US"/>
              <a:t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72277686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260075806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 lang="en-US"/>
          </a:p>
          <a:p>
            <a:pPr lvl="1">
              <a:defRPr/>
            </a:pPr>
            <a:r>
              <a:rPr lang="en-US"/>
              <a:t>Second level</a:t>
            </a:r>
            <a:endParaRPr lang="en-US"/>
          </a:p>
          <a:p>
            <a:pPr lvl="2">
              <a:defRPr/>
            </a:pPr>
            <a:r>
              <a:rPr lang="en-US"/>
              <a:t>Third level</a:t>
            </a:r>
            <a:endParaRPr lang="en-US"/>
          </a:p>
          <a:p>
            <a:pPr lvl="3">
              <a:defRPr/>
            </a:pPr>
            <a:r>
              <a:rPr lang="en-US"/>
              <a:t>Fourth level</a:t>
            </a:r>
            <a:endParaRPr lang="en-US"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1973222068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D8BD707-D9CF-40AE-B4C6-C98DA3205C09}" type="datetimeFigureOut">
              <a:rPr lang="en-US"/>
              <a:t/>
            </a:fld>
            <a:endParaRPr lang="en-US"/>
          </a:p>
        </p:txBody>
      </p:sp>
      <p:sp>
        <p:nvSpPr>
          <p:cNvPr id="1775604184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1713818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6F15528-21DE-4FAA-801E-634DDDAF4B2B}" type="slidenum">
              <a:rPr lang="en-US"/>
              <a:t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secHead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08456136" name="Title 1"/>
          <p:cNvSpPr>
            <a:spLocks noGrp="1"/>
          </p:cNvSpPr>
          <p:nvPr>
            <p:ph type="title"/>
          </p:nvPr>
        </p:nvSpPr>
        <p:spPr bwMode="auto"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85740701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2099239597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D8BD707-D9CF-40AE-B4C6-C98DA3205C09}" type="datetimeFigureOut">
              <a:rPr lang="en-US"/>
              <a:t/>
            </a:fld>
            <a:endParaRPr lang="en-US"/>
          </a:p>
        </p:txBody>
      </p:sp>
      <p:sp>
        <p:nvSpPr>
          <p:cNvPr id="1769635720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41335807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6F15528-21DE-4FAA-801E-634DDDAF4B2B}" type="slidenum">
              <a:rPr lang="en-US"/>
              <a:t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Obj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28118286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79126276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 lang="en-US"/>
          </a:p>
          <a:p>
            <a:pPr lvl="1">
              <a:defRPr/>
            </a:pPr>
            <a:r>
              <a:rPr lang="en-US"/>
              <a:t>Second level</a:t>
            </a:r>
            <a:endParaRPr lang="en-US"/>
          </a:p>
          <a:p>
            <a:pPr lvl="2">
              <a:defRPr/>
            </a:pPr>
            <a:r>
              <a:rPr lang="en-US"/>
              <a:t>Third level</a:t>
            </a:r>
            <a:endParaRPr lang="en-US"/>
          </a:p>
          <a:p>
            <a:pPr lvl="3">
              <a:defRPr/>
            </a:pPr>
            <a:r>
              <a:rPr lang="en-US"/>
              <a:t>Fourth level</a:t>
            </a:r>
            <a:endParaRPr lang="en-US"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04254400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 lang="en-US"/>
          </a:p>
          <a:p>
            <a:pPr lvl="1">
              <a:defRPr/>
            </a:pPr>
            <a:r>
              <a:rPr lang="en-US"/>
              <a:t>Second level</a:t>
            </a:r>
            <a:endParaRPr lang="en-US"/>
          </a:p>
          <a:p>
            <a:pPr lvl="2">
              <a:defRPr/>
            </a:pPr>
            <a:r>
              <a:rPr lang="en-US"/>
              <a:t>Third level</a:t>
            </a:r>
            <a:endParaRPr lang="en-US"/>
          </a:p>
          <a:p>
            <a:pPr lvl="3">
              <a:defRPr/>
            </a:pPr>
            <a:r>
              <a:rPr lang="en-US"/>
              <a:t>Fourth level</a:t>
            </a:r>
            <a:endParaRPr lang="en-US"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2006734198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D8BD707-D9CF-40AE-B4C6-C98DA3205C09}" type="datetimeFigureOut">
              <a:rPr lang="en-US"/>
              <a:t/>
            </a:fld>
            <a:endParaRPr lang="en-US"/>
          </a:p>
        </p:txBody>
      </p:sp>
      <p:sp>
        <p:nvSpPr>
          <p:cNvPr id="1843145321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15843048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6F15528-21DE-4FAA-801E-634DDDAF4B2B}" type="slidenum">
              <a:rPr lang="en-US"/>
              <a:t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TxTwoObj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73096678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88968975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768954897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 lang="en-US"/>
          </a:p>
          <a:p>
            <a:pPr lvl="1">
              <a:defRPr/>
            </a:pPr>
            <a:r>
              <a:rPr lang="en-US"/>
              <a:t>Second level</a:t>
            </a:r>
            <a:endParaRPr lang="en-US"/>
          </a:p>
          <a:p>
            <a:pPr lvl="2">
              <a:defRPr/>
            </a:pPr>
            <a:r>
              <a:rPr lang="en-US"/>
              <a:t>Third level</a:t>
            </a:r>
            <a:endParaRPr lang="en-US"/>
          </a:p>
          <a:p>
            <a:pPr lvl="3">
              <a:defRPr/>
            </a:pPr>
            <a:r>
              <a:rPr lang="en-US"/>
              <a:t>Fourth level</a:t>
            </a:r>
            <a:endParaRPr lang="en-US"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69408230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1096281817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 lang="en-US"/>
          </a:p>
          <a:p>
            <a:pPr lvl="1">
              <a:defRPr/>
            </a:pPr>
            <a:r>
              <a:rPr lang="en-US"/>
              <a:t>Second level</a:t>
            </a:r>
            <a:endParaRPr lang="en-US"/>
          </a:p>
          <a:p>
            <a:pPr lvl="2">
              <a:defRPr/>
            </a:pPr>
            <a:r>
              <a:rPr lang="en-US"/>
              <a:t>Third level</a:t>
            </a:r>
            <a:endParaRPr lang="en-US"/>
          </a:p>
          <a:p>
            <a:pPr lvl="3">
              <a:defRPr/>
            </a:pPr>
            <a:r>
              <a:rPr lang="en-US"/>
              <a:t>Fourth level</a:t>
            </a:r>
            <a:endParaRPr lang="en-US"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838512381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D8BD707-D9CF-40AE-B4C6-C98DA3205C09}" type="datetimeFigureOut">
              <a:rPr lang="en-US"/>
              <a:t/>
            </a:fld>
            <a:endParaRPr lang="en-US"/>
          </a:p>
        </p:txBody>
      </p:sp>
      <p:sp>
        <p:nvSpPr>
          <p:cNvPr id="345640186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27462773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6F15528-21DE-4FAA-801E-634DDDAF4B2B}" type="slidenum">
              <a:rPr lang="en-US"/>
              <a:t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44251687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298658759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D8BD707-D9CF-40AE-B4C6-C98DA3205C09}" type="datetimeFigureOut">
              <a:rPr lang="en-US"/>
              <a:t/>
            </a:fld>
            <a:endParaRPr lang="en-US"/>
          </a:p>
        </p:txBody>
      </p:sp>
      <p:sp>
        <p:nvSpPr>
          <p:cNvPr id="907361277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56467135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6F15528-21DE-4FAA-801E-634DDDAF4B2B}" type="slidenum">
              <a:rPr lang="en-US"/>
              <a:t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62472976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D8BD707-D9CF-40AE-B4C6-C98DA3205C09}" type="datetimeFigureOut">
              <a:rPr lang="en-US"/>
              <a:t/>
            </a:fld>
            <a:endParaRPr lang="en-US"/>
          </a:p>
        </p:txBody>
      </p:sp>
      <p:sp>
        <p:nvSpPr>
          <p:cNvPr id="810421257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87853086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6F15528-21DE-4FAA-801E-634DDDAF4B2B}" type="slidenum">
              <a:rPr lang="en-US"/>
              <a:t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Tx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57974843" name="Title 1"/>
          <p:cNvSpPr>
            <a:spLocks noGrp="1"/>
          </p:cNvSpPr>
          <p:nvPr>
            <p:ph type="title"/>
          </p:nvPr>
        </p:nvSpPr>
        <p:spPr bwMode="auto"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276641627" name="Content Placeholder 2"/>
          <p:cNvSpPr>
            <a:spLocks noGrp="1"/>
          </p:cNvSpPr>
          <p:nvPr>
            <p:ph idx="1"/>
          </p:nvPr>
        </p:nvSpPr>
        <p:spPr bwMode="auto"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 lang="en-US"/>
          </a:p>
          <a:p>
            <a:pPr lvl="1">
              <a:defRPr/>
            </a:pPr>
            <a:r>
              <a:rPr lang="en-US"/>
              <a:t>Second level</a:t>
            </a:r>
            <a:endParaRPr lang="en-US"/>
          </a:p>
          <a:p>
            <a:pPr lvl="2">
              <a:defRPr/>
            </a:pPr>
            <a:r>
              <a:rPr lang="en-US"/>
              <a:t>Third level</a:t>
            </a:r>
            <a:endParaRPr lang="en-US"/>
          </a:p>
          <a:p>
            <a:pPr lvl="3">
              <a:defRPr/>
            </a:pPr>
            <a:r>
              <a:rPr lang="en-US"/>
              <a:t>Fourth level</a:t>
            </a:r>
            <a:endParaRPr lang="en-US"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356539240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1142605890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D8BD707-D9CF-40AE-B4C6-C98DA3205C09}" type="datetimeFigureOut">
              <a:rPr lang="en-US"/>
              <a:t/>
            </a:fld>
            <a:endParaRPr lang="en-US"/>
          </a:p>
        </p:txBody>
      </p:sp>
      <p:sp>
        <p:nvSpPr>
          <p:cNvPr id="1211786795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16621531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6F15528-21DE-4FAA-801E-634DDDAF4B2B}" type="slidenum">
              <a:rPr lang="en-US"/>
              <a:t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picTx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68085798" name="Title 1"/>
          <p:cNvSpPr>
            <a:spLocks noGrp="1"/>
          </p:cNvSpPr>
          <p:nvPr>
            <p:ph type="title"/>
          </p:nvPr>
        </p:nvSpPr>
        <p:spPr bwMode="auto"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928173400" name="Picture Placeholder 2"/>
          <p:cNvSpPr>
            <a:spLocks noGrp="1"/>
          </p:cNvSpPr>
          <p:nvPr>
            <p:ph type="pic" idx="1"/>
          </p:nvPr>
        </p:nvSpPr>
        <p:spPr bwMode="auto"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en-US"/>
          </a:p>
        </p:txBody>
      </p:sp>
      <p:sp>
        <p:nvSpPr>
          <p:cNvPr id="1708916259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2097726394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D8BD707-D9CF-40AE-B4C6-C98DA3205C09}" type="datetimeFigureOut">
              <a:rPr lang="en-US"/>
              <a:t/>
            </a:fld>
            <a:endParaRPr lang="en-US"/>
          </a:p>
        </p:txBody>
      </p:sp>
      <p:sp>
        <p:nvSpPr>
          <p:cNvPr id="318703817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08884489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6F15528-21DE-4FAA-801E-634DDDAF4B2B}" type="slidenum">
              <a:rPr lang="en-US"/>
              <a:t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6470936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72957548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en-US"/>
              <a:t>Click to edit Master text styles</a:t>
            </a:r>
            <a:endParaRPr lang="en-US"/>
          </a:p>
          <a:p>
            <a:pPr lvl="1">
              <a:defRPr/>
            </a:pPr>
            <a:r>
              <a:rPr lang="en-US"/>
              <a:t>Second level</a:t>
            </a:r>
            <a:endParaRPr lang="en-US"/>
          </a:p>
          <a:p>
            <a:pPr lvl="2">
              <a:defRPr/>
            </a:pPr>
            <a:r>
              <a:rPr lang="en-US"/>
              <a:t>Third level</a:t>
            </a:r>
            <a:endParaRPr lang="en-US"/>
          </a:p>
          <a:p>
            <a:pPr lvl="3">
              <a:defRPr/>
            </a:pPr>
            <a:r>
              <a:rPr lang="en-US"/>
              <a:t>Fourth level</a:t>
            </a:r>
            <a:endParaRPr lang="en-US"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829135009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/>
            </a:fld>
            <a:endParaRPr lang="en-US"/>
          </a:p>
        </p:txBody>
      </p:sp>
      <p:sp>
        <p:nvSpPr>
          <p:cNvPr id="1116865011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2339138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 lang="en-US"/>
              <a:t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>
        <a:spcBef>
          <a:spcPts val="0"/>
        </a:spcBef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>
        <a:spcBef>
          <a:spcPts val="0"/>
        </a:spcBef>
        <a:buFont typeface="Arial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Relationship Id="rId3" Type="http://schemas.openxmlformats.org/officeDocument/2006/relationships/chart" Target="../charts/chart1.xml" 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0.png"/></Relationships>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Relationship Id="rId3" Type="http://schemas.openxmlformats.org/officeDocument/2006/relationships/chart" Target="../charts/chart2.xml" /></Relationships>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1.png"/></Relationships>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2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7.png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8.png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blipFill>
          <a:blip r:embed="rId3"/>
          <a:stretch/>
        </a:blip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622477258" name="Group 4"/>
          <p:cNvGrpSpPr/>
          <p:nvPr/>
        </p:nvGrpSpPr>
        <p:grpSpPr bwMode="auto">
          <a:xfrm rot="0">
            <a:off x="2724456" y="6734989"/>
            <a:ext cx="800251" cy="109552"/>
            <a:chOff x="0" y="0"/>
            <a:chExt cx="210766" cy="28853"/>
          </a:xfrm>
        </p:grpSpPr>
        <p:sp>
          <p:nvSpPr>
            <p:cNvPr id="5" name="Freeform 5"/>
            <p:cNvSpPr/>
            <p:nvPr/>
          </p:nvSpPr>
          <p:spPr bwMode="auto">
            <a:xfrm>
              <a:off x="0" y="0"/>
              <a:ext cx="210766" cy="28853"/>
            </a:xfrm>
            <a:custGeom>
              <a:avLst/>
              <a:gdLst/>
              <a:ahLst/>
              <a:cxnLst/>
              <a:rect l="l" t="t" r="r" b="b"/>
              <a:pathLst>
                <a:path w="210766" h="28853" fill="norm" stroke="1" extrusionOk="0">
                  <a:moveTo>
                    <a:pt x="14427" y="0"/>
                  </a:moveTo>
                  <a:lnTo>
                    <a:pt x="196339" y="0"/>
                  </a:lnTo>
                  <a:cubicBezTo>
                    <a:pt x="200165" y="0"/>
                    <a:pt x="203835" y="1520"/>
                    <a:pt x="206540" y="4225"/>
                  </a:cubicBezTo>
                  <a:cubicBezTo>
                    <a:pt x="209246" y="6931"/>
                    <a:pt x="210766" y="10600"/>
                    <a:pt x="210766" y="14427"/>
                  </a:cubicBezTo>
                  <a:lnTo>
                    <a:pt x="210766" y="14427"/>
                  </a:lnTo>
                  <a:cubicBezTo>
                    <a:pt x="210766" y="18253"/>
                    <a:pt x="209246" y="21922"/>
                    <a:pt x="206540" y="24628"/>
                  </a:cubicBezTo>
                  <a:cubicBezTo>
                    <a:pt x="203835" y="27333"/>
                    <a:pt x="200165" y="28853"/>
                    <a:pt x="196339" y="28853"/>
                  </a:cubicBezTo>
                  <a:lnTo>
                    <a:pt x="14427" y="28853"/>
                  </a:lnTo>
                  <a:cubicBezTo>
                    <a:pt x="10600" y="28853"/>
                    <a:pt x="6931" y="27333"/>
                    <a:pt x="4225" y="24628"/>
                  </a:cubicBezTo>
                  <a:cubicBezTo>
                    <a:pt x="1520" y="21922"/>
                    <a:pt x="0" y="18253"/>
                    <a:pt x="0" y="14427"/>
                  </a:cubicBezTo>
                  <a:lnTo>
                    <a:pt x="0" y="14427"/>
                  </a:lnTo>
                  <a:cubicBezTo>
                    <a:pt x="0" y="10600"/>
                    <a:pt x="1520" y="6931"/>
                    <a:pt x="4225" y="4225"/>
                  </a:cubicBezTo>
                  <a:cubicBezTo>
                    <a:pt x="6931" y="1520"/>
                    <a:pt x="10600" y="0"/>
                    <a:pt x="14427" y="0"/>
                  </a:cubicBezTo>
                  <a:close/>
                </a:path>
              </a:pathLst>
            </a:custGeom>
            <a:solidFill>
              <a:srgbClr val="4D4A99"/>
            </a:solidFill>
          </p:spPr>
          <p:txBody>
            <a:bodyPr anchor="ctr"/>
            <a:p>
              <a:pPr algn="ctr">
                <a:defRPr/>
              </a:pPr>
              <a:endParaRPr lang="zh-CN"/>
            </a:p>
          </p:txBody>
        </p:sp>
        <p:sp>
          <p:nvSpPr>
            <p:cNvPr id="6" name="TextBox 6"/>
            <p:cNvSpPr txBox="1"/>
            <p:nvPr/>
          </p:nvSpPr>
          <p:spPr bwMode="auto">
            <a:xfrm>
              <a:off x="0" y="-38100"/>
              <a:ext cx="210766" cy="6695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40"/>
                </a:lnSpc>
                <a:defRPr/>
              </a:pPr>
              <a:endParaRPr lang="zh-CN"/>
            </a:p>
          </p:txBody>
        </p:sp>
      </p:grpSp>
      <p:sp>
        <p:nvSpPr>
          <p:cNvPr id="1017389443" name="TextBox 7"/>
          <p:cNvSpPr txBox="1"/>
          <p:nvPr/>
        </p:nvSpPr>
        <p:spPr bwMode="auto">
          <a:xfrm>
            <a:off x="2733981" y="3824411"/>
            <a:ext cx="10920283" cy="9452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440"/>
              </a:lnSpc>
              <a:defRPr/>
            </a:pPr>
            <a:r>
              <a:rPr lang="zh-CN" sz="6200" b="1" spc="191">
                <a:solidFill>
                  <a:srgbClr val="4D4A99"/>
                </a:solidFill>
                <a:latin typeface="黑体"/>
                <a:ea typeface="黑体"/>
                <a:cs typeface="黑体"/>
              </a:rPr>
              <a:t>11.11社交媒体内容营销规划</a:t>
            </a:r>
            <a:endParaRPr lang="zh-CN" sz="6200" b="1" spc="191">
              <a:solidFill>
                <a:srgbClr val="4D4A99"/>
              </a:solidFill>
              <a:latin typeface="黑体"/>
              <a:ea typeface="黑体"/>
              <a:cs typeface="黑体"/>
            </a:endParaRPr>
          </a:p>
        </p:txBody>
      </p:sp>
      <p:sp>
        <p:nvSpPr>
          <p:cNvPr id="2135767429" name="TextBox 8"/>
          <p:cNvSpPr txBox="1"/>
          <p:nvPr/>
        </p:nvSpPr>
        <p:spPr bwMode="auto">
          <a:xfrm>
            <a:off x="2724455" y="6179045"/>
            <a:ext cx="1458514" cy="3477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735"/>
              </a:lnSpc>
              <a:defRPr/>
            </a:pPr>
            <a:r>
              <a:rPr lang="zh-CN" sz="1950" b="1">
                <a:solidFill>
                  <a:srgbClr val="4D4A99"/>
                </a:solidFill>
                <a:latin typeface="黑体"/>
                <a:ea typeface="黑体"/>
                <a:cs typeface="黑体"/>
              </a:rPr>
              <a:t>演讲人：XXX</a:t>
            </a:r>
            <a:endParaRPr lang="zh-CN" sz="1950" b="1">
              <a:solidFill>
                <a:srgbClr val="4D4A99"/>
              </a:solidFill>
              <a:latin typeface="黑体"/>
              <a:ea typeface="黑体"/>
              <a:cs typeface="黑体"/>
            </a:endParaRPr>
          </a:p>
        </p:txBody>
      </p:sp>
      <p:sp>
        <p:nvSpPr>
          <p:cNvPr id="61475627" name="TextBox 10"/>
          <p:cNvSpPr txBox="1"/>
          <p:nvPr/>
        </p:nvSpPr>
        <p:spPr bwMode="auto">
          <a:xfrm>
            <a:off x="2724455" y="4914665"/>
            <a:ext cx="6801490" cy="6423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055"/>
              </a:lnSpc>
              <a:spcBef>
                <a:spcPts val="0"/>
              </a:spcBef>
              <a:defRPr/>
            </a:pPr>
            <a:r>
              <a:rPr lang="zh-CN" sz="3600" spc="180">
                <a:solidFill>
                  <a:srgbClr val="4D4A99"/>
                </a:solidFill>
                <a:latin typeface="黑体"/>
                <a:ea typeface="黑体"/>
                <a:cs typeface="黑体"/>
              </a:rPr>
              <a:t>引爆流量·转化增长·品牌升级</a:t>
            </a:r>
            <a:endParaRPr lang="zh-CN" sz="3600" spc="180">
              <a:solidFill>
                <a:srgbClr val="4D4A99"/>
              </a:solidFill>
              <a:latin typeface="黑体"/>
              <a:ea typeface="黑体"/>
              <a:cs typeface="黑体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solidFill>
          <a:srgbClr val="F1E8E6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1609158040" name="Group 2"/>
          <p:cNvGrpSpPr/>
          <p:nvPr/>
        </p:nvGrpSpPr>
        <p:grpSpPr bwMode="auto">
          <a:xfrm rot="5400000">
            <a:off x="16804398" y="2918744"/>
            <a:ext cx="800251" cy="109552"/>
            <a:chOff x="0" y="0"/>
            <a:chExt cx="210766" cy="28853"/>
          </a:xfrm>
        </p:grpSpPr>
        <p:sp>
          <p:nvSpPr>
            <p:cNvPr id="3" name="Freeform 3"/>
            <p:cNvSpPr/>
            <p:nvPr/>
          </p:nvSpPr>
          <p:spPr bwMode="auto">
            <a:xfrm>
              <a:off x="0" y="0"/>
              <a:ext cx="210766" cy="28853"/>
            </a:xfrm>
            <a:custGeom>
              <a:avLst/>
              <a:gdLst/>
              <a:ahLst/>
              <a:cxnLst/>
              <a:rect l="l" t="t" r="r" b="b"/>
              <a:pathLst>
                <a:path w="210766" h="28853" fill="norm" stroke="1" extrusionOk="0">
                  <a:moveTo>
                    <a:pt x="14427" y="0"/>
                  </a:moveTo>
                  <a:lnTo>
                    <a:pt x="196339" y="0"/>
                  </a:lnTo>
                  <a:cubicBezTo>
                    <a:pt x="200165" y="0"/>
                    <a:pt x="203835" y="1520"/>
                    <a:pt x="206540" y="4225"/>
                  </a:cubicBezTo>
                  <a:cubicBezTo>
                    <a:pt x="209246" y="6931"/>
                    <a:pt x="210766" y="10600"/>
                    <a:pt x="210766" y="14427"/>
                  </a:cubicBezTo>
                  <a:lnTo>
                    <a:pt x="210766" y="14427"/>
                  </a:lnTo>
                  <a:cubicBezTo>
                    <a:pt x="210766" y="18253"/>
                    <a:pt x="209246" y="21922"/>
                    <a:pt x="206540" y="24628"/>
                  </a:cubicBezTo>
                  <a:cubicBezTo>
                    <a:pt x="203835" y="27333"/>
                    <a:pt x="200165" y="28853"/>
                    <a:pt x="196339" y="28853"/>
                  </a:cubicBezTo>
                  <a:lnTo>
                    <a:pt x="14427" y="28853"/>
                  </a:lnTo>
                  <a:cubicBezTo>
                    <a:pt x="10600" y="28853"/>
                    <a:pt x="6931" y="27333"/>
                    <a:pt x="4225" y="24628"/>
                  </a:cubicBezTo>
                  <a:cubicBezTo>
                    <a:pt x="1520" y="21922"/>
                    <a:pt x="0" y="18253"/>
                    <a:pt x="0" y="14427"/>
                  </a:cubicBezTo>
                  <a:lnTo>
                    <a:pt x="0" y="14427"/>
                  </a:lnTo>
                  <a:cubicBezTo>
                    <a:pt x="0" y="10600"/>
                    <a:pt x="1520" y="6931"/>
                    <a:pt x="4225" y="4225"/>
                  </a:cubicBezTo>
                  <a:cubicBezTo>
                    <a:pt x="6931" y="1520"/>
                    <a:pt x="10600" y="0"/>
                    <a:pt x="14427" y="0"/>
                  </a:cubicBezTo>
                  <a:close/>
                </a:path>
              </a:pathLst>
            </a:custGeom>
            <a:solidFill>
              <a:srgbClr val="4D4A99"/>
            </a:solidFill>
          </p:spPr>
          <p:txBody>
            <a:bodyPr anchor="ctr"/>
            <a:p>
              <a:pPr algn="ctr">
                <a:defRPr/>
              </a:pPr>
              <a:endParaRPr lang="zh-CN"/>
            </a:p>
          </p:txBody>
        </p:sp>
        <p:sp>
          <p:nvSpPr>
            <p:cNvPr id="4" name="TextBox 4"/>
            <p:cNvSpPr txBox="1"/>
            <p:nvPr/>
          </p:nvSpPr>
          <p:spPr bwMode="auto">
            <a:xfrm>
              <a:off x="0" y="-38100"/>
              <a:ext cx="210766" cy="6695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40"/>
                </a:lnSpc>
                <a:defRPr/>
              </a:pPr>
              <a:endParaRPr lang="zh-CN"/>
            </a:p>
          </p:txBody>
        </p:sp>
      </p:grpSp>
      <p:grpSp>
        <p:nvGrpSpPr>
          <p:cNvPr id="165772687" name="Group 5"/>
          <p:cNvGrpSpPr/>
          <p:nvPr/>
        </p:nvGrpSpPr>
        <p:grpSpPr bwMode="auto">
          <a:xfrm rot="0">
            <a:off x="6784284" y="1710454"/>
            <a:ext cx="2502591" cy="665619"/>
            <a:chOff x="0" y="0"/>
            <a:chExt cx="659119" cy="175307"/>
          </a:xfrm>
        </p:grpSpPr>
        <p:sp>
          <p:nvSpPr>
            <p:cNvPr id="6" name="Freeform 6"/>
            <p:cNvSpPr/>
            <p:nvPr/>
          </p:nvSpPr>
          <p:spPr bwMode="auto">
            <a:xfrm>
              <a:off x="0" y="0"/>
              <a:ext cx="659119" cy="175307"/>
            </a:xfrm>
            <a:custGeom>
              <a:avLst/>
              <a:gdLst/>
              <a:ahLst/>
              <a:cxnLst/>
              <a:rect l="l" t="t" r="r" b="b"/>
              <a:pathLst>
                <a:path w="659119" h="175307" fill="norm" stroke="1" extrusionOk="0">
                  <a:moveTo>
                    <a:pt x="0" y="0"/>
                  </a:moveTo>
                  <a:lnTo>
                    <a:pt x="659119" y="0"/>
                  </a:lnTo>
                  <a:lnTo>
                    <a:pt x="659119" y="175307"/>
                  </a:lnTo>
                  <a:lnTo>
                    <a:pt x="0" y="175307"/>
                  </a:lnTo>
                  <a:close/>
                </a:path>
              </a:pathLst>
            </a:custGeom>
            <a:solidFill>
              <a:srgbClr val="C6CDFE"/>
            </a:solidFill>
          </p:spPr>
          <p:txBody>
            <a:bodyPr anchor="ctr"/>
            <a:p>
              <a:pPr algn="ctr">
                <a:defRPr/>
              </a:pPr>
              <a:endParaRPr lang="zh-CN"/>
            </a:p>
          </p:txBody>
        </p:sp>
        <p:sp>
          <p:nvSpPr>
            <p:cNvPr id="7" name="TextBox 7"/>
            <p:cNvSpPr txBox="1"/>
            <p:nvPr/>
          </p:nvSpPr>
          <p:spPr bwMode="auto">
            <a:xfrm>
              <a:off x="0" y="-38100"/>
              <a:ext cx="659119" cy="213407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520"/>
                </a:lnSpc>
                <a:defRPr/>
              </a:pPr>
              <a:endParaRPr lang="zh-CN"/>
            </a:p>
          </p:txBody>
        </p:sp>
      </p:grpSp>
      <p:sp>
        <p:nvSpPr>
          <p:cNvPr id="169558208" name="TextBox 8"/>
          <p:cNvSpPr txBox="1"/>
          <p:nvPr/>
        </p:nvSpPr>
        <p:spPr bwMode="auto">
          <a:xfrm>
            <a:off x="15697821" y="8972849"/>
            <a:ext cx="1521473" cy="2870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240"/>
              </a:lnSpc>
              <a:defRPr/>
            </a:pPr>
            <a:r>
              <a:rPr lang="en-US" sz="1600" spc="77">
                <a:solidFill>
                  <a:srgbClr val="4D4A99"/>
                </a:solidFill>
                <a:latin typeface="Impact"/>
                <a:ea typeface="Horizon"/>
                <a:cs typeface="Impact"/>
              </a:rPr>
              <a:t>Page：08</a:t>
            </a:r>
            <a:endParaRPr lang="en-US" sz="1600" spc="77">
              <a:solidFill>
                <a:srgbClr val="4D4A99"/>
              </a:solidFill>
              <a:latin typeface="Impact"/>
              <a:ea typeface="Horizon"/>
              <a:cs typeface="Impact"/>
            </a:endParaRPr>
          </a:p>
        </p:txBody>
      </p:sp>
      <p:sp>
        <p:nvSpPr>
          <p:cNvPr id="968454595" name="TextBox 9"/>
          <p:cNvSpPr txBox="1"/>
          <p:nvPr/>
        </p:nvSpPr>
        <p:spPr bwMode="auto">
          <a:xfrm>
            <a:off x="1028700" y="715345"/>
            <a:ext cx="7954681" cy="15649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2320"/>
              </a:lnSpc>
              <a:spcBef>
                <a:spcPts val="0"/>
              </a:spcBef>
              <a:defRPr/>
            </a:pPr>
            <a:r>
              <a:rPr lang="zh-CN" sz="8800" b="1">
                <a:solidFill>
                  <a:srgbClr val="4D4A99"/>
                </a:solidFill>
                <a:latin typeface="黑体"/>
                <a:ea typeface="黑体"/>
                <a:cs typeface="思源黑体 2 Heavy"/>
              </a:rPr>
              <a:t>预算与资源分配</a:t>
            </a:r>
            <a:endParaRPr lang="zh-CN" sz="8800" b="1">
              <a:solidFill>
                <a:srgbClr val="4D4A99"/>
              </a:solidFill>
              <a:latin typeface="黑体"/>
              <a:ea typeface="黑体"/>
              <a:cs typeface="思源黑体 2 Heavy"/>
            </a:endParaRPr>
          </a:p>
        </p:txBody>
      </p:sp>
      <p:grpSp>
        <p:nvGrpSpPr>
          <p:cNvPr id="795306228" name="Group 10"/>
          <p:cNvGrpSpPr/>
          <p:nvPr/>
        </p:nvGrpSpPr>
        <p:grpSpPr bwMode="auto">
          <a:xfrm rot="0">
            <a:off x="10340490" y="2941161"/>
            <a:ext cx="4981960" cy="569320"/>
            <a:chOff x="0" y="0"/>
            <a:chExt cx="4981960" cy="569320"/>
          </a:xfrm>
        </p:grpSpPr>
        <p:sp>
          <p:nvSpPr>
            <p:cNvPr id="11" name="TextBox 11"/>
            <p:cNvSpPr txBox="1"/>
            <p:nvPr/>
          </p:nvSpPr>
          <p:spPr bwMode="auto">
            <a:xfrm>
              <a:off x="0" y="71120"/>
              <a:ext cx="2215520" cy="498199"/>
            </a:xfrm>
            <a:prstGeom prst="rect">
              <a:avLst/>
            </a:prstGeom>
            <a:grpFill/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3920"/>
                </a:lnSpc>
                <a:spcBef>
                  <a:spcPts val="0"/>
                </a:spcBef>
                <a:defRPr/>
              </a:pPr>
              <a:r>
                <a:rPr lang="zh-CN" sz="2800" b="1">
                  <a:solidFill>
                    <a:srgbClr val="4D4A99"/>
                  </a:solidFill>
                  <a:latin typeface="黑体"/>
                  <a:ea typeface="黑体"/>
                  <a:cs typeface="黑体"/>
                </a:rPr>
                <a:t>KOL合作</a:t>
              </a:r>
              <a:endParaRPr lang="zh-CN" sz="2800" b="1">
                <a:solidFill>
                  <a:srgbClr val="4D4A99"/>
                </a:solidFill>
                <a:latin typeface="黑体"/>
                <a:ea typeface="黑体"/>
                <a:cs typeface="黑体"/>
              </a:endParaRPr>
            </a:p>
          </p:txBody>
        </p:sp>
        <p:sp>
          <p:nvSpPr>
            <p:cNvPr id="12" name="TextBox 12"/>
            <p:cNvSpPr txBox="1"/>
            <p:nvPr/>
          </p:nvSpPr>
          <p:spPr bwMode="auto">
            <a:xfrm>
              <a:off x="2766439" y="0"/>
              <a:ext cx="2215520" cy="569319"/>
            </a:xfrm>
            <a:prstGeom prst="rect">
              <a:avLst/>
            </a:prstGeom>
            <a:grpFill/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4480"/>
                </a:lnSpc>
                <a:spcBef>
                  <a:spcPts val="0"/>
                </a:spcBef>
                <a:defRPr/>
              </a:pPr>
              <a:r>
                <a:rPr lang="zh-CN" sz="3200" b="1">
                  <a:solidFill>
                    <a:srgbClr val="4D4A99"/>
                  </a:solidFill>
                  <a:latin typeface="黑体"/>
                  <a:ea typeface="黑体"/>
                  <a:cs typeface="Horizon"/>
                </a:rPr>
                <a:t>40%</a:t>
              </a:r>
              <a:endParaRPr lang="zh-CN" sz="3200" b="1">
                <a:solidFill>
                  <a:srgbClr val="4D4A99"/>
                </a:solidFill>
                <a:latin typeface="黑体"/>
                <a:ea typeface="黑体"/>
                <a:cs typeface="Horizon"/>
              </a:endParaRPr>
            </a:p>
          </p:txBody>
        </p:sp>
      </p:grpSp>
      <p:grpSp>
        <p:nvGrpSpPr>
          <p:cNvPr id="786558587" name="Group 13"/>
          <p:cNvGrpSpPr/>
          <p:nvPr/>
        </p:nvGrpSpPr>
        <p:grpSpPr bwMode="auto">
          <a:xfrm rot="0">
            <a:off x="10340490" y="4098132"/>
            <a:ext cx="4981960" cy="569320"/>
            <a:chOff x="0" y="0"/>
            <a:chExt cx="4981960" cy="569320"/>
          </a:xfrm>
        </p:grpSpPr>
        <p:sp>
          <p:nvSpPr>
            <p:cNvPr id="14" name="TextBox 14"/>
            <p:cNvSpPr txBox="1"/>
            <p:nvPr/>
          </p:nvSpPr>
          <p:spPr bwMode="auto">
            <a:xfrm>
              <a:off x="0" y="71120"/>
              <a:ext cx="2215520" cy="498199"/>
            </a:xfrm>
            <a:prstGeom prst="rect">
              <a:avLst/>
            </a:prstGeom>
            <a:grpFill/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3920"/>
                </a:lnSpc>
                <a:spcBef>
                  <a:spcPts val="0"/>
                </a:spcBef>
                <a:defRPr/>
              </a:pPr>
              <a:r>
                <a:rPr lang="zh-CN" sz="2800" b="1">
                  <a:solidFill>
                    <a:srgbClr val="4D4A99"/>
                  </a:solidFill>
                  <a:latin typeface="黑体"/>
                  <a:ea typeface="黑体"/>
                  <a:cs typeface="思源黑体-超粗体"/>
                </a:rPr>
                <a:t>广告投放</a:t>
              </a:r>
              <a:endParaRPr lang="zh-CN" sz="2800" b="1">
                <a:solidFill>
                  <a:srgbClr val="4D4A99"/>
                </a:solidFill>
                <a:latin typeface="黑体"/>
                <a:ea typeface="黑体"/>
                <a:cs typeface="思源黑体-超粗体"/>
              </a:endParaRPr>
            </a:p>
          </p:txBody>
        </p:sp>
        <p:sp>
          <p:nvSpPr>
            <p:cNvPr id="15" name="TextBox 15"/>
            <p:cNvSpPr txBox="1"/>
            <p:nvPr/>
          </p:nvSpPr>
          <p:spPr bwMode="auto">
            <a:xfrm>
              <a:off x="2766439" y="0"/>
              <a:ext cx="2215520" cy="569319"/>
            </a:xfrm>
            <a:prstGeom prst="rect">
              <a:avLst/>
            </a:prstGeom>
            <a:grpFill/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4480"/>
                </a:lnSpc>
                <a:spcBef>
                  <a:spcPts val="0"/>
                </a:spcBef>
                <a:defRPr/>
              </a:pPr>
              <a:r>
                <a:rPr lang="zh-CN" sz="3200" b="1">
                  <a:solidFill>
                    <a:srgbClr val="4D4A99"/>
                  </a:solidFill>
                  <a:latin typeface="黑体"/>
                  <a:ea typeface="黑体"/>
                  <a:cs typeface="Horizon"/>
                </a:rPr>
                <a:t>30%</a:t>
              </a:r>
              <a:endParaRPr lang="zh-CN" sz="3200" b="1">
                <a:solidFill>
                  <a:srgbClr val="4D4A99"/>
                </a:solidFill>
                <a:latin typeface="黑体"/>
                <a:ea typeface="黑体"/>
                <a:cs typeface="Horizon"/>
              </a:endParaRPr>
            </a:p>
          </p:txBody>
        </p:sp>
      </p:grpSp>
      <p:grpSp>
        <p:nvGrpSpPr>
          <p:cNvPr id="1234005885" name="Group 16"/>
          <p:cNvGrpSpPr/>
          <p:nvPr/>
        </p:nvGrpSpPr>
        <p:grpSpPr bwMode="auto">
          <a:xfrm rot="0">
            <a:off x="10340490" y="5255100"/>
            <a:ext cx="4980353" cy="569320"/>
            <a:chOff x="0" y="0"/>
            <a:chExt cx="4980353" cy="569320"/>
          </a:xfrm>
        </p:grpSpPr>
        <p:sp>
          <p:nvSpPr>
            <p:cNvPr id="17" name="TextBox 17"/>
            <p:cNvSpPr txBox="1"/>
            <p:nvPr/>
          </p:nvSpPr>
          <p:spPr bwMode="auto">
            <a:xfrm>
              <a:off x="0" y="71120"/>
              <a:ext cx="2215521" cy="498199"/>
            </a:xfrm>
            <a:prstGeom prst="rect">
              <a:avLst/>
            </a:prstGeom>
            <a:grpFill/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3920"/>
                </a:lnSpc>
                <a:spcBef>
                  <a:spcPts val="0"/>
                </a:spcBef>
                <a:defRPr/>
              </a:pPr>
              <a:r>
                <a:rPr lang="zh-CN" sz="2800" b="1">
                  <a:solidFill>
                    <a:srgbClr val="4D4A99"/>
                  </a:solidFill>
                  <a:latin typeface="黑体"/>
                  <a:ea typeface="黑体"/>
                  <a:cs typeface="思源黑体-超粗体"/>
                </a:rPr>
                <a:t>用户激励</a:t>
              </a:r>
              <a:endParaRPr lang="zh-CN" sz="2800" b="1">
                <a:solidFill>
                  <a:srgbClr val="4D4A99"/>
                </a:solidFill>
                <a:latin typeface="黑体"/>
                <a:ea typeface="黑体"/>
                <a:cs typeface="思源黑体-超粗体"/>
              </a:endParaRPr>
            </a:p>
          </p:txBody>
        </p:sp>
        <p:sp>
          <p:nvSpPr>
            <p:cNvPr id="18" name="TextBox 18"/>
            <p:cNvSpPr txBox="1"/>
            <p:nvPr/>
          </p:nvSpPr>
          <p:spPr bwMode="auto">
            <a:xfrm>
              <a:off x="2764832" y="0"/>
              <a:ext cx="2215521" cy="569319"/>
            </a:xfrm>
            <a:prstGeom prst="rect">
              <a:avLst/>
            </a:prstGeom>
            <a:grpFill/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4480"/>
                </a:lnSpc>
                <a:spcBef>
                  <a:spcPts val="0"/>
                </a:spcBef>
                <a:defRPr/>
              </a:pPr>
              <a:r>
                <a:rPr lang="zh-CN" sz="3200" b="1">
                  <a:solidFill>
                    <a:srgbClr val="4D4A99"/>
                  </a:solidFill>
                  <a:latin typeface="黑体"/>
                  <a:ea typeface="黑体"/>
                  <a:cs typeface="Horizon"/>
                </a:rPr>
                <a:t>20%</a:t>
              </a:r>
              <a:endParaRPr lang="zh-CN" sz="3200" b="1">
                <a:solidFill>
                  <a:srgbClr val="4D4A99"/>
                </a:solidFill>
                <a:latin typeface="黑体"/>
                <a:ea typeface="黑体"/>
                <a:cs typeface="Horizon"/>
              </a:endParaRPr>
            </a:p>
          </p:txBody>
        </p:sp>
      </p:grpSp>
      <p:grpSp>
        <p:nvGrpSpPr>
          <p:cNvPr id="207292332" name="Group 19"/>
          <p:cNvGrpSpPr/>
          <p:nvPr/>
        </p:nvGrpSpPr>
        <p:grpSpPr bwMode="auto">
          <a:xfrm rot="0">
            <a:off x="10340490" y="6412071"/>
            <a:ext cx="4978744" cy="569320"/>
            <a:chOff x="0" y="0"/>
            <a:chExt cx="4978744" cy="569320"/>
          </a:xfrm>
        </p:grpSpPr>
        <p:sp>
          <p:nvSpPr>
            <p:cNvPr id="20" name="TextBox 20"/>
            <p:cNvSpPr txBox="1"/>
            <p:nvPr/>
          </p:nvSpPr>
          <p:spPr bwMode="auto">
            <a:xfrm>
              <a:off x="0" y="71120"/>
              <a:ext cx="2215521" cy="498199"/>
            </a:xfrm>
            <a:prstGeom prst="rect">
              <a:avLst/>
            </a:prstGeom>
            <a:grpFill/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3920"/>
                </a:lnSpc>
                <a:spcBef>
                  <a:spcPts val="0"/>
                </a:spcBef>
                <a:defRPr/>
              </a:pPr>
              <a:r>
                <a:rPr lang="zh-CN" sz="2800" b="1">
                  <a:solidFill>
                    <a:srgbClr val="4D4A99"/>
                  </a:solidFill>
                  <a:latin typeface="黑体"/>
                  <a:ea typeface="黑体"/>
                  <a:cs typeface="思源黑体-超粗体"/>
                </a:rPr>
                <a:t>其他</a:t>
              </a:r>
              <a:endParaRPr lang="zh-CN" sz="2800" b="1">
                <a:solidFill>
                  <a:srgbClr val="4D4A99"/>
                </a:solidFill>
                <a:latin typeface="黑体"/>
                <a:ea typeface="黑体"/>
                <a:cs typeface="思源黑体-超粗体"/>
              </a:endParaRPr>
            </a:p>
          </p:txBody>
        </p:sp>
        <p:sp>
          <p:nvSpPr>
            <p:cNvPr id="21" name="TextBox 21"/>
            <p:cNvSpPr txBox="1"/>
            <p:nvPr/>
          </p:nvSpPr>
          <p:spPr bwMode="auto">
            <a:xfrm>
              <a:off x="2763223" y="0"/>
              <a:ext cx="2215521" cy="569319"/>
            </a:xfrm>
            <a:prstGeom prst="rect">
              <a:avLst/>
            </a:prstGeom>
            <a:grpFill/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4480"/>
                </a:lnSpc>
                <a:spcBef>
                  <a:spcPts val="0"/>
                </a:spcBef>
                <a:defRPr/>
              </a:pPr>
              <a:r>
                <a:rPr lang="zh-CN" sz="3200" b="1">
                  <a:solidFill>
                    <a:srgbClr val="4D4A99"/>
                  </a:solidFill>
                  <a:latin typeface="黑体"/>
                  <a:ea typeface="黑体"/>
                  <a:cs typeface="Horizon"/>
                </a:rPr>
                <a:t>10%</a:t>
              </a:r>
              <a:endParaRPr lang="zh-CN" sz="3200" b="1">
                <a:solidFill>
                  <a:srgbClr val="4D4A99"/>
                </a:solidFill>
                <a:latin typeface="黑体"/>
                <a:ea typeface="黑体"/>
                <a:cs typeface="Horizon"/>
              </a:endParaRPr>
            </a:p>
          </p:txBody>
        </p:sp>
      </p:grpSp>
      <p:graphicFrame>
        <p:nvGraphicFramePr>
          <p:cNvPr id="884340593" name=""/>
          <p:cNvGraphicFramePr>
            <a:graphicFrameLocks xmlns:a="http://schemas.openxmlformats.org/drawingml/2006/main"/>
          </p:cNvGraphicFramePr>
          <p:nvPr/>
        </p:nvGraphicFramePr>
        <p:xfrm rot="0">
          <a:off x="174734" y="2960694"/>
          <a:ext cx="9920140" cy="55437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blipFill>
          <a:blip r:embed="rId3"/>
          <a:stretch/>
        </a:blip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64901244" name="Group 2"/>
          <p:cNvGrpSpPr/>
          <p:nvPr/>
        </p:nvGrpSpPr>
        <p:grpSpPr bwMode="auto">
          <a:xfrm rot="0">
            <a:off x="16459049" y="9148748"/>
            <a:ext cx="800251" cy="109552"/>
            <a:chOff x="0" y="0"/>
            <a:chExt cx="210766" cy="28853"/>
          </a:xfrm>
        </p:grpSpPr>
        <p:sp>
          <p:nvSpPr>
            <p:cNvPr id="3" name="Freeform 3"/>
            <p:cNvSpPr/>
            <p:nvPr/>
          </p:nvSpPr>
          <p:spPr bwMode="auto">
            <a:xfrm>
              <a:off x="0" y="0"/>
              <a:ext cx="210766" cy="28853"/>
            </a:xfrm>
            <a:custGeom>
              <a:avLst/>
              <a:gdLst/>
              <a:ahLst/>
              <a:cxnLst/>
              <a:rect l="l" t="t" r="r" b="b"/>
              <a:pathLst>
                <a:path w="210766" h="28853" fill="norm" stroke="1" extrusionOk="0">
                  <a:moveTo>
                    <a:pt x="14427" y="0"/>
                  </a:moveTo>
                  <a:lnTo>
                    <a:pt x="196339" y="0"/>
                  </a:lnTo>
                  <a:cubicBezTo>
                    <a:pt x="200165" y="0"/>
                    <a:pt x="203835" y="1520"/>
                    <a:pt x="206540" y="4225"/>
                  </a:cubicBezTo>
                  <a:cubicBezTo>
                    <a:pt x="209246" y="6931"/>
                    <a:pt x="210766" y="10600"/>
                    <a:pt x="210766" y="14427"/>
                  </a:cubicBezTo>
                  <a:lnTo>
                    <a:pt x="210766" y="14427"/>
                  </a:lnTo>
                  <a:cubicBezTo>
                    <a:pt x="210766" y="18253"/>
                    <a:pt x="209246" y="21922"/>
                    <a:pt x="206540" y="24628"/>
                  </a:cubicBezTo>
                  <a:cubicBezTo>
                    <a:pt x="203835" y="27333"/>
                    <a:pt x="200165" y="28853"/>
                    <a:pt x="196339" y="28853"/>
                  </a:cubicBezTo>
                  <a:lnTo>
                    <a:pt x="14427" y="28853"/>
                  </a:lnTo>
                  <a:cubicBezTo>
                    <a:pt x="10600" y="28853"/>
                    <a:pt x="6931" y="27333"/>
                    <a:pt x="4225" y="24628"/>
                  </a:cubicBezTo>
                  <a:cubicBezTo>
                    <a:pt x="1520" y="21922"/>
                    <a:pt x="0" y="18253"/>
                    <a:pt x="0" y="14427"/>
                  </a:cubicBezTo>
                  <a:lnTo>
                    <a:pt x="0" y="14427"/>
                  </a:lnTo>
                  <a:cubicBezTo>
                    <a:pt x="0" y="10600"/>
                    <a:pt x="1520" y="6931"/>
                    <a:pt x="4225" y="4225"/>
                  </a:cubicBezTo>
                  <a:cubicBezTo>
                    <a:pt x="6931" y="1520"/>
                    <a:pt x="10600" y="0"/>
                    <a:pt x="14427" y="0"/>
                  </a:cubicBezTo>
                  <a:close/>
                </a:path>
              </a:pathLst>
            </a:custGeom>
            <a:solidFill>
              <a:srgbClr val="4D4A99"/>
            </a:solidFill>
          </p:spPr>
        </p:sp>
        <p:sp>
          <p:nvSpPr>
            <p:cNvPr id="4" name="TextBox 4"/>
            <p:cNvSpPr txBox="1"/>
            <p:nvPr/>
          </p:nvSpPr>
          <p:spPr bwMode="auto">
            <a:xfrm>
              <a:off x="0" y="-38100"/>
              <a:ext cx="210766" cy="6695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40"/>
                </a:lnSpc>
                <a:defRPr/>
              </a:pPr>
              <a:endParaRPr/>
            </a:p>
          </p:txBody>
        </p:sp>
      </p:grpSp>
      <p:sp>
        <p:nvSpPr>
          <p:cNvPr id="1375189123" name="TextBox 6"/>
          <p:cNvSpPr txBox="1"/>
          <p:nvPr/>
        </p:nvSpPr>
        <p:spPr bwMode="auto">
          <a:xfrm>
            <a:off x="1028700" y="3074423"/>
            <a:ext cx="2486489" cy="18494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4560"/>
              </a:lnSpc>
              <a:spcBef>
                <a:spcPts val="0"/>
              </a:spcBef>
              <a:defRPr/>
            </a:pPr>
            <a:r>
              <a:rPr lang="zh-CN" sz="10400">
                <a:solidFill>
                  <a:srgbClr val="4D4A99"/>
                </a:solidFill>
                <a:latin typeface="Impact"/>
                <a:ea typeface="Horizon"/>
                <a:cs typeface="Impact"/>
              </a:rPr>
              <a:t>04</a:t>
            </a:r>
            <a:endParaRPr lang="zh-CN" sz="10400">
              <a:solidFill>
                <a:srgbClr val="4D4A99"/>
              </a:solidFill>
              <a:latin typeface="Impact"/>
              <a:ea typeface="Horizon"/>
              <a:cs typeface="Impact"/>
            </a:endParaRPr>
          </a:p>
        </p:txBody>
      </p:sp>
      <p:sp>
        <p:nvSpPr>
          <p:cNvPr id="1565281333" name="TextBox 7"/>
          <p:cNvSpPr txBox="1"/>
          <p:nvPr/>
        </p:nvSpPr>
        <p:spPr bwMode="auto">
          <a:xfrm>
            <a:off x="7609225" y="4849626"/>
            <a:ext cx="7886897" cy="2492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1960"/>
              </a:lnSpc>
              <a:spcBef>
                <a:spcPts val="0"/>
              </a:spcBef>
              <a:defRPr/>
            </a:pPr>
            <a:r>
              <a:rPr lang="en-US" sz="1400" b="1" spc="280">
                <a:solidFill>
                  <a:srgbClr val="4D4A99"/>
                </a:solidFill>
                <a:latin typeface="Arial"/>
                <a:ea typeface="Horizon"/>
                <a:cs typeface="Arial"/>
              </a:rPr>
              <a:t>Results &amp; Review</a:t>
            </a:r>
            <a:endParaRPr lang="en-US" sz="1400" b="1" spc="280">
              <a:solidFill>
                <a:srgbClr val="4D4A99"/>
              </a:solidFill>
              <a:latin typeface="Arial"/>
              <a:ea typeface="Horizon"/>
              <a:cs typeface="Arial"/>
            </a:endParaRPr>
          </a:p>
        </p:txBody>
      </p:sp>
      <p:sp>
        <p:nvSpPr>
          <p:cNvPr id="91653672" name="TextBox 8"/>
          <p:cNvSpPr txBox="1"/>
          <p:nvPr/>
        </p:nvSpPr>
        <p:spPr bwMode="auto">
          <a:xfrm>
            <a:off x="10416883" y="6297669"/>
            <a:ext cx="5078878" cy="7115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800"/>
              </a:lnSpc>
              <a:defRPr/>
            </a:pPr>
            <a:r>
              <a:rPr lang="zh-CN" sz="1400" b="1">
                <a:solidFill>
                  <a:srgbClr val="4D4A99"/>
                </a:solidFill>
                <a:latin typeface="黑体"/>
                <a:ea typeface="黑体"/>
                <a:cs typeface="黑体"/>
              </a:rPr>
              <a:t>关键KPI</a:t>
            </a:r>
            <a:endParaRPr lang="zh-CN" sz="1400" b="1">
              <a:solidFill>
                <a:srgbClr val="4D4A99"/>
              </a:solidFill>
              <a:latin typeface="黑体"/>
              <a:ea typeface="黑体"/>
              <a:cs typeface="黑体"/>
            </a:endParaRPr>
          </a:p>
          <a:p>
            <a:pPr algn="r">
              <a:lnSpc>
                <a:spcPts val="2800"/>
              </a:lnSpc>
              <a:defRPr/>
            </a:pPr>
            <a:r>
              <a:rPr lang="zh-CN" sz="1400" b="1">
                <a:solidFill>
                  <a:srgbClr val="4D4A99"/>
                </a:solidFill>
                <a:latin typeface="黑体"/>
                <a:ea typeface="黑体"/>
                <a:cs typeface="黑体"/>
              </a:rPr>
              <a:t>优化建议</a:t>
            </a:r>
            <a:endParaRPr lang="zh-CN" sz="1400" b="1">
              <a:solidFill>
                <a:srgbClr val="4D4A99"/>
              </a:solidFill>
              <a:latin typeface="黑体"/>
              <a:ea typeface="黑体"/>
              <a:cs typeface="黑体"/>
            </a:endParaRPr>
          </a:p>
        </p:txBody>
      </p:sp>
      <p:sp>
        <p:nvSpPr>
          <p:cNvPr id="1998385733" name="TextBox 9"/>
          <p:cNvSpPr txBox="1"/>
          <p:nvPr/>
        </p:nvSpPr>
        <p:spPr bwMode="auto">
          <a:xfrm>
            <a:off x="7075674" y="3293498"/>
            <a:ext cx="8458188" cy="15649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12320"/>
              </a:lnSpc>
              <a:spcBef>
                <a:spcPts val="0"/>
              </a:spcBef>
              <a:defRPr/>
            </a:pPr>
            <a:r>
              <a:rPr lang="zh-CN" sz="8800" b="1">
                <a:solidFill>
                  <a:srgbClr val="4D4A99"/>
                </a:solidFill>
                <a:latin typeface="黑体"/>
                <a:ea typeface="黑体"/>
                <a:cs typeface="思源黑体 2 Heavy"/>
              </a:rPr>
              <a:t>效果与复盘</a:t>
            </a:r>
            <a:endParaRPr lang="zh-CN" sz="8800" b="1">
              <a:solidFill>
                <a:srgbClr val="4D4A99"/>
              </a:solidFill>
              <a:latin typeface="黑体"/>
              <a:ea typeface="黑体"/>
              <a:cs typeface="思源黑体 2 Heavy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solidFill>
          <a:srgbClr val="F1E8E6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1336703796" name="Group 2"/>
          <p:cNvGrpSpPr/>
          <p:nvPr/>
        </p:nvGrpSpPr>
        <p:grpSpPr bwMode="auto">
          <a:xfrm rot="5400000">
            <a:off x="16804398" y="2918744"/>
            <a:ext cx="800251" cy="109552"/>
            <a:chOff x="0" y="0"/>
            <a:chExt cx="210766" cy="28853"/>
          </a:xfrm>
        </p:grpSpPr>
        <p:sp>
          <p:nvSpPr>
            <p:cNvPr id="3" name="Freeform 3"/>
            <p:cNvSpPr/>
            <p:nvPr/>
          </p:nvSpPr>
          <p:spPr bwMode="auto">
            <a:xfrm>
              <a:off x="0" y="0"/>
              <a:ext cx="210766" cy="28853"/>
            </a:xfrm>
            <a:custGeom>
              <a:avLst/>
              <a:gdLst/>
              <a:ahLst/>
              <a:cxnLst/>
              <a:rect l="l" t="t" r="r" b="b"/>
              <a:pathLst>
                <a:path w="210766" h="28853" fill="norm" stroke="1" extrusionOk="0">
                  <a:moveTo>
                    <a:pt x="14427" y="0"/>
                  </a:moveTo>
                  <a:lnTo>
                    <a:pt x="196339" y="0"/>
                  </a:lnTo>
                  <a:cubicBezTo>
                    <a:pt x="200165" y="0"/>
                    <a:pt x="203835" y="1520"/>
                    <a:pt x="206540" y="4225"/>
                  </a:cubicBezTo>
                  <a:cubicBezTo>
                    <a:pt x="209246" y="6931"/>
                    <a:pt x="210766" y="10600"/>
                    <a:pt x="210766" y="14427"/>
                  </a:cubicBezTo>
                  <a:lnTo>
                    <a:pt x="210766" y="14427"/>
                  </a:lnTo>
                  <a:cubicBezTo>
                    <a:pt x="210766" y="18253"/>
                    <a:pt x="209246" y="21922"/>
                    <a:pt x="206540" y="24628"/>
                  </a:cubicBezTo>
                  <a:cubicBezTo>
                    <a:pt x="203835" y="27333"/>
                    <a:pt x="200165" y="28853"/>
                    <a:pt x="196339" y="28853"/>
                  </a:cubicBezTo>
                  <a:lnTo>
                    <a:pt x="14427" y="28853"/>
                  </a:lnTo>
                  <a:cubicBezTo>
                    <a:pt x="10600" y="28853"/>
                    <a:pt x="6931" y="27333"/>
                    <a:pt x="4225" y="24628"/>
                  </a:cubicBezTo>
                  <a:cubicBezTo>
                    <a:pt x="1520" y="21922"/>
                    <a:pt x="0" y="18253"/>
                    <a:pt x="0" y="14427"/>
                  </a:cubicBezTo>
                  <a:lnTo>
                    <a:pt x="0" y="14427"/>
                  </a:lnTo>
                  <a:cubicBezTo>
                    <a:pt x="0" y="10600"/>
                    <a:pt x="1520" y="6931"/>
                    <a:pt x="4225" y="4225"/>
                  </a:cubicBezTo>
                  <a:cubicBezTo>
                    <a:pt x="6931" y="1520"/>
                    <a:pt x="10600" y="0"/>
                    <a:pt x="14427" y="0"/>
                  </a:cubicBezTo>
                  <a:close/>
                </a:path>
              </a:pathLst>
            </a:custGeom>
            <a:solidFill>
              <a:srgbClr val="4D4A99"/>
            </a:solidFill>
          </p:spPr>
        </p:sp>
        <p:sp>
          <p:nvSpPr>
            <p:cNvPr id="4" name="TextBox 4"/>
            <p:cNvSpPr txBox="1"/>
            <p:nvPr/>
          </p:nvSpPr>
          <p:spPr bwMode="auto">
            <a:xfrm>
              <a:off x="0" y="-38100"/>
              <a:ext cx="210766" cy="6695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40"/>
                </a:lnSpc>
                <a:defRPr/>
              </a:pPr>
              <a:endParaRPr/>
            </a:p>
          </p:txBody>
        </p:sp>
      </p:grpSp>
      <p:sp>
        <p:nvSpPr>
          <p:cNvPr id="888693302" name="TextBox 5"/>
          <p:cNvSpPr txBox="1"/>
          <p:nvPr/>
        </p:nvSpPr>
        <p:spPr bwMode="auto">
          <a:xfrm>
            <a:off x="15772866" y="8972849"/>
            <a:ext cx="1446429" cy="2870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240"/>
              </a:lnSpc>
              <a:defRPr/>
            </a:pPr>
            <a:r>
              <a:rPr lang="en-US" sz="1600" spc="77">
                <a:solidFill>
                  <a:srgbClr val="4D4A99"/>
                </a:solidFill>
                <a:latin typeface="Impact"/>
                <a:ea typeface="Horizon"/>
                <a:cs typeface="Impact"/>
              </a:rPr>
              <a:t>Page：12</a:t>
            </a:r>
            <a:endParaRPr lang="en-US" sz="1600" spc="77">
              <a:solidFill>
                <a:srgbClr val="4D4A99"/>
              </a:solidFill>
              <a:latin typeface="Impact"/>
              <a:ea typeface="Horizon"/>
              <a:cs typeface="Impact"/>
            </a:endParaRPr>
          </a:p>
        </p:txBody>
      </p:sp>
      <p:grpSp>
        <p:nvGrpSpPr>
          <p:cNvPr id="1825638167" name="Group 6"/>
          <p:cNvGrpSpPr/>
          <p:nvPr/>
        </p:nvGrpSpPr>
        <p:grpSpPr bwMode="auto">
          <a:xfrm rot="0">
            <a:off x="6392069" y="1710454"/>
            <a:ext cx="2502591" cy="665619"/>
            <a:chOff x="0" y="0"/>
            <a:chExt cx="659119" cy="175307"/>
          </a:xfrm>
        </p:grpSpPr>
        <p:sp>
          <p:nvSpPr>
            <p:cNvPr id="7" name="Freeform 7"/>
            <p:cNvSpPr/>
            <p:nvPr/>
          </p:nvSpPr>
          <p:spPr bwMode="auto">
            <a:xfrm>
              <a:off x="0" y="0"/>
              <a:ext cx="659119" cy="175307"/>
            </a:xfrm>
            <a:custGeom>
              <a:avLst/>
              <a:gdLst/>
              <a:ahLst/>
              <a:cxnLst/>
              <a:rect l="l" t="t" r="r" b="b"/>
              <a:pathLst>
                <a:path w="659119" h="175307" fill="norm" stroke="1" extrusionOk="0">
                  <a:moveTo>
                    <a:pt x="0" y="0"/>
                  </a:moveTo>
                  <a:lnTo>
                    <a:pt x="659119" y="0"/>
                  </a:lnTo>
                  <a:lnTo>
                    <a:pt x="659119" y="175307"/>
                  </a:lnTo>
                  <a:lnTo>
                    <a:pt x="0" y="175307"/>
                  </a:lnTo>
                  <a:close/>
                </a:path>
              </a:pathLst>
            </a:custGeom>
            <a:solidFill>
              <a:srgbClr val="C6CDFE"/>
            </a:solidFill>
          </p:spPr>
          <p:txBody>
            <a:bodyPr anchor="ctr"/>
            <a:p>
              <a:pPr algn="ctr">
                <a:defRPr/>
              </a:pPr>
              <a:endParaRPr lang="zh-CN"/>
            </a:p>
          </p:txBody>
        </p:sp>
        <p:sp>
          <p:nvSpPr>
            <p:cNvPr id="8" name="TextBox 8"/>
            <p:cNvSpPr txBox="1"/>
            <p:nvPr/>
          </p:nvSpPr>
          <p:spPr bwMode="auto">
            <a:xfrm>
              <a:off x="0" y="-38100"/>
              <a:ext cx="659119" cy="213407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520"/>
                </a:lnSpc>
                <a:defRPr/>
              </a:pPr>
              <a:endParaRPr lang="zh-CN"/>
            </a:p>
          </p:txBody>
        </p:sp>
      </p:grpSp>
      <p:sp>
        <p:nvSpPr>
          <p:cNvPr id="604137699" name="TextBox 9"/>
          <p:cNvSpPr txBox="1"/>
          <p:nvPr/>
        </p:nvSpPr>
        <p:spPr bwMode="auto">
          <a:xfrm>
            <a:off x="1028700" y="715345"/>
            <a:ext cx="7599620" cy="15649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2320"/>
              </a:lnSpc>
              <a:spcBef>
                <a:spcPts val="0"/>
              </a:spcBef>
              <a:defRPr/>
            </a:pPr>
            <a:r>
              <a:rPr lang="zh-CN" sz="8800" b="1">
                <a:solidFill>
                  <a:srgbClr val="4D4A99"/>
                </a:solidFill>
                <a:latin typeface="黑体"/>
                <a:ea typeface="黑体"/>
                <a:cs typeface="黑体"/>
              </a:rPr>
              <a:t>效果预测与KPI</a:t>
            </a:r>
            <a:endParaRPr lang="zh-CN" sz="8800" b="1">
              <a:solidFill>
                <a:srgbClr val="4D4A99"/>
              </a:solidFill>
              <a:latin typeface="黑体"/>
              <a:ea typeface="黑体"/>
              <a:cs typeface="黑体"/>
            </a:endParaRPr>
          </a:p>
        </p:txBody>
      </p:sp>
      <p:grpSp>
        <p:nvGrpSpPr>
          <p:cNvPr id="1295488013" name="Group 2"/>
          <p:cNvGrpSpPr/>
          <p:nvPr/>
        </p:nvGrpSpPr>
        <p:grpSpPr bwMode="auto">
          <a:xfrm rot="0" flipH="0" flipV="0">
            <a:off x="1028698" y="3185947"/>
            <a:ext cx="13400841" cy="6072350"/>
            <a:chOff x="0" y="0"/>
            <a:chExt cx="13400841" cy="6072350"/>
          </a:xfrm>
        </p:grpSpPr>
        <p:sp>
          <p:nvSpPr>
            <p:cNvPr id="1994543452" name="Freeform 3"/>
            <p:cNvSpPr/>
            <p:nvPr/>
          </p:nvSpPr>
          <p:spPr bwMode="auto">
            <a:xfrm>
              <a:off x="0" y="0"/>
              <a:ext cx="13400841" cy="6072350"/>
            </a:xfrm>
            <a:custGeom>
              <a:avLst/>
              <a:gdLst/>
              <a:ahLst/>
              <a:cxnLst/>
              <a:rect l="l" t="t" r="r" b="b"/>
              <a:pathLst>
                <a:path w="3729280" h="1520472" fill="norm" stroke="1" extrusionOk="0">
                  <a:moveTo>
                    <a:pt x="11554" y="0"/>
                  </a:moveTo>
                  <a:lnTo>
                    <a:pt x="3717726" y="0"/>
                  </a:lnTo>
                  <a:cubicBezTo>
                    <a:pt x="3720790" y="0"/>
                    <a:pt x="3723729" y="1217"/>
                    <a:pt x="3725896" y="3384"/>
                  </a:cubicBezTo>
                  <a:cubicBezTo>
                    <a:pt x="3728063" y="5551"/>
                    <a:pt x="3729280" y="8490"/>
                    <a:pt x="3729280" y="11554"/>
                  </a:cubicBezTo>
                  <a:lnTo>
                    <a:pt x="3729280" y="1508917"/>
                  </a:lnTo>
                  <a:cubicBezTo>
                    <a:pt x="3729280" y="1511982"/>
                    <a:pt x="3728063" y="1514921"/>
                    <a:pt x="3725896" y="1517087"/>
                  </a:cubicBezTo>
                  <a:cubicBezTo>
                    <a:pt x="3723729" y="1519254"/>
                    <a:pt x="3720790" y="1520472"/>
                    <a:pt x="3717726" y="1520472"/>
                  </a:cubicBezTo>
                  <a:lnTo>
                    <a:pt x="11554" y="1520472"/>
                  </a:lnTo>
                  <a:cubicBezTo>
                    <a:pt x="8490" y="1520472"/>
                    <a:pt x="5551" y="1519254"/>
                    <a:pt x="3384" y="1517087"/>
                  </a:cubicBezTo>
                  <a:cubicBezTo>
                    <a:pt x="1217" y="1514921"/>
                    <a:pt x="0" y="1511982"/>
                    <a:pt x="0" y="1508917"/>
                  </a:cubicBezTo>
                  <a:lnTo>
                    <a:pt x="0" y="11554"/>
                  </a:lnTo>
                  <a:cubicBezTo>
                    <a:pt x="0" y="8490"/>
                    <a:pt x="1217" y="5551"/>
                    <a:pt x="3384" y="3384"/>
                  </a:cubicBezTo>
                  <a:cubicBezTo>
                    <a:pt x="5551" y="1217"/>
                    <a:pt x="8490" y="0"/>
                    <a:pt x="11554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28575" cap="sq">
              <a:solidFill>
                <a:srgbClr val="4D4A99"/>
              </a:solidFill>
              <a:prstDash val="solid"/>
              <a:miter/>
            </a:ln>
          </p:spPr>
          <p:txBody>
            <a:bodyPr anchor="ctr"/>
            <a:p>
              <a:pPr algn="ctr">
                <a:defRPr/>
              </a:pPr>
              <a:endParaRPr lang="zh-CN"/>
            </a:p>
          </p:txBody>
        </p:sp>
        <p:sp>
          <p:nvSpPr>
            <p:cNvPr id="2072665729" name="TextBox 4"/>
            <p:cNvSpPr txBox="1"/>
            <p:nvPr/>
          </p:nvSpPr>
          <p:spPr bwMode="auto">
            <a:xfrm>
              <a:off x="0" y="-190200"/>
              <a:ext cx="13400841" cy="6262552"/>
            </a:xfrm>
            <a:prstGeom prst="rect">
              <a:avLst/>
            </a:prstGeom>
            <a:grpFill/>
          </p:spPr>
          <p:txBody>
            <a:bodyPr lIns="49086" tIns="49086" rIns="49086" bIns="49086" rtlCol="0" anchor="ctr"/>
            <a:lstStyle/>
            <a:p>
              <a:pPr algn="ctr">
                <a:lnSpc>
                  <a:spcPts val="3359"/>
                </a:lnSpc>
                <a:defRPr/>
              </a:pPr>
              <a:endParaRPr lang="zh-CN"/>
            </a:p>
          </p:txBody>
        </p:sp>
      </p:grpSp>
      <p:graphicFrame>
        <p:nvGraphicFramePr>
          <p:cNvPr id="1123167047" name=""/>
          <p:cNvGraphicFramePr>
            <a:graphicFrameLocks xmlns:a="http://schemas.openxmlformats.org/drawingml/2006/main"/>
          </p:cNvGraphicFramePr>
          <p:nvPr/>
        </p:nvGraphicFramePr>
        <p:xfrm rot="0">
          <a:off x="1415688" y="3612930"/>
          <a:ext cx="12415343" cy="50581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blipFill>
          <a:blip r:embed="rId3"/>
          <a:stretch/>
        </a:blip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269246929" name="Group 2"/>
          <p:cNvGrpSpPr/>
          <p:nvPr/>
        </p:nvGrpSpPr>
        <p:grpSpPr bwMode="auto">
          <a:xfrm rot="0">
            <a:off x="3347953" y="1710454"/>
            <a:ext cx="2502591" cy="665619"/>
            <a:chOff x="0" y="0"/>
            <a:chExt cx="659119" cy="175307"/>
          </a:xfrm>
        </p:grpSpPr>
        <p:sp>
          <p:nvSpPr>
            <p:cNvPr id="3" name="Freeform 3"/>
            <p:cNvSpPr/>
            <p:nvPr/>
          </p:nvSpPr>
          <p:spPr bwMode="auto">
            <a:xfrm>
              <a:off x="0" y="0"/>
              <a:ext cx="659119" cy="175307"/>
            </a:xfrm>
            <a:custGeom>
              <a:avLst/>
              <a:gdLst/>
              <a:ahLst/>
              <a:cxnLst/>
              <a:rect l="l" t="t" r="r" b="b"/>
              <a:pathLst>
                <a:path w="659119" h="175307" fill="norm" stroke="1" extrusionOk="0">
                  <a:moveTo>
                    <a:pt x="0" y="0"/>
                  </a:moveTo>
                  <a:lnTo>
                    <a:pt x="659119" y="0"/>
                  </a:lnTo>
                  <a:lnTo>
                    <a:pt x="659119" y="175307"/>
                  </a:lnTo>
                  <a:lnTo>
                    <a:pt x="0" y="175307"/>
                  </a:lnTo>
                  <a:close/>
                </a:path>
              </a:pathLst>
            </a:custGeom>
            <a:solidFill>
              <a:srgbClr val="C6CDFE"/>
            </a:solidFill>
          </p:spPr>
          <p:txBody>
            <a:bodyPr anchor="ctr"/>
            <a:p>
              <a:pPr algn="ctr">
                <a:defRPr/>
              </a:pPr>
              <a:endParaRPr lang="zh-CN"/>
            </a:p>
          </p:txBody>
        </p:sp>
        <p:sp>
          <p:nvSpPr>
            <p:cNvPr id="4" name="TextBox 4"/>
            <p:cNvSpPr txBox="1"/>
            <p:nvPr/>
          </p:nvSpPr>
          <p:spPr bwMode="auto">
            <a:xfrm>
              <a:off x="0" y="-38100"/>
              <a:ext cx="659119" cy="213407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520"/>
                </a:lnSpc>
                <a:defRPr/>
              </a:pPr>
              <a:endParaRPr lang="zh-CN"/>
            </a:p>
          </p:txBody>
        </p:sp>
      </p:grpSp>
      <p:sp>
        <p:nvSpPr>
          <p:cNvPr id="67366049" name="TextBox 5"/>
          <p:cNvSpPr txBox="1"/>
          <p:nvPr/>
        </p:nvSpPr>
        <p:spPr bwMode="auto">
          <a:xfrm>
            <a:off x="1028700" y="715345"/>
            <a:ext cx="4914888" cy="15649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2320"/>
              </a:lnSpc>
              <a:spcBef>
                <a:spcPts val="0"/>
              </a:spcBef>
              <a:defRPr/>
            </a:pPr>
            <a:r>
              <a:rPr lang="zh-CN" sz="8800" b="1">
                <a:solidFill>
                  <a:srgbClr val="4D4A99"/>
                </a:solidFill>
                <a:latin typeface="黑体"/>
                <a:ea typeface="黑体"/>
                <a:cs typeface="思源黑体 2 Heavy"/>
              </a:rPr>
              <a:t>总体规划</a:t>
            </a:r>
            <a:endParaRPr lang="zh-CN" sz="8800" b="1">
              <a:solidFill>
                <a:srgbClr val="4D4A99"/>
              </a:solidFill>
              <a:latin typeface="黑体"/>
              <a:ea typeface="黑体"/>
              <a:cs typeface="思源黑体 2 Heavy"/>
            </a:endParaRPr>
          </a:p>
        </p:txBody>
      </p:sp>
      <p:sp>
        <p:nvSpPr>
          <p:cNvPr id="1143003918" name="TextBox 6"/>
          <p:cNvSpPr txBox="1"/>
          <p:nvPr/>
        </p:nvSpPr>
        <p:spPr bwMode="auto">
          <a:xfrm>
            <a:off x="1389745" y="2951138"/>
            <a:ext cx="5894380" cy="4270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360"/>
              </a:lnSpc>
              <a:spcBef>
                <a:spcPts val="0"/>
              </a:spcBef>
              <a:defRPr/>
            </a:pPr>
            <a:r>
              <a:rPr lang="zh-CN" sz="2400" b="1">
                <a:solidFill>
                  <a:srgbClr val="4D4A99"/>
                </a:solidFill>
                <a:latin typeface="黑体"/>
                <a:ea typeface="黑体"/>
                <a:cs typeface="思源黑体-超粗体"/>
              </a:rPr>
              <a:t>投放策略优化</a:t>
            </a:r>
            <a:endParaRPr lang="zh-CN" sz="2400" b="1">
              <a:solidFill>
                <a:srgbClr val="4D4A99"/>
              </a:solidFill>
              <a:latin typeface="黑体"/>
              <a:ea typeface="黑体"/>
              <a:cs typeface="思源黑体-超粗体"/>
            </a:endParaRPr>
          </a:p>
        </p:txBody>
      </p:sp>
      <p:sp>
        <p:nvSpPr>
          <p:cNvPr id="1748178733" name="TextBox 7"/>
          <p:cNvSpPr txBox="1"/>
          <p:nvPr/>
        </p:nvSpPr>
        <p:spPr bwMode="auto">
          <a:xfrm>
            <a:off x="1389745" y="3542967"/>
            <a:ext cx="6744988" cy="12195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200"/>
              </a:lnSpc>
              <a:defRPr/>
            </a:pPr>
            <a:r>
              <a:rPr lang="zh-CN" sz="1600" b="1">
                <a:solidFill>
                  <a:srgbClr val="4D4A99"/>
                </a:solidFill>
                <a:latin typeface="黑体"/>
                <a:ea typeface="黑体"/>
                <a:cs typeface="黑体"/>
              </a:rPr>
              <a:t>抖音：</a:t>
            </a:r>
            <a:endParaRPr lang="zh-CN" sz="1600" b="1">
              <a:solidFill>
                <a:srgbClr val="4D4A99"/>
              </a:solidFill>
              <a:latin typeface="黑体"/>
              <a:ea typeface="黑体"/>
              <a:cs typeface="黑体"/>
            </a:endParaRPr>
          </a:p>
          <a:p>
            <a:pPr marL="345440" lvl="1" indent="-172720" algn="l">
              <a:lnSpc>
                <a:spcPts val="3200"/>
              </a:lnSpc>
              <a:buFont typeface="Arial"/>
              <a:buChar char="•"/>
              <a:defRPr/>
            </a:pPr>
            <a:r>
              <a:rPr lang="zh-CN" sz="1600">
                <a:solidFill>
                  <a:srgbClr val="4D4A99"/>
                </a:solidFill>
                <a:latin typeface="黑体"/>
                <a:ea typeface="黑体"/>
                <a:cs typeface="黑体"/>
              </a:rPr>
              <a:t>加大直播投放：将70%预算</a:t>
            </a:r>
            <a:r>
              <a:rPr lang="zh-CN" sz="1600">
                <a:solidFill>
                  <a:srgbClr val="4D4A99"/>
                </a:solidFill>
                <a:latin typeface="黑体"/>
                <a:ea typeface="黑体"/>
                <a:cs typeface="黑体"/>
              </a:rPr>
              <a:t>用于直播间投流。</a:t>
            </a:r>
            <a:endParaRPr lang="zh-CN" sz="1600">
              <a:solidFill>
                <a:srgbClr val="4D4A99"/>
              </a:solidFill>
              <a:latin typeface="黑体"/>
              <a:ea typeface="黑体"/>
              <a:cs typeface="黑体"/>
            </a:endParaRPr>
          </a:p>
          <a:p>
            <a:pPr marL="345440" lvl="1" indent="-172720" algn="l">
              <a:lnSpc>
                <a:spcPts val="3200"/>
              </a:lnSpc>
              <a:buFont typeface="Arial"/>
              <a:buChar char="•"/>
              <a:defRPr/>
            </a:pPr>
            <a:r>
              <a:rPr lang="zh-CN" sz="1600">
                <a:solidFill>
                  <a:srgbClr val="4D4A99"/>
                </a:solidFill>
                <a:latin typeface="黑体"/>
                <a:ea typeface="黑体"/>
                <a:cs typeface="黑体"/>
              </a:rPr>
              <a:t>优化短视频引流：测试“优惠剧透+主播口播”组合，提升点击率。</a:t>
            </a:r>
            <a:endParaRPr lang="zh-CN" sz="1600">
              <a:solidFill>
                <a:srgbClr val="4D4A99"/>
              </a:solidFill>
              <a:latin typeface="黑体"/>
              <a:ea typeface="黑体"/>
              <a:cs typeface="黑体"/>
            </a:endParaRPr>
          </a:p>
        </p:txBody>
      </p:sp>
      <p:sp>
        <p:nvSpPr>
          <p:cNvPr id="506972" name="TextBox 8"/>
          <p:cNvSpPr txBox="1"/>
          <p:nvPr/>
        </p:nvSpPr>
        <p:spPr bwMode="auto">
          <a:xfrm>
            <a:off x="1389745" y="4947579"/>
            <a:ext cx="5894380" cy="4270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360"/>
              </a:lnSpc>
              <a:spcBef>
                <a:spcPts val="0"/>
              </a:spcBef>
              <a:defRPr/>
            </a:pPr>
            <a:r>
              <a:rPr lang="zh-CN" sz="2400" b="1">
                <a:solidFill>
                  <a:srgbClr val="4D4A99"/>
                </a:solidFill>
                <a:latin typeface="黑体"/>
                <a:ea typeface="黑体"/>
                <a:cs typeface="思源黑体-超粗体"/>
              </a:rPr>
              <a:t>内容创意升级</a:t>
            </a:r>
            <a:endParaRPr lang="zh-CN" sz="2400" b="1">
              <a:solidFill>
                <a:srgbClr val="4D4A99"/>
              </a:solidFill>
              <a:latin typeface="黑体"/>
              <a:ea typeface="黑体"/>
              <a:cs typeface="思源黑体-超粗体"/>
            </a:endParaRPr>
          </a:p>
        </p:txBody>
      </p:sp>
      <p:sp>
        <p:nvSpPr>
          <p:cNvPr id="1771074818" name="TextBox 9"/>
          <p:cNvSpPr txBox="1"/>
          <p:nvPr/>
        </p:nvSpPr>
        <p:spPr bwMode="auto">
          <a:xfrm>
            <a:off x="1389745" y="5501464"/>
            <a:ext cx="5894380" cy="16259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200"/>
              </a:lnSpc>
              <a:defRPr/>
            </a:pPr>
            <a:r>
              <a:rPr lang="zh-CN" sz="1600" b="1">
                <a:solidFill>
                  <a:srgbClr val="4D4A99"/>
                </a:solidFill>
                <a:latin typeface="黑体"/>
                <a:ea typeface="黑体"/>
                <a:cs typeface="黑体"/>
              </a:rPr>
              <a:t>预热期：</a:t>
            </a:r>
            <a:endParaRPr lang="zh-CN" sz="1600" b="1">
              <a:solidFill>
                <a:srgbClr val="4D4A99"/>
              </a:solidFill>
              <a:latin typeface="黑体"/>
              <a:ea typeface="黑体"/>
              <a:cs typeface="黑体"/>
            </a:endParaRPr>
          </a:p>
          <a:p>
            <a:pPr marL="345440" lvl="1" indent="-172720" algn="l">
              <a:lnSpc>
                <a:spcPts val="3200"/>
              </a:lnSpc>
              <a:buFont typeface="Arial"/>
              <a:buChar char="•"/>
              <a:defRPr/>
            </a:pPr>
            <a:r>
              <a:rPr lang="zh-CN" sz="1600">
                <a:solidFill>
                  <a:srgbClr val="4D4A99"/>
                </a:solidFill>
                <a:latin typeface="黑体"/>
                <a:ea typeface="黑体"/>
                <a:cs typeface="黑体"/>
              </a:rPr>
              <a:t>改</a:t>
            </a:r>
            <a:r>
              <a:rPr lang="zh-CN" sz="1600">
                <a:solidFill>
                  <a:srgbClr val="4D4A99"/>
                </a:solidFill>
                <a:latin typeface="黑体"/>
                <a:ea typeface="黑体"/>
                <a:cs typeface="黑体"/>
              </a:rPr>
              <a:t>用“盲盒式”剧透。</a:t>
            </a:r>
            <a:endParaRPr lang="zh-CN" sz="1600">
              <a:solidFill>
                <a:srgbClr val="4D4A99"/>
              </a:solidFill>
              <a:latin typeface="黑体"/>
              <a:ea typeface="黑体"/>
              <a:cs typeface="黑体"/>
            </a:endParaRPr>
          </a:p>
          <a:p>
            <a:pPr algn="l">
              <a:lnSpc>
                <a:spcPts val="3200"/>
              </a:lnSpc>
              <a:defRPr/>
            </a:pPr>
            <a:r>
              <a:rPr lang="zh-CN" sz="1600" b="1">
                <a:solidFill>
                  <a:srgbClr val="4D4A99"/>
                </a:solidFill>
                <a:latin typeface="黑体"/>
                <a:ea typeface="黑体"/>
                <a:cs typeface="黑体"/>
              </a:rPr>
              <a:t>爆发期：</a:t>
            </a:r>
            <a:endParaRPr lang="zh-CN" sz="1600" b="1">
              <a:solidFill>
                <a:srgbClr val="4D4A99"/>
              </a:solidFill>
              <a:latin typeface="黑体"/>
              <a:ea typeface="黑体"/>
              <a:cs typeface="黑体"/>
            </a:endParaRPr>
          </a:p>
          <a:p>
            <a:pPr marL="345440" lvl="1" indent="-172720" algn="l">
              <a:lnSpc>
                <a:spcPts val="3200"/>
              </a:lnSpc>
              <a:buFont typeface="Arial"/>
              <a:buChar char="•"/>
              <a:defRPr/>
            </a:pPr>
            <a:r>
              <a:rPr lang="zh-CN" sz="1600">
                <a:solidFill>
                  <a:srgbClr val="4D4A99"/>
                </a:solidFill>
                <a:latin typeface="黑体"/>
                <a:ea typeface="黑体"/>
                <a:cs typeface="黑体"/>
              </a:rPr>
              <a:t>增加“实时战报”短视频</a:t>
            </a:r>
            <a:endParaRPr lang="zh-CN" sz="1600">
              <a:solidFill>
                <a:srgbClr val="4D4A99"/>
              </a:solidFill>
              <a:latin typeface="黑体"/>
              <a:ea typeface="黑体"/>
              <a:cs typeface="黑体"/>
            </a:endParaRPr>
          </a:p>
        </p:txBody>
      </p:sp>
      <p:sp>
        <p:nvSpPr>
          <p:cNvPr id="1407075414" name="TextBox 10"/>
          <p:cNvSpPr txBox="1"/>
          <p:nvPr/>
        </p:nvSpPr>
        <p:spPr bwMode="auto">
          <a:xfrm>
            <a:off x="1389745" y="7458093"/>
            <a:ext cx="5894380" cy="4270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360"/>
              </a:lnSpc>
              <a:spcBef>
                <a:spcPts val="0"/>
              </a:spcBef>
              <a:defRPr/>
            </a:pPr>
            <a:r>
              <a:rPr lang="zh-CN" sz="2400" b="1">
                <a:solidFill>
                  <a:srgbClr val="4D4A99"/>
                </a:solidFill>
                <a:latin typeface="黑体"/>
                <a:ea typeface="黑体"/>
                <a:cs typeface="思源黑体-超粗体"/>
              </a:rPr>
              <a:t>用户互动增强</a:t>
            </a:r>
            <a:endParaRPr lang="zh-CN" sz="2400" b="1">
              <a:solidFill>
                <a:srgbClr val="4D4A99"/>
              </a:solidFill>
              <a:latin typeface="黑体"/>
              <a:ea typeface="黑体"/>
              <a:cs typeface="思源黑体-超粗体"/>
            </a:endParaRPr>
          </a:p>
        </p:txBody>
      </p:sp>
      <p:sp>
        <p:nvSpPr>
          <p:cNvPr id="55155067" name="TextBox 11"/>
          <p:cNvSpPr txBox="1"/>
          <p:nvPr/>
        </p:nvSpPr>
        <p:spPr bwMode="auto">
          <a:xfrm>
            <a:off x="1389745" y="8017038"/>
            <a:ext cx="5894380" cy="16259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200"/>
              </a:lnSpc>
              <a:defRPr/>
            </a:pPr>
            <a:r>
              <a:rPr lang="zh-CN" sz="1600" b="1">
                <a:solidFill>
                  <a:srgbClr val="4D4A99"/>
                </a:solidFill>
                <a:latin typeface="黑体"/>
                <a:ea typeface="黑体"/>
                <a:cs typeface="黑体"/>
              </a:rPr>
              <a:t>任务奖励：</a:t>
            </a:r>
            <a:endParaRPr lang="zh-CN" sz="1600" b="1">
              <a:solidFill>
                <a:srgbClr val="4D4A99"/>
              </a:solidFill>
              <a:latin typeface="黑体"/>
              <a:ea typeface="黑体"/>
              <a:cs typeface="黑体"/>
            </a:endParaRPr>
          </a:p>
          <a:p>
            <a:pPr marL="345440" lvl="1" indent="-172720" algn="l">
              <a:lnSpc>
                <a:spcPts val="3200"/>
              </a:lnSpc>
              <a:buFont typeface="Arial"/>
              <a:buChar char="•"/>
              <a:defRPr/>
            </a:pPr>
            <a:r>
              <a:rPr lang="zh-CN" sz="1600">
                <a:solidFill>
                  <a:srgbClr val="4D4A99"/>
                </a:solidFill>
                <a:latin typeface="黑体"/>
                <a:ea typeface="黑体"/>
                <a:cs typeface="黑体"/>
              </a:rPr>
              <a:t>用户发布带话题UGC内容可兑换积分，11.11当天抵现。</a:t>
            </a:r>
            <a:endParaRPr lang="zh-CN" sz="1600">
              <a:solidFill>
                <a:srgbClr val="4D4A99"/>
              </a:solidFill>
              <a:latin typeface="黑体"/>
              <a:ea typeface="黑体"/>
              <a:cs typeface="黑体"/>
            </a:endParaRPr>
          </a:p>
          <a:p>
            <a:pPr algn="l">
              <a:lnSpc>
                <a:spcPts val="3200"/>
              </a:lnSpc>
              <a:defRPr/>
            </a:pPr>
            <a:r>
              <a:rPr lang="zh-CN" sz="1600" b="1">
                <a:solidFill>
                  <a:srgbClr val="4D4A99"/>
                </a:solidFill>
                <a:latin typeface="黑体"/>
                <a:ea typeface="黑体"/>
                <a:cs typeface="黑体"/>
              </a:rPr>
              <a:t>游戏化玩法：</a:t>
            </a:r>
            <a:endParaRPr lang="zh-CN" sz="1600" b="1">
              <a:solidFill>
                <a:srgbClr val="4D4A99"/>
              </a:solidFill>
              <a:latin typeface="黑体"/>
              <a:ea typeface="黑体"/>
              <a:cs typeface="黑体"/>
            </a:endParaRPr>
          </a:p>
          <a:p>
            <a:pPr marL="345440" lvl="1" indent="-172720" algn="l">
              <a:lnSpc>
                <a:spcPts val="3200"/>
              </a:lnSpc>
              <a:buFont typeface="Arial"/>
              <a:buChar char="•"/>
              <a:defRPr/>
            </a:pPr>
            <a:r>
              <a:rPr lang="zh-CN" sz="1600">
                <a:solidFill>
                  <a:srgbClr val="4D4A99"/>
                </a:solidFill>
                <a:latin typeface="黑体"/>
                <a:ea typeface="黑体"/>
                <a:cs typeface="黑体"/>
              </a:rPr>
              <a:t>开发“攒能量兑优惠”小游戏。</a:t>
            </a:r>
            <a:endParaRPr lang="zh-CN" sz="1600">
              <a:solidFill>
                <a:srgbClr val="4D4A99"/>
              </a:solidFill>
              <a:latin typeface="黑体"/>
              <a:ea typeface="黑体"/>
              <a:cs typeface="黑体"/>
            </a:endParaRPr>
          </a:p>
        </p:txBody>
      </p:sp>
      <p:sp>
        <p:nvSpPr>
          <p:cNvPr id="815271358" name="AutoShape 12"/>
          <p:cNvSpPr/>
          <p:nvPr/>
        </p:nvSpPr>
        <p:spPr bwMode="auto">
          <a:xfrm>
            <a:off x="1057275" y="2573395"/>
            <a:ext cx="0" cy="6194936"/>
          </a:xfrm>
          <a:prstGeom prst="line">
            <a:avLst/>
          </a:prstGeom>
          <a:ln w="28575" cap="rnd">
            <a:solidFill>
              <a:srgbClr val="4D4A99"/>
            </a:solidFill>
            <a:prstDash val="solid"/>
            <a:headEnd type="none" w="sm" len="sm"/>
            <a:tailEnd type="none" w="sm" len="sm"/>
          </a:ln>
        </p:spPr>
      </p:sp>
      <p:grpSp>
        <p:nvGrpSpPr>
          <p:cNvPr id="1668226560" name="Group 13"/>
          <p:cNvGrpSpPr/>
          <p:nvPr/>
        </p:nvGrpSpPr>
        <p:grpSpPr bwMode="auto">
          <a:xfrm rot="5400000">
            <a:off x="959643" y="3095817"/>
            <a:ext cx="195263" cy="195262"/>
            <a:chOff x="0" y="0"/>
            <a:chExt cx="6350000" cy="6349975"/>
          </a:xfrm>
        </p:grpSpPr>
        <p:sp>
          <p:nvSpPr>
            <p:cNvPr id="14" name="Freeform 14"/>
            <p:cNvSpPr/>
            <p:nvPr/>
          </p:nvSpPr>
          <p:spPr bwMode="auto">
            <a:xfrm>
              <a:off x="0" y="0"/>
              <a:ext cx="6350000" cy="6349975"/>
            </a:xfrm>
            <a:custGeom>
              <a:avLst/>
              <a:gdLst/>
              <a:ahLst/>
              <a:cxnLst/>
              <a:rect l="l" t="t" r="r" b="b"/>
              <a:pathLst>
                <a:path w="6350000" h="6349975" fill="norm" stroke="1" extrusionOk="0">
                  <a:moveTo>
                    <a:pt x="6350000" y="3175025"/>
                  </a:moveTo>
                  <a:cubicBezTo>
                    <a:pt x="6350000" y="4928451"/>
                    <a:pt x="4928464" y="6349975"/>
                    <a:pt x="3175000" y="6349975"/>
                  </a:cubicBezTo>
                  <a:cubicBezTo>
                    <a:pt x="1421498" y="6349975"/>
                    <a:pt x="0" y="4928451"/>
                    <a:pt x="0" y="3175025"/>
                  </a:cubicBezTo>
                  <a:cubicBezTo>
                    <a:pt x="0" y="1421511"/>
                    <a:pt x="1421498" y="0"/>
                    <a:pt x="3175000" y="0"/>
                  </a:cubicBezTo>
                  <a:cubicBezTo>
                    <a:pt x="4928502" y="0"/>
                    <a:pt x="6350000" y="1421511"/>
                    <a:pt x="6350000" y="3175025"/>
                  </a:cubicBezTo>
                  <a:close/>
                </a:path>
              </a:pathLst>
            </a:custGeom>
            <a:solidFill>
              <a:srgbClr val="4D4A99"/>
            </a:solidFill>
          </p:spPr>
          <p:txBody>
            <a:bodyPr anchor="ctr"/>
            <a:p>
              <a:pPr algn="ctr">
                <a:defRPr/>
              </a:pPr>
              <a:endParaRPr lang="zh-CN"/>
            </a:p>
          </p:txBody>
        </p:sp>
      </p:grpSp>
      <p:grpSp>
        <p:nvGrpSpPr>
          <p:cNvPr id="1925325190" name="Group 15"/>
          <p:cNvGrpSpPr/>
          <p:nvPr/>
        </p:nvGrpSpPr>
        <p:grpSpPr bwMode="auto">
          <a:xfrm rot="5400000">
            <a:off x="959643" y="5095875"/>
            <a:ext cx="195263" cy="195262"/>
            <a:chOff x="0" y="0"/>
            <a:chExt cx="6350000" cy="6349975"/>
          </a:xfrm>
        </p:grpSpPr>
        <p:sp>
          <p:nvSpPr>
            <p:cNvPr id="16" name="Freeform 16"/>
            <p:cNvSpPr/>
            <p:nvPr/>
          </p:nvSpPr>
          <p:spPr bwMode="auto">
            <a:xfrm>
              <a:off x="0" y="0"/>
              <a:ext cx="6350000" cy="6349975"/>
            </a:xfrm>
            <a:custGeom>
              <a:avLst/>
              <a:gdLst/>
              <a:ahLst/>
              <a:cxnLst/>
              <a:rect l="l" t="t" r="r" b="b"/>
              <a:pathLst>
                <a:path w="6350000" h="6349975" fill="norm" stroke="1" extrusionOk="0">
                  <a:moveTo>
                    <a:pt x="6350000" y="3175025"/>
                  </a:moveTo>
                  <a:cubicBezTo>
                    <a:pt x="6350000" y="4928451"/>
                    <a:pt x="4928464" y="6349975"/>
                    <a:pt x="3175000" y="6349975"/>
                  </a:cubicBezTo>
                  <a:cubicBezTo>
                    <a:pt x="1421498" y="6349975"/>
                    <a:pt x="0" y="4928451"/>
                    <a:pt x="0" y="3175025"/>
                  </a:cubicBezTo>
                  <a:cubicBezTo>
                    <a:pt x="0" y="1421511"/>
                    <a:pt x="1421498" y="0"/>
                    <a:pt x="3175000" y="0"/>
                  </a:cubicBezTo>
                  <a:cubicBezTo>
                    <a:pt x="4928502" y="0"/>
                    <a:pt x="6350000" y="1421511"/>
                    <a:pt x="6350000" y="3175025"/>
                  </a:cubicBezTo>
                  <a:close/>
                </a:path>
              </a:pathLst>
            </a:custGeom>
            <a:solidFill>
              <a:srgbClr val="4D4A99"/>
            </a:solidFill>
          </p:spPr>
          <p:txBody>
            <a:bodyPr anchor="ctr"/>
            <a:p>
              <a:pPr algn="ctr">
                <a:defRPr/>
              </a:pPr>
              <a:endParaRPr lang="zh-CN"/>
            </a:p>
          </p:txBody>
        </p:sp>
      </p:grpSp>
      <p:grpSp>
        <p:nvGrpSpPr>
          <p:cNvPr id="1655044944" name="Group 17"/>
          <p:cNvGrpSpPr/>
          <p:nvPr/>
        </p:nvGrpSpPr>
        <p:grpSpPr bwMode="auto">
          <a:xfrm rot="5400000">
            <a:off x="959643" y="7605611"/>
            <a:ext cx="195263" cy="195262"/>
            <a:chOff x="0" y="0"/>
            <a:chExt cx="6350000" cy="6349975"/>
          </a:xfrm>
        </p:grpSpPr>
        <p:sp>
          <p:nvSpPr>
            <p:cNvPr id="18" name="Freeform 18"/>
            <p:cNvSpPr/>
            <p:nvPr/>
          </p:nvSpPr>
          <p:spPr bwMode="auto">
            <a:xfrm>
              <a:off x="0" y="0"/>
              <a:ext cx="6350000" cy="6349975"/>
            </a:xfrm>
            <a:custGeom>
              <a:avLst/>
              <a:gdLst/>
              <a:ahLst/>
              <a:cxnLst/>
              <a:rect l="l" t="t" r="r" b="b"/>
              <a:pathLst>
                <a:path w="6350000" h="6349975" fill="norm" stroke="1" extrusionOk="0">
                  <a:moveTo>
                    <a:pt x="6350000" y="3175025"/>
                  </a:moveTo>
                  <a:cubicBezTo>
                    <a:pt x="6350000" y="4928451"/>
                    <a:pt x="4928464" y="6349975"/>
                    <a:pt x="3175000" y="6349975"/>
                  </a:cubicBezTo>
                  <a:cubicBezTo>
                    <a:pt x="1421498" y="6349975"/>
                    <a:pt x="0" y="4928451"/>
                    <a:pt x="0" y="3175025"/>
                  </a:cubicBezTo>
                  <a:cubicBezTo>
                    <a:pt x="0" y="1421511"/>
                    <a:pt x="1421498" y="0"/>
                    <a:pt x="3175000" y="0"/>
                  </a:cubicBezTo>
                  <a:cubicBezTo>
                    <a:pt x="4928502" y="0"/>
                    <a:pt x="6350000" y="1421511"/>
                    <a:pt x="6350000" y="3175025"/>
                  </a:cubicBezTo>
                  <a:close/>
                </a:path>
              </a:pathLst>
            </a:custGeom>
            <a:solidFill>
              <a:srgbClr val="4D4A99"/>
            </a:solidFill>
          </p:spPr>
          <p:txBody>
            <a:bodyPr anchor="ctr"/>
            <a:p>
              <a:pPr algn="ctr">
                <a:defRPr/>
              </a:pPr>
              <a:endParaRPr lang="zh-CN"/>
            </a:p>
          </p:txBody>
        </p:sp>
      </p:grpSp>
      <p:grpSp>
        <p:nvGrpSpPr>
          <p:cNvPr id="133373710" name="Group 19"/>
          <p:cNvGrpSpPr/>
          <p:nvPr/>
        </p:nvGrpSpPr>
        <p:grpSpPr bwMode="auto">
          <a:xfrm rot="5400000">
            <a:off x="16804398" y="2918744"/>
            <a:ext cx="800251" cy="109552"/>
            <a:chOff x="0" y="0"/>
            <a:chExt cx="210766" cy="28853"/>
          </a:xfrm>
        </p:grpSpPr>
        <p:sp>
          <p:nvSpPr>
            <p:cNvPr id="20" name="Freeform 20"/>
            <p:cNvSpPr/>
            <p:nvPr/>
          </p:nvSpPr>
          <p:spPr bwMode="auto">
            <a:xfrm>
              <a:off x="0" y="0"/>
              <a:ext cx="210766" cy="28853"/>
            </a:xfrm>
            <a:custGeom>
              <a:avLst/>
              <a:gdLst/>
              <a:ahLst/>
              <a:cxnLst/>
              <a:rect l="l" t="t" r="r" b="b"/>
              <a:pathLst>
                <a:path w="210766" h="28853" fill="norm" stroke="1" extrusionOk="0">
                  <a:moveTo>
                    <a:pt x="14427" y="0"/>
                  </a:moveTo>
                  <a:lnTo>
                    <a:pt x="196339" y="0"/>
                  </a:lnTo>
                  <a:cubicBezTo>
                    <a:pt x="200165" y="0"/>
                    <a:pt x="203835" y="1520"/>
                    <a:pt x="206540" y="4225"/>
                  </a:cubicBezTo>
                  <a:cubicBezTo>
                    <a:pt x="209246" y="6931"/>
                    <a:pt x="210766" y="10600"/>
                    <a:pt x="210766" y="14427"/>
                  </a:cubicBezTo>
                  <a:lnTo>
                    <a:pt x="210766" y="14427"/>
                  </a:lnTo>
                  <a:cubicBezTo>
                    <a:pt x="210766" y="18253"/>
                    <a:pt x="209246" y="21922"/>
                    <a:pt x="206540" y="24628"/>
                  </a:cubicBezTo>
                  <a:cubicBezTo>
                    <a:pt x="203835" y="27333"/>
                    <a:pt x="200165" y="28853"/>
                    <a:pt x="196339" y="28853"/>
                  </a:cubicBezTo>
                  <a:lnTo>
                    <a:pt x="14427" y="28853"/>
                  </a:lnTo>
                  <a:cubicBezTo>
                    <a:pt x="10600" y="28853"/>
                    <a:pt x="6931" y="27333"/>
                    <a:pt x="4225" y="24628"/>
                  </a:cubicBezTo>
                  <a:cubicBezTo>
                    <a:pt x="1520" y="21922"/>
                    <a:pt x="0" y="18253"/>
                    <a:pt x="0" y="14427"/>
                  </a:cubicBezTo>
                  <a:lnTo>
                    <a:pt x="0" y="14427"/>
                  </a:lnTo>
                  <a:cubicBezTo>
                    <a:pt x="0" y="10600"/>
                    <a:pt x="1520" y="6931"/>
                    <a:pt x="4225" y="4225"/>
                  </a:cubicBezTo>
                  <a:cubicBezTo>
                    <a:pt x="6931" y="1520"/>
                    <a:pt x="10600" y="0"/>
                    <a:pt x="14427" y="0"/>
                  </a:cubicBezTo>
                  <a:close/>
                </a:path>
              </a:pathLst>
            </a:custGeom>
            <a:solidFill>
              <a:srgbClr val="4D4A99"/>
            </a:solidFill>
          </p:spPr>
        </p:sp>
        <p:sp>
          <p:nvSpPr>
            <p:cNvPr id="21" name="TextBox 21"/>
            <p:cNvSpPr txBox="1"/>
            <p:nvPr/>
          </p:nvSpPr>
          <p:spPr bwMode="auto">
            <a:xfrm>
              <a:off x="0" y="-38100"/>
              <a:ext cx="210766" cy="6695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40"/>
                </a:lnSpc>
                <a:defRPr/>
              </a:pPr>
              <a:endParaRPr/>
            </a:p>
          </p:txBody>
        </p:sp>
      </p:grpSp>
      <p:sp>
        <p:nvSpPr>
          <p:cNvPr id="832946219" name="TextBox 23"/>
          <p:cNvSpPr txBox="1"/>
          <p:nvPr/>
        </p:nvSpPr>
        <p:spPr bwMode="auto">
          <a:xfrm>
            <a:off x="15773858" y="8972849"/>
            <a:ext cx="1445437" cy="2870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240"/>
              </a:lnSpc>
              <a:defRPr/>
            </a:pPr>
            <a:r>
              <a:rPr lang="en-US" sz="1600" spc="77">
                <a:solidFill>
                  <a:srgbClr val="FFFFFF"/>
                </a:solidFill>
                <a:latin typeface="Impact"/>
                <a:ea typeface="Horizon"/>
                <a:cs typeface="Impact"/>
              </a:rPr>
              <a:t>Page：13</a:t>
            </a:r>
            <a:endParaRPr lang="en-US" sz="1600" spc="77">
              <a:solidFill>
                <a:srgbClr val="FFFFFF"/>
              </a:solidFill>
              <a:latin typeface="Impact"/>
              <a:ea typeface="Horizon"/>
              <a:cs typeface="Impac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blipFill>
          <a:blip r:embed="rId3"/>
          <a:stretch/>
        </a:blip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63991307" name="TextBox 2"/>
          <p:cNvSpPr txBox="1"/>
          <p:nvPr/>
        </p:nvSpPr>
        <p:spPr bwMode="auto">
          <a:xfrm>
            <a:off x="7658360" y="2892133"/>
            <a:ext cx="8018560" cy="29546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11520"/>
              </a:lnSpc>
              <a:defRPr/>
            </a:pPr>
            <a:r>
              <a:rPr lang="en-US" sz="9600" b="1" spc="297">
                <a:solidFill>
                  <a:srgbClr val="4D4A99"/>
                </a:solidFill>
                <a:latin typeface="Arial"/>
                <a:ea typeface="Horizon"/>
                <a:cs typeface="Arial"/>
              </a:rPr>
              <a:t>THANK</a:t>
            </a:r>
            <a:endParaRPr lang="en-US" sz="9600" b="1" spc="297">
              <a:solidFill>
                <a:srgbClr val="4D4A99"/>
              </a:solidFill>
              <a:latin typeface="Arial"/>
              <a:ea typeface="Horizon"/>
              <a:cs typeface="Arial"/>
            </a:endParaRPr>
          </a:p>
          <a:p>
            <a:pPr algn="r">
              <a:lnSpc>
                <a:spcPts val="11520"/>
              </a:lnSpc>
              <a:defRPr/>
            </a:pPr>
            <a:r>
              <a:rPr lang="en-US" sz="9600" b="1" spc="297">
                <a:solidFill>
                  <a:srgbClr val="4D4A99"/>
                </a:solidFill>
                <a:latin typeface="Arial"/>
                <a:ea typeface="Horizon"/>
                <a:cs typeface="Arial"/>
              </a:rPr>
              <a:t>YOU</a:t>
            </a:r>
            <a:endParaRPr lang="en-US" sz="9600" b="1" spc="297">
              <a:solidFill>
                <a:srgbClr val="4D4A99"/>
              </a:solidFill>
              <a:latin typeface="Arial"/>
              <a:ea typeface="Horizon"/>
              <a:cs typeface="Arial"/>
            </a:endParaRPr>
          </a:p>
        </p:txBody>
      </p:sp>
      <p:grpSp>
        <p:nvGrpSpPr>
          <p:cNvPr id="2067587122" name="Group 3"/>
          <p:cNvGrpSpPr/>
          <p:nvPr/>
        </p:nvGrpSpPr>
        <p:grpSpPr bwMode="auto">
          <a:xfrm rot="0">
            <a:off x="1019174" y="9148748"/>
            <a:ext cx="800251" cy="109552"/>
            <a:chOff x="0" y="0"/>
            <a:chExt cx="210766" cy="28853"/>
          </a:xfrm>
        </p:grpSpPr>
        <p:sp>
          <p:nvSpPr>
            <p:cNvPr id="4" name="Freeform 4"/>
            <p:cNvSpPr/>
            <p:nvPr/>
          </p:nvSpPr>
          <p:spPr bwMode="auto">
            <a:xfrm>
              <a:off x="0" y="0"/>
              <a:ext cx="210766" cy="28853"/>
            </a:xfrm>
            <a:custGeom>
              <a:avLst/>
              <a:gdLst/>
              <a:ahLst/>
              <a:cxnLst/>
              <a:rect l="l" t="t" r="r" b="b"/>
              <a:pathLst>
                <a:path w="210766" h="28853" fill="norm" stroke="1" extrusionOk="0">
                  <a:moveTo>
                    <a:pt x="14427" y="0"/>
                  </a:moveTo>
                  <a:lnTo>
                    <a:pt x="196339" y="0"/>
                  </a:lnTo>
                  <a:cubicBezTo>
                    <a:pt x="200165" y="0"/>
                    <a:pt x="203835" y="1520"/>
                    <a:pt x="206540" y="4225"/>
                  </a:cubicBezTo>
                  <a:cubicBezTo>
                    <a:pt x="209246" y="6931"/>
                    <a:pt x="210766" y="10600"/>
                    <a:pt x="210766" y="14427"/>
                  </a:cubicBezTo>
                  <a:lnTo>
                    <a:pt x="210766" y="14427"/>
                  </a:lnTo>
                  <a:cubicBezTo>
                    <a:pt x="210766" y="18253"/>
                    <a:pt x="209246" y="21922"/>
                    <a:pt x="206540" y="24628"/>
                  </a:cubicBezTo>
                  <a:cubicBezTo>
                    <a:pt x="203835" y="27333"/>
                    <a:pt x="200165" y="28853"/>
                    <a:pt x="196339" y="28853"/>
                  </a:cubicBezTo>
                  <a:lnTo>
                    <a:pt x="14427" y="28853"/>
                  </a:lnTo>
                  <a:cubicBezTo>
                    <a:pt x="10600" y="28853"/>
                    <a:pt x="6931" y="27333"/>
                    <a:pt x="4225" y="24628"/>
                  </a:cubicBezTo>
                  <a:cubicBezTo>
                    <a:pt x="1520" y="21922"/>
                    <a:pt x="0" y="18253"/>
                    <a:pt x="0" y="14427"/>
                  </a:cubicBezTo>
                  <a:lnTo>
                    <a:pt x="0" y="14427"/>
                  </a:lnTo>
                  <a:cubicBezTo>
                    <a:pt x="0" y="10600"/>
                    <a:pt x="1520" y="6931"/>
                    <a:pt x="4225" y="4225"/>
                  </a:cubicBezTo>
                  <a:cubicBezTo>
                    <a:pt x="6931" y="1520"/>
                    <a:pt x="10600" y="0"/>
                    <a:pt x="14427" y="0"/>
                  </a:cubicBezTo>
                  <a:close/>
                </a:path>
              </a:pathLst>
            </a:custGeom>
            <a:solidFill>
              <a:srgbClr val="4D4A99"/>
            </a:solidFill>
          </p:spPr>
        </p:sp>
        <p:sp>
          <p:nvSpPr>
            <p:cNvPr id="5" name="TextBox 5"/>
            <p:cNvSpPr txBox="1"/>
            <p:nvPr/>
          </p:nvSpPr>
          <p:spPr bwMode="auto">
            <a:xfrm>
              <a:off x="0" y="-38100"/>
              <a:ext cx="210766" cy="6695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40"/>
                </a:lnSpc>
                <a:defRPr/>
              </a:pPr>
              <a:endParaRPr/>
            </a:p>
          </p:txBody>
        </p:sp>
      </p:grpSp>
      <p:sp>
        <p:nvSpPr>
          <p:cNvPr id="1730344511" name="TextBox 9"/>
          <p:cNvSpPr txBox="1"/>
          <p:nvPr/>
        </p:nvSpPr>
        <p:spPr bwMode="auto">
          <a:xfrm>
            <a:off x="14044334" y="5872338"/>
            <a:ext cx="1632944" cy="42707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3360"/>
              </a:lnSpc>
              <a:spcBef>
                <a:spcPts val="0"/>
              </a:spcBef>
              <a:defRPr/>
            </a:pPr>
            <a:r>
              <a:rPr lang="zh-CN" sz="2400" b="1" spc="120">
                <a:solidFill>
                  <a:srgbClr val="4D4A99"/>
                </a:solidFill>
                <a:latin typeface="黑体"/>
                <a:ea typeface="黑体"/>
                <a:cs typeface="思源黑体 2 Heavy"/>
              </a:rPr>
              <a:t>感谢聆听</a:t>
            </a:r>
            <a:endParaRPr lang="en-US" sz="2400" b="1" spc="120">
              <a:solidFill>
                <a:srgbClr val="4D4A99"/>
              </a:solidFill>
              <a:latin typeface="黑体"/>
              <a:ea typeface="黑体"/>
              <a:cs typeface="思源黑体 2 Heavy"/>
            </a:endParaRPr>
          </a:p>
        </p:txBody>
      </p:sp>
      <p:grpSp>
        <p:nvGrpSpPr>
          <p:cNvPr id="497119373" name="Group 10"/>
          <p:cNvGrpSpPr/>
          <p:nvPr/>
        </p:nvGrpSpPr>
        <p:grpSpPr bwMode="auto">
          <a:xfrm rot="-10800000">
            <a:off x="14876669" y="2076721"/>
            <a:ext cx="800251" cy="109552"/>
            <a:chOff x="0" y="0"/>
            <a:chExt cx="210766" cy="28853"/>
          </a:xfrm>
        </p:grpSpPr>
        <p:sp>
          <p:nvSpPr>
            <p:cNvPr id="11" name="Freeform 11"/>
            <p:cNvSpPr/>
            <p:nvPr/>
          </p:nvSpPr>
          <p:spPr bwMode="auto">
            <a:xfrm>
              <a:off x="0" y="0"/>
              <a:ext cx="210766" cy="28853"/>
            </a:xfrm>
            <a:custGeom>
              <a:avLst/>
              <a:gdLst/>
              <a:ahLst/>
              <a:cxnLst/>
              <a:rect l="l" t="t" r="r" b="b"/>
              <a:pathLst>
                <a:path w="210766" h="28853" fill="norm" stroke="1" extrusionOk="0">
                  <a:moveTo>
                    <a:pt x="14427" y="0"/>
                  </a:moveTo>
                  <a:lnTo>
                    <a:pt x="196339" y="0"/>
                  </a:lnTo>
                  <a:cubicBezTo>
                    <a:pt x="200165" y="0"/>
                    <a:pt x="203835" y="1520"/>
                    <a:pt x="206540" y="4225"/>
                  </a:cubicBezTo>
                  <a:cubicBezTo>
                    <a:pt x="209246" y="6931"/>
                    <a:pt x="210766" y="10600"/>
                    <a:pt x="210766" y="14427"/>
                  </a:cubicBezTo>
                  <a:lnTo>
                    <a:pt x="210766" y="14427"/>
                  </a:lnTo>
                  <a:cubicBezTo>
                    <a:pt x="210766" y="18253"/>
                    <a:pt x="209246" y="21922"/>
                    <a:pt x="206540" y="24628"/>
                  </a:cubicBezTo>
                  <a:cubicBezTo>
                    <a:pt x="203835" y="27333"/>
                    <a:pt x="200165" y="28853"/>
                    <a:pt x="196339" y="28853"/>
                  </a:cubicBezTo>
                  <a:lnTo>
                    <a:pt x="14427" y="28853"/>
                  </a:lnTo>
                  <a:cubicBezTo>
                    <a:pt x="10600" y="28853"/>
                    <a:pt x="6931" y="27333"/>
                    <a:pt x="4225" y="24628"/>
                  </a:cubicBezTo>
                  <a:cubicBezTo>
                    <a:pt x="1520" y="21922"/>
                    <a:pt x="0" y="18253"/>
                    <a:pt x="0" y="14427"/>
                  </a:cubicBezTo>
                  <a:lnTo>
                    <a:pt x="0" y="14427"/>
                  </a:lnTo>
                  <a:cubicBezTo>
                    <a:pt x="0" y="10600"/>
                    <a:pt x="1520" y="6931"/>
                    <a:pt x="4225" y="4225"/>
                  </a:cubicBezTo>
                  <a:cubicBezTo>
                    <a:pt x="6931" y="1520"/>
                    <a:pt x="10600" y="0"/>
                    <a:pt x="14427" y="0"/>
                  </a:cubicBezTo>
                  <a:close/>
                </a:path>
              </a:pathLst>
            </a:custGeom>
            <a:solidFill>
              <a:srgbClr val="403D8D"/>
            </a:solidFill>
          </p:spPr>
        </p:sp>
        <p:sp>
          <p:nvSpPr>
            <p:cNvPr id="12" name="TextBox 12"/>
            <p:cNvSpPr txBox="1"/>
            <p:nvPr/>
          </p:nvSpPr>
          <p:spPr bwMode="auto">
            <a:xfrm>
              <a:off x="0" y="-38100"/>
              <a:ext cx="210766" cy="6695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40"/>
                </a:lnSpc>
                <a:defRPr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blipFill>
          <a:blip r:embed="rId3"/>
          <a:stretch/>
        </a:blip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52767517" name="AutoShape 2"/>
          <p:cNvSpPr/>
          <p:nvPr/>
        </p:nvSpPr>
        <p:spPr bwMode="auto">
          <a:xfrm flipV="1">
            <a:off x="8726230" y="2340049"/>
            <a:ext cx="8533070" cy="4491"/>
          </a:xfrm>
          <a:prstGeom prst="line">
            <a:avLst/>
          </a:prstGeom>
          <a:ln w="28575" cap="flat">
            <a:solidFill>
              <a:srgbClr val="4D4A99"/>
            </a:solidFill>
            <a:prstDash val="sysDot"/>
            <a:headEnd type="none" w="sm" len="sm"/>
            <a:tailEnd type="none" w="sm" len="sm"/>
          </a:ln>
        </p:spPr>
      </p:sp>
      <p:sp>
        <p:nvSpPr>
          <p:cNvPr id="1290886012" name="TextBox 4"/>
          <p:cNvSpPr txBox="1"/>
          <p:nvPr/>
        </p:nvSpPr>
        <p:spPr bwMode="auto">
          <a:xfrm>
            <a:off x="990600" y="525028"/>
            <a:ext cx="8972550" cy="15386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2000"/>
              </a:lnSpc>
              <a:defRPr/>
            </a:pPr>
            <a:r>
              <a:rPr lang="en-US" sz="8000" b="1" spc="239">
                <a:solidFill>
                  <a:srgbClr val="4D4A99"/>
                </a:solidFill>
                <a:latin typeface="Arial"/>
                <a:ea typeface="Horizon"/>
                <a:cs typeface="Arial"/>
              </a:rPr>
              <a:t>CONTENTS</a:t>
            </a:r>
            <a:endParaRPr lang="en-US" sz="8000" b="1" spc="239">
              <a:solidFill>
                <a:srgbClr val="4D4A99"/>
              </a:solidFill>
              <a:latin typeface="Arial"/>
              <a:ea typeface="Horizon"/>
              <a:cs typeface="Arial"/>
            </a:endParaRPr>
          </a:p>
        </p:txBody>
      </p:sp>
      <p:sp>
        <p:nvSpPr>
          <p:cNvPr id="2037297686" name="TextBox 5"/>
          <p:cNvSpPr txBox="1"/>
          <p:nvPr/>
        </p:nvSpPr>
        <p:spPr bwMode="auto">
          <a:xfrm>
            <a:off x="2140112" y="3844884"/>
            <a:ext cx="3596149" cy="4270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360"/>
              </a:lnSpc>
              <a:spcBef>
                <a:spcPts val="0"/>
              </a:spcBef>
              <a:defRPr/>
            </a:pPr>
            <a:r>
              <a:rPr lang="zh-CN" sz="2400" b="1">
                <a:solidFill>
                  <a:srgbClr val="4D4A99"/>
                </a:solidFill>
                <a:latin typeface="黑体"/>
                <a:ea typeface="黑体"/>
                <a:cs typeface="思源黑体-超粗体"/>
              </a:rPr>
              <a:t>项目总览</a:t>
            </a:r>
            <a:endParaRPr lang="zh-CN" sz="2400" b="1">
              <a:solidFill>
                <a:srgbClr val="4D4A99"/>
              </a:solidFill>
              <a:latin typeface="黑体"/>
              <a:ea typeface="黑体"/>
              <a:cs typeface="思源黑体-超粗体"/>
            </a:endParaRPr>
          </a:p>
        </p:txBody>
      </p:sp>
      <p:sp>
        <p:nvSpPr>
          <p:cNvPr id="1288882029" name="TextBox 6"/>
          <p:cNvSpPr txBox="1"/>
          <p:nvPr/>
        </p:nvSpPr>
        <p:spPr bwMode="auto">
          <a:xfrm>
            <a:off x="2140112" y="4432514"/>
            <a:ext cx="3596149" cy="12195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45440" lvl="1" indent="-172720" algn="l">
              <a:lnSpc>
                <a:spcPts val="3200"/>
              </a:lnSpc>
              <a:buFont typeface="Arial"/>
              <a:buChar char="•"/>
              <a:defRPr/>
            </a:pPr>
            <a:r>
              <a:rPr lang="zh-CN" sz="1600">
                <a:solidFill>
                  <a:srgbClr val="4D4A99"/>
                </a:solidFill>
                <a:latin typeface="黑体"/>
                <a:ea typeface="黑体"/>
                <a:cs typeface="思源黑体 1"/>
              </a:rPr>
              <a:t>背景与市场洞察</a:t>
            </a:r>
            <a:endParaRPr lang="zh-CN" sz="1600">
              <a:solidFill>
                <a:srgbClr val="4D4A99"/>
              </a:solidFill>
              <a:latin typeface="黑体"/>
              <a:ea typeface="黑体"/>
              <a:cs typeface="思源黑体 1"/>
            </a:endParaRPr>
          </a:p>
          <a:p>
            <a:pPr marL="345440" lvl="1" indent="-172720" algn="l">
              <a:lnSpc>
                <a:spcPts val="3200"/>
              </a:lnSpc>
              <a:buFont typeface="Arial"/>
              <a:buChar char="•"/>
              <a:defRPr/>
            </a:pPr>
            <a:r>
              <a:rPr lang="zh-CN" sz="1600">
                <a:solidFill>
                  <a:srgbClr val="4D4A99"/>
                </a:solidFill>
                <a:latin typeface="黑体"/>
                <a:ea typeface="黑体"/>
                <a:cs typeface="思源黑体 1"/>
              </a:rPr>
              <a:t>核心目标</a:t>
            </a:r>
            <a:endParaRPr lang="zh-CN" sz="1600">
              <a:solidFill>
                <a:srgbClr val="4D4A99"/>
              </a:solidFill>
              <a:latin typeface="黑体"/>
              <a:ea typeface="黑体"/>
              <a:cs typeface="思源黑体 1"/>
            </a:endParaRPr>
          </a:p>
          <a:p>
            <a:pPr marL="345440" lvl="1" indent="-172720" algn="l">
              <a:lnSpc>
                <a:spcPts val="3200"/>
              </a:lnSpc>
              <a:buFont typeface="Arial"/>
              <a:buChar char="•"/>
              <a:defRPr/>
            </a:pPr>
            <a:r>
              <a:rPr lang="zh-CN" sz="1600">
                <a:solidFill>
                  <a:srgbClr val="4D4A99"/>
                </a:solidFill>
                <a:latin typeface="黑体"/>
                <a:ea typeface="黑体"/>
                <a:cs typeface="思源黑体 1"/>
              </a:rPr>
              <a:t>整体策略与主题</a:t>
            </a:r>
            <a:endParaRPr lang="zh-CN" sz="1600">
              <a:solidFill>
                <a:srgbClr val="4D4A99"/>
              </a:solidFill>
              <a:latin typeface="黑体"/>
              <a:ea typeface="黑体"/>
              <a:cs typeface="思源黑体 1"/>
            </a:endParaRPr>
          </a:p>
        </p:txBody>
      </p:sp>
      <p:sp>
        <p:nvSpPr>
          <p:cNvPr id="657706805" name="TextBox 7"/>
          <p:cNvSpPr txBox="1"/>
          <p:nvPr/>
        </p:nvSpPr>
        <p:spPr bwMode="auto">
          <a:xfrm>
            <a:off x="8555139" y="4432514"/>
            <a:ext cx="4646119" cy="8131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45440" lvl="1" indent="-172720" algn="l">
              <a:lnSpc>
                <a:spcPts val="3200"/>
              </a:lnSpc>
              <a:buFont typeface="Arial"/>
              <a:buChar char="•"/>
              <a:defRPr/>
            </a:pPr>
            <a:r>
              <a:rPr lang="zh-CN" sz="1600">
                <a:solidFill>
                  <a:srgbClr val="4D4A99"/>
                </a:solidFill>
                <a:latin typeface="黑体"/>
                <a:ea typeface="黑体"/>
                <a:cs typeface="黑体"/>
              </a:rPr>
              <a:t>分阶段规划：预热期→爆发期→高潮期→返场期</a:t>
            </a:r>
            <a:endParaRPr lang="zh-CN" sz="1600">
              <a:solidFill>
                <a:srgbClr val="4D4A99"/>
              </a:solidFill>
              <a:latin typeface="黑体"/>
              <a:ea typeface="黑体"/>
              <a:cs typeface="黑体"/>
            </a:endParaRPr>
          </a:p>
          <a:p>
            <a:pPr marL="345440" lvl="1" indent="-172720" algn="l">
              <a:lnSpc>
                <a:spcPts val="3200"/>
              </a:lnSpc>
              <a:buFont typeface="Arial"/>
              <a:buChar char="•"/>
              <a:defRPr/>
            </a:pPr>
            <a:r>
              <a:rPr lang="zh-CN" sz="1600">
                <a:solidFill>
                  <a:srgbClr val="4D4A99"/>
                </a:solidFill>
                <a:latin typeface="黑体"/>
                <a:ea typeface="黑体"/>
                <a:cs typeface="黑体"/>
              </a:rPr>
              <a:t>平台差异化：抖音/小红书/微博/微信重点动作</a:t>
            </a:r>
            <a:endParaRPr lang="zh-CN" sz="1600">
              <a:solidFill>
                <a:srgbClr val="4D4A99"/>
              </a:solidFill>
              <a:latin typeface="黑体"/>
              <a:ea typeface="黑体"/>
              <a:cs typeface="黑体"/>
            </a:endParaRPr>
          </a:p>
        </p:txBody>
      </p:sp>
      <p:sp>
        <p:nvSpPr>
          <p:cNvPr id="145547723" name="TextBox 8"/>
          <p:cNvSpPr txBox="1"/>
          <p:nvPr/>
        </p:nvSpPr>
        <p:spPr bwMode="auto">
          <a:xfrm>
            <a:off x="8555139" y="3844884"/>
            <a:ext cx="3596149" cy="4270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360"/>
              </a:lnSpc>
              <a:spcBef>
                <a:spcPts val="0"/>
              </a:spcBef>
              <a:defRPr/>
            </a:pPr>
            <a:r>
              <a:rPr lang="zh-CN" sz="2400" b="1">
                <a:solidFill>
                  <a:srgbClr val="4D4A99"/>
                </a:solidFill>
                <a:latin typeface="黑体"/>
                <a:ea typeface="黑体"/>
                <a:cs typeface="思源黑体-超粗体"/>
              </a:rPr>
              <a:t>内容策略与执行</a:t>
            </a:r>
            <a:endParaRPr lang="zh-CN" sz="2400" b="1">
              <a:solidFill>
                <a:srgbClr val="4D4A99"/>
              </a:solidFill>
              <a:latin typeface="黑体"/>
              <a:ea typeface="黑体"/>
              <a:cs typeface="思源黑体-超粗体"/>
            </a:endParaRPr>
          </a:p>
        </p:txBody>
      </p:sp>
      <p:sp>
        <p:nvSpPr>
          <p:cNvPr id="799565589" name="TextBox 9"/>
          <p:cNvSpPr txBox="1"/>
          <p:nvPr/>
        </p:nvSpPr>
        <p:spPr bwMode="auto">
          <a:xfrm>
            <a:off x="2140112" y="7165969"/>
            <a:ext cx="3596149" cy="4270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360"/>
              </a:lnSpc>
              <a:spcBef>
                <a:spcPts val="0"/>
              </a:spcBef>
              <a:defRPr/>
            </a:pPr>
            <a:r>
              <a:rPr lang="zh-CN" sz="2400" b="1">
                <a:solidFill>
                  <a:srgbClr val="4D4A99"/>
                </a:solidFill>
                <a:latin typeface="黑体"/>
                <a:ea typeface="黑体"/>
                <a:cs typeface="思源黑体-超粗体"/>
              </a:rPr>
              <a:t>资源与保障</a:t>
            </a:r>
            <a:endParaRPr lang="zh-CN" sz="2400" b="1">
              <a:solidFill>
                <a:srgbClr val="4D4A99"/>
              </a:solidFill>
              <a:latin typeface="黑体"/>
              <a:ea typeface="黑体"/>
              <a:cs typeface="思源黑体-超粗体"/>
            </a:endParaRPr>
          </a:p>
        </p:txBody>
      </p:sp>
      <p:sp>
        <p:nvSpPr>
          <p:cNvPr id="125012390" name="TextBox 10"/>
          <p:cNvSpPr txBox="1"/>
          <p:nvPr/>
        </p:nvSpPr>
        <p:spPr bwMode="auto">
          <a:xfrm>
            <a:off x="2140112" y="7753600"/>
            <a:ext cx="3596149" cy="4067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45440" lvl="1" indent="-172720" algn="l">
              <a:lnSpc>
                <a:spcPts val="3200"/>
              </a:lnSpc>
              <a:buFont typeface="Arial"/>
              <a:buChar char="•"/>
              <a:defRPr/>
            </a:pPr>
            <a:r>
              <a:rPr lang="zh-CN" sz="1600">
                <a:solidFill>
                  <a:srgbClr val="4D4A99"/>
                </a:solidFill>
                <a:latin typeface="黑体"/>
                <a:ea typeface="黑体"/>
                <a:cs typeface="思源黑体 1"/>
              </a:rPr>
              <a:t>预算分配</a:t>
            </a:r>
            <a:endParaRPr lang="zh-CN" sz="1600">
              <a:solidFill>
                <a:srgbClr val="4D4A99"/>
              </a:solidFill>
              <a:latin typeface="黑体"/>
              <a:ea typeface="黑体"/>
              <a:cs typeface="思源黑体 1"/>
            </a:endParaRPr>
          </a:p>
        </p:txBody>
      </p:sp>
      <p:sp>
        <p:nvSpPr>
          <p:cNvPr id="1772128322" name="TextBox 11"/>
          <p:cNvSpPr txBox="1"/>
          <p:nvPr/>
        </p:nvSpPr>
        <p:spPr bwMode="auto">
          <a:xfrm>
            <a:off x="8555139" y="7165969"/>
            <a:ext cx="3596149" cy="4270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360"/>
              </a:lnSpc>
              <a:spcBef>
                <a:spcPts val="0"/>
              </a:spcBef>
              <a:defRPr/>
            </a:pPr>
            <a:r>
              <a:rPr lang="zh-CN" sz="2400" b="1">
                <a:solidFill>
                  <a:srgbClr val="4D4A99"/>
                </a:solidFill>
                <a:latin typeface="黑体"/>
                <a:ea typeface="黑体"/>
                <a:cs typeface="思源黑体-超粗体"/>
              </a:rPr>
              <a:t>效果与复盘</a:t>
            </a:r>
            <a:endParaRPr lang="zh-CN" sz="2400" b="1">
              <a:solidFill>
                <a:srgbClr val="4D4A99"/>
              </a:solidFill>
              <a:latin typeface="黑体"/>
              <a:ea typeface="黑体"/>
              <a:cs typeface="思源黑体-超粗体"/>
            </a:endParaRPr>
          </a:p>
        </p:txBody>
      </p:sp>
      <p:sp>
        <p:nvSpPr>
          <p:cNvPr id="1429337685" name="TextBox 12"/>
          <p:cNvSpPr txBox="1"/>
          <p:nvPr/>
        </p:nvSpPr>
        <p:spPr bwMode="auto">
          <a:xfrm>
            <a:off x="8555139" y="7753600"/>
            <a:ext cx="3596149" cy="8131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45440" lvl="1" indent="-172720" algn="l">
              <a:lnSpc>
                <a:spcPts val="3200"/>
              </a:lnSpc>
              <a:buFont typeface="Arial"/>
              <a:buChar char="•"/>
              <a:defRPr/>
            </a:pPr>
            <a:r>
              <a:rPr lang="zh-CN" sz="1600">
                <a:solidFill>
                  <a:srgbClr val="4D4A99"/>
                </a:solidFill>
                <a:latin typeface="黑体"/>
                <a:ea typeface="黑体"/>
                <a:cs typeface="黑体"/>
              </a:rPr>
              <a:t>关键KPI</a:t>
            </a:r>
            <a:endParaRPr lang="zh-CN" sz="1600">
              <a:solidFill>
                <a:srgbClr val="4D4A99"/>
              </a:solidFill>
              <a:latin typeface="黑体"/>
              <a:ea typeface="黑体"/>
              <a:cs typeface="黑体"/>
            </a:endParaRPr>
          </a:p>
          <a:p>
            <a:pPr marL="345440" lvl="1" indent="-172720" algn="l">
              <a:lnSpc>
                <a:spcPts val="3200"/>
              </a:lnSpc>
              <a:buFont typeface="Arial"/>
              <a:buChar char="•"/>
              <a:defRPr/>
            </a:pPr>
            <a:r>
              <a:rPr lang="zh-CN" sz="1600">
                <a:solidFill>
                  <a:srgbClr val="4D4A99"/>
                </a:solidFill>
                <a:latin typeface="黑体"/>
                <a:ea typeface="黑体"/>
                <a:cs typeface="黑体"/>
              </a:rPr>
              <a:t>优化建议</a:t>
            </a:r>
            <a:endParaRPr lang="zh-CN" sz="1600">
              <a:solidFill>
                <a:srgbClr val="4D4A99"/>
              </a:solidFill>
              <a:latin typeface="黑体"/>
              <a:ea typeface="黑体"/>
              <a:cs typeface="黑体"/>
            </a:endParaRPr>
          </a:p>
        </p:txBody>
      </p:sp>
      <p:sp>
        <p:nvSpPr>
          <p:cNvPr id="1923572074" name="TextBox 13"/>
          <p:cNvSpPr txBox="1"/>
          <p:nvPr/>
        </p:nvSpPr>
        <p:spPr bwMode="auto">
          <a:xfrm>
            <a:off x="1079318" y="3450803"/>
            <a:ext cx="625262" cy="15649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320"/>
              </a:lnSpc>
              <a:defRPr/>
            </a:pPr>
            <a:r>
              <a:rPr lang="zh-CN" sz="8800">
                <a:solidFill>
                  <a:srgbClr val="4D4A99"/>
                </a:solidFill>
                <a:latin typeface="Impact"/>
                <a:ea typeface="黑体"/>
                <a:cs typeface="Impact"/>
              </a:rPr>
              <a:t>1</a:t>
            </a:r>
            <a:endParaRPr lang="zh-CN" sz="8800">
              <a:solidFill>
                <a:srgbClr val="4D4A99"/>
              </a:solidFill>
              <a:latin typeface="Impact"/>
              <a:ea typeface="黑体"/>
              <a:cs typeface="Impact"/>
            </a:endParaRPr>
          </a:p>
        </p:txBody>
      </p:sp>
      <p:sp>
        <p:nvSpPr>
          <p:cNvPr id="724357274" name="TextBox 14"/>
          <p:cNvSpPr txBox="1"/>
          <p:nvPr/>
        </p:nvSpPr>
        <p:spPr bwMode="auto">
          <a:xfrm>
            <a:off x="7161309" y="3450803"/>
            <a:ext cx="1036728" cy="15649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320"/>
              </a:lnSpc>
              <a:defRPr/>
            </a:pPr>
            <a:r>
              <a:rPr lang="zh-CN" sz="8800">
                <a:solidFill>
                  <a:srgbClr val="4D4A99"/>
                </a:solidFill>
                <a:latin typeface="Impact"/>
                <a:ea typeface="黑体"/>
                <a:cs typeface="Impact"/>
              </a:rPr>
              <a:t>2</a:t>
            </a:r>
            <a:endParaRPr lang="zh-CN" sz="8800">
              <a:solidFill>
                <a:srgbClr val="4D4A99"/>
              </a:solidFill>
              <a:latin typeface="Impact"/>
              <a:ea typeface="黑体"/>
              <a:cs typeface="Impact"/>
            </a:endParaRPr>
          </a:p>
        </p:txBody>
      </p:sp>
      <p:sp>
        <p:nvSpPr>
          <p:cNvPr id="2142269820" name="TextBox 15"/>
          <p:cNvSpPr txBox="1"/>
          <p:nvPr/>
        </p:nvSpPr>
        <p:spPr bwMode="auto">
          <a:xfrm>
            <a:off x="876298" y="6937368"/>
            <a:ext cx="1031301" cy="15649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320"/>
              </a:lnSpc>
              <a:defRPr/>
            </a:pPr>
            <a:r>
              <a:rPr lang="zh-CN" sz="8800">
                <a:solidFill>
                  <a:srgbClr val="4D4A99"/>
                </a:solidFill>
                <a:latin typeface="Impact"/>
                <a:ea typeface="黑体"/>
                <a:cs typeface="Impact"/>
              </a:rPr>
              <a:t>3</a:t>
            </a:r>
            <a:endParaRPr lang="zh-CN" sz="8800">
              <a:solidFill>
                <a:srgbClr val="4D4A99"/>
              </a:solidFill>
              <a:latin typeface="Impact"/>
              <a:ea typeface="黑体"/>
              <a:cs typeface="Impact"/>
            </a:endParaRPr>
          </a:p>
        </p:txBody>
      </p:sp>
      <p:sp>
        <p:nvSpPr>
          <p:cNvPr id="1335689088" name="TextBox 16"/>
          <p:cNvSpPr txBox="1"/>
          <p:nvPr/>
        </p:nvSpPr>
        <p:spPr bwMode="auto">
          <a:xfrm>
            <a:off x="7161309" y="6937368"/>
            <a:ext cx="1067194" cy="15649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320"/>
              </a:lnSpc>
              <a:defRPr/>
            </a:pPr>
            <a:r>
              <a:rPr lang="zh-CN" sz="8800">
                <a:solidFill>
                  <a:srgbClr val="4D4A99"/>
                </a:solidFill>
                <a:latin typeface="Impact"/>
                <a:ea typeface="黑体"/>
                <a:cs typeface="Impact"/>
              </a:rPr>
              <a:t>4</a:t>
            </a:r>
            <a:endParaRPr lang="zh-CN" sz="8800">
              <a:solidFill>
                <a:srgbClr val="4D4A99"/>
              </a:solidFill>
              <a:latin typeface="Impact"/>
              <a:ea typeface="黑体"/>
              <a:cs typeface="Impact"/>
            </a:endParaRPr>
          </a:p>
        </p:txBody>
      </p:sp>
      <p:sp>
        <p:nvSpPr>
          <p:cNvPr id="394805088" name="TextBox 17"/>
          <p:cNvSpPr txBox="1"/>
          <p:nvPr/>
        </p:nvSpPr>
        <p:spPr bwMode="auto">
          <a:xfrm>
            <a:off x="15697746" y="8972848"/>
            <a:ext cx="1522269" cy="2848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240"/>
              </a:lnSpc>
              <a:defRPr/>
            </a:pPr>
            <a:r>
              <a:rPr lang="en-US" sz="1600" spc="77">
                <a:solidFill>
                  <a:srgbClr val="FFFFFF"/>
                </a:solidFill>
                <a:latin typeface="Impact"/>
                <a:ea typeface="Horizon"/>
                <a:cs typeface="Impact"/>
              </a:rPr>
              <a:t>Page：02</a:t>
            </a:r>
            <a:endParaRPr lang="en-US" sz="1600" spc="77">
              <a:solidFill>
                <a:srgbClr val="FFFFFF"/>
              </a:solidFill>
              <a:latin typeface="Impact"/>
              <a:ea typeface="Horizon"/>
              <a:cs typeface="Impact"/>
            </a:endParaRPr>
          </a:p>
        </p:txBody>
      </p:sp>
      <p:sp>
        <p:nvSpPr>
          <p:cNvPr id="822328997" name="TextBox 18"/>
          <p:cNvSpPr txBox="1"/>
          <p:nvPr/>
        </p:nvSpPr>
        <p:spPr bwMode="auto">
          <a:xfrm>
            <a:off x="1028700" y="2161651"/>
            <a:ext cx="7697530" cy="2692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00"/>
              </a:lnSpc>
              <a:defRPr/>
            </a:pPr>
            <a:r>
              <a:rPr lang="en-US" sz="1400" b="1" spc="1120">
                <a:solidFill>
                  <a:srgbClr val="4D4A99"/>
                </a:solidFill>
                <a:latin typeface="Arial"/>
                <a:ea typeface="Horizon"/>
                <a:cs typeface="Arial"/>
              </a:rPr>
              <a:t>SOCIAL MEDIA CONTENT PLAN</a:t>
            </a:r>
            <a:endParaRPr lang="en-US" sz="1400" b="1" spc="1120">
              <a:solidFill>
                <a:srgbClr val="4D4A99"/>
              </a:solidFill>
              <a:latin typeface="Arial"/>
              <a:ea typeface="Horizon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blipFill>
          <a:blip r:embed="rId3"/>
          <a:stretch/>
        </a:blip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1120685377" name="Group 2"/>
          <p:cNvGrpSpPr/>
          <p:nvPr/>
        </p:nvGrpSpPr>
        <p:grpSpPr bwMode="auto">
          <a:xfrm rot="0">
            <a:off x="16459049" y="9148748"/>
            <a:ext cx="800251" cy="109552"/>
            <a:chOff x="0" y="0"/>
            <a:chExt cx="210766" cy="28853"/>
          </a:xfrm>
        </p:grpSpPr>
        <p:sp>
          <p:nvSpPr>
            <p:cNvPr id="3" name="Freeform 3"/>
            <p:cNvSpPr/>
            <p:nvPr/>
          </p:nvSpPr>
          <p:spPr bwMode="auto">
            <a:xfrm>
              <a:off x="0" y="0"/>
              <a:ext cx="210766" cy="28853"/>
            </a:xfrm>
            <a:custGeom>
              <a:avLst/>
              <a:gdLst/>
              <a:ahLst/>
              <a:cxnLst/>
              <a:rect l="l" t="t" r="r" b="b"/>
              <a:pathLst>
                <a:path w="210766" h="28853" fill="norm" stroke="1" extrusionOk="0">
                  <a:moveTo>
                    <a:pt x="14427" y="0"/>
                  </a:moveTo>
                  <a:lnTo>
                    <a:pt x="196339" y="0"/>
                  </a:lnTo>
                  <a:cubicBezTo>
                    <a:pt x="200165" y="0"/>
                    <a:pt x="203835" y="1520"/>
                    <a:pt x="206540" y="4225"/>
                  </a:cubicBezTo>
                  <a:cubicBezTo>
                    <a:pt x="209246" y="6931"/>
                    <a:pt x="210766" y="10600"/>
                    <a:pt x="210766" y="14427"/>
                  </a:cubicBezTo>
                  <a:lnTo>
                    <a:pt x="210766" y="14427"/>
                  </a:lnTo>
                  <a:cubicBezTo>
                    <a:pt x="210766" y="18253"/>
                    <a:pt x="209246" y="21922"/>
                    <a:pt x="206540" y="24628"/>
                  </a:cubicBezTo>
                  <a:cubicBezTo>
                    <a:pt x="203835" y="27333"/>
                    <a:pt x="200165" y="28853"/>
                    <a:pt x="196339" y="28853"/>
                  </a:cubicBezTo>
                  <a:lnTo>
                    <a:pt x="14427" y="28853"/>
                  </a:lnTo>
                  <a:cubicBezTo>
                    <a:pt x="10600" y="28853"/>
                    <a:pt x="6931" y="27333"/>
                    <a:pt x="4225" y="24628"/>
                  </a:cubicBezTo>
                  <a:cubicBezTo>
                    <a:pt x="1520" y="21922"/>
                    <a:pt x="0" y="18253"/>
                    <a:pt x="0" y="14427"/>
                  </a:cubicBezTo>
                  <a:lnTo>
                    <a:pt x="0" y="14427"/>
                  </a:lnTo>
                  <a:cubicBezTo>
                    <a:pt x="0" y="10600"/>
                    <a:pt x="1520" y="6931"/>
                    <a:pt x="4225" y="4225"/>
                  </a:cubicBezTo>
                  <a:cubicBezTo>
                    <a:pt x="6931" y="1520"/>
                    <a:pt x="10600" y="0"/>
                    <a:pt x="14427" y="0"/>
                  </a:cubicBezTo>
                  <a:close/>
                </a:path>
              </a:pathLst>
            </a:custGeom>
            <a:solidFill>
              <a:srgbClr val="4D4A99"/>
            </a:solidFill>
          </p:spPr>
          <p:txBody>
            <a:bodyPr anchor="ctr"/>
            <a:p>
              <a:pPr algn="ctr">
                <a:defRPr/>
              </a:pPr>
              <a:endParaRPr lang="zh-CN"/>
            </a:p>
          </p:txBody>
        </p:sp>
        <p:sp>
          <p:nvSpPr>
            <p:cNvPr id="4" name="TextBox 4"/>
            <p:cNvSpPr txBox="1"/>
            <p:nvPr/>
          </p:nvSpPr>
          <p:spPr bwMode="auto">
            <a:xfrm>
              <a:off x="0" y="-38100"/>
              <a:ext cx="210766" cy="6695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40"/>
                </a:lnSpc>
                <a:defRPr/>
              </a:pPr>
              <a:endParaRPr lang="zh-CN"/>
            </a:p>
          </p:txBody>
        </p:sp>
      </p:grpSp>
      <p:sp>
        <p:nvSpPr>
          <p:cNvPr id="1994525574" name="TextBox 6"/>
          <p:cNvSpPr txBox="1"/>
          <p:nvPr/>
        </p:nvSpPr>
        <p:spPr bwMode="auto">
          <a:xfrm>
            <a:off x="7818624" y="3293498"/>
            <a:ext cx="7677138" cy="15649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12320"/>
              </a:lnSpc>
              <a:spcBef>
                <a:spcPts val="0"/>
              </a:spcBef>
              <a:defRPr/>
            </a:pPr>
            <a:r>
              <a:rPr lang="zh-CN" sz="8800" b="1">
                <a:solidFill>
                  <a:srgbClr val="4D4A99"/>
                </a:solidFill>
                <a:latin typeface="黑体"/>
                <a:ea typeface="黑体"/>
                <a:cs typeface="思源黑体 2 Heavy"/>
              </a:rPr>
              <a:t>项目总览</a:t>
            </a:r>
            <a:endParaRPr lang="zh-CN" sz="8800" b="1">
              <a:solidFill>
                <a:srgbClr val="4D4A99"/>
              </a:solidFill>
              <a:latin typeface="黑体"/>
              <a:ea typeface="黑体"/>
              <a:cs typeface="思源黑体 2 Heavy"/>
            </a:endParaRPr>
          </a:p>
        </p:txBody>
      </p:sp>
      <p:sp>
        <p:nvSpPr>
          <p:cNvPr id="1197160181" name="TextBox 7"/>
          <p:cNvSpPr txBox="1"/>
          <p:nvPr/>
        </p:nvSpPr>
        <p:spPr bwMode="auto">
          <a:xfrm>
            <a:off x="1009649" y="3074423"/>
            <a:ext cx="1964190" cy="18494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4560"/>
              </a:lnSpc>
              <a:spcBef>
                <a:spcPts val="0"/>
              </a:spcBef>
              <a:defRPr/>
            </a:pPr>
            <a:r>
              <a:rPr lang="zh-CN" sz="10400">
                <a:solidFill>
                  <a:srgbClr val="4D4A99"/>
                </a:solidFill>
                <a:latin typeface="Impact"/>
                <a:ea typeface="Horizon"/>
                <a:cs typeface="Impact"/>
              </a:rPr>
              <a:t>01</a:t>
            </a:r>
            <a:endParaRPr lang="zh-CN" sz="10400">
              <a:solidFill>
                <a:srgbClr val="4D4A99"/>
              </a:solidFill>
              <a:latin typeface="Impact"/>
              <a:ea typeface="Horizon"/>
              <a:cs typeface="Impact"/>
            </a:endParaRPr>
          </a:p>
        </p:txBody>
      </p:sp>
      <p:sp>
        <p:nvSpPr>
          <p:cNvPr id="1569708053" name="TextBox 8"/>
          <p:cNvSpPr txBox="1"/>
          <p:nvPr/>
        </p:nvSpPr>
        <p:spPr bwMode="auto">
          <a:xfrm>
            <a:off x="8542675" y="4849626"/>
            <a:ext cx="6953447" cy="2492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1960"/>
              </a:lnSpc>
              <a:spcBef>
                <a:spcPts val="0"/>
              </a:spcBef>
              <a:defRPr/>
            </a:pPr>
            <a:r>
              <a:rPr lang="en-US" sz="1400" b="1" spc="280">
                <a:solidFill>
                  <a:srgbClr val="4D4A99"/>
                </a:solidFill>
                <a:latin typeface="Arial"/>
                <a:ea typeface="Horizon"/>
                <a:cs typeface="Arial"/>
              </a:rPr>
              <a:t>Work Review</a:t>
            </a:r>
            <a:endParaRPr lang="en-US" sz="1400" b="1" spc="280">
              <a:solidFill>
                <a:srgbClr val="4D4A99"/>
              </a:solidFill>
              <a:latin typeface="Arial"/>
              <a:ea typeface="Horizon"/>
              <a:cs typeface="Arial"/>
            </a:endParaRPr>
          </a:p>
        </p:txBody>
      </p:sp>
      <p:sp>
        <p:nvSpPr>
          <p:cNvPr id="1284115768" name="TextBox 9"/>
          <p:cNvSpPr txBox="1"/>
          <p:nvPr/>
        </p:nvSpPr>
        <p:spPr bwMode="auto">
          <a:xfrm>
            <a:off x="10416883" y="6297669"/>
            <a:ext cx="5078878" cy="14227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800"/>
              </a:lnSpc>
              <a:defRPr/>
            </a:pPr>
            <a:r>
              <a:rPr lang="zh-CN" sz="1400" b="1">
                <a:solidFill>
                  <a:srgbClr val="4D4A99"/>
                </a:solidFill>
                <a:latin typeface="黑体"/>
                <a:ea typeface="黑体"/>
                <a:cs typeface="思源黑体 2 Bold"/>
              </a:rPr>
              <a:t>背景与市场洞察</a:t>
            </a:r>
            <a:endParaRPr lang="zh-CN" sz="1400" b="1">
              <a:solidFill>
                <a:srgbClr val="4D4A99"/>
              </a:solidFill>
              <a:latin typeface="黑体"/>
              <a:ea typeface="黑体"/>
              <a:cs typeface="思源黑体 2 Bold"/>
            </a:endParaRPr>
          </a:p>
          <a:p>
            <a:pPr algn="r">
              <a:lnSpc>
                <a:spcPts val="2800"/>
              </a:lnSpc>
              <a:defRPr/>
            </a:pPr>
            <a:r>
              <a:rPr lang="zh-CN" sz="1400" b="1">
                <a:solidFill>
                  <a:srgbClr val="4D4A99"/>
                </a:solidFill>
                <a:latin typeface="黑体"/>
                <a:ea typeface="黑体"/>
                <a:cs typeface="思源黑体 2 Bold"/>
              </a:rPr>
              <a:t>核心目标</a:t>
            </a:r>
            <a:endParaRPr lang="zh-CN" sz="1400" b="1">
              <a:solidFill>
                <a:srgbClr val="4D4A99"/>
              </a:solidFill>
              <a:latin typeface="黑体"/>
              <a:ea typeface="黑体"/>
              <a:cs typeface="思源黑体 2 Bold"/>
            </a:endParaRPr>
          </a:p>
          <a:p>
            <a:pPr algn="r">
              <a:lnSpc>
                <a:spcPts val="2800"/>
              </a:lnSpc>
              <a:defRPr/>
            </a:pPr>
            <a:r>
              <a:rPr lang="zh-CN" sz="1400" b="1">
                <a:solidFill>
                  <a:srgbClr val="4D4A99"/>
                </a:solidFill>
                <a:latin typeface="黑体"/>
                <a:ea typeface="黑体"/>
                <a:cs typeface="思源黑体 2 Bold"/>
              </a:rPr>
              <a:t>整体策略与主题</a:t>
            </a:r>
            <a:endParaRPr lang="zh-CN" sz="1400" b="1">
              <a:solidFill>
                <a:srgbClr val="4D4A99"/>
              </a:solidFill>
              <a:latin typeface="思源黑体 2 Bold"/>
              <a:ea typeface="思源黑体 2 Bold"/>
              <a:cs typeface="思源黑体 2 Bold"/>
            </a:endParaRPr>
          </a:p>
          <a:p>
            <a:pPr algn="r">
              <a:lnSpc>
                <a:spcPts val="2800"/>
              </a:lnSpc>
              <a:defRPr/>
            </a:pPr>
            <a:endParaRPr lang="zh-CN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blipFill>
          <a:blip r:embed="rId3"/>
          <a:stretch/>
        </a:blip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88280389" name="AutoShape 3"/>
          <p:cNvSpPr/>
          <p:nvPr/>
        </p:nvSpPr>
        <p:spPr bwMode="auto">
          <a:xfrm>
            <a:off x="1028700" y="5824048"/>
            <a:ext cx="9172653" cy="0"/>
          </a:xfrm>
          <a:prstGeom prst="line">
            <a:avLst/>
          </a:prstGeom>
          <a:ln w="28575" cap="flat">
            <a:solidFill>
              <a:srgbClr val="4D4A99"/>
            </a:solidFill>
            <a:prstDash val="sysDot"/>
            <a:headEnd type="none" w="sm" len="sm"/>
            <a:tailEnd type="none" w="sm" len="sm"/>
          </a:ln>
        </p:spPr>
      </p:sp>
      <p:grpSp>
        <p:nvGrpSpPr>
          <p:cNvPr id="254651558" name="Group 4"/>
          <p:cNvGrpSpPr/>
          <p:nvPr/>
        </p:nvGrpSpPr>
        <p:grpSpPr bwMode="auto">
          <a:xfrm rot="5400000">
            <a:off x="16804398" y="2918744"/>
            <a:ext cx="800251" cy="109552"/>
            <a:chOff x="0" y="0"/>
            <a:chExt cx="210766" cy="28853"/>
          </a:xfrm>
        </p:grpSpPr>
        <p:sp>
          <p:nvSpPr>
            <p:cNvPr id="5" name="Freeform 5"/>
            <p:cNvSpPr/>
            <p:nvPr/>
          </p:nvSpPr>
          <p:spPr bwMode="auto">
            <a:xfrm>
              <a:off x="0" y="0"/>
              <a:ext cx="210766" cy="28853"/>
            </a:xfrm>
            <a:custGeom>
              <a:avLst/>
              <a:gdLst/>
              <a:ahLst/>
              <a:cxnLst/>
              <a:rect l="l" t="t" r="r" b="b"/>
              <a:pathLst>
                <a:path w="210766" h="28853" fill="norm" stroke="1" extrusionOk="0">
                  <a:moveTo>
                    <a:pt x="14427" y="0"/>
                  </a:moveTo>
                  <a:lnTo>
                    <a:pt x="196339" y="0"/>
                  </a:lnTo>
                  <a:cubicBezTo>
                    <a:pt x="200165" y="0"/>
                    <a:pt x="203835" y="1520"/>
                    <a:pt x="206540" y="4225"/>
                  </a:cubicBezTo>
                  <a:cubicBezTo>
                    <a:pt x="209246" y="6931"/>
                    <a:pt x="210766" y="10600"/>
                    <a:pt x="210766" y="14427"/>
                  </a:cubicBezTo>
                  <a:lnTo>
                    <a:pt x="210766" y="14427"/>
                  </a:lnTo>
                  <a:cubicBezTo>
                    <a:pt x="210766" y="18253"/>
                    <a:pt x="209246" y="21922"/>
                    <a:pt x="206540" y="24628"/>
                  </a:cubicBezTo>
                  <a:cubicBezTo>
                    <a:pt x="203835" y="27333"/>
                    <a:pt x="200165" y="28853"/>
                    <a:pt x="196339" y="28853"/>
                  </a:cubicBezTo>
                  <a:lnTo>
                    <a:pt x="14427" y="28853"/>
                  </a:lnTo>
                  <a:cubicBezTo>
                    <a:pt x="10600" y="28853"/>
                    <a:pt x="6931" y="27333"/>
                    <a:pt x="4225" y="24628"/>
                  </a:cubicBezTo>
                  <a:cubicBezTo>
                    <a:pt x="1520" y="21922"/>
                    <a:pt x="0" y="18253"/>
                    <a:pt x="0" y="14427"/>
                  </a:cubicBezTo>
                  <a:lnTo>
                    <a:pt x="0" y="14427"/>
                  </a:lnTo>
                  <a:cubicBezTo>
                    <a:pt x="0" y="10600"/>
                    <a:pt x="1520" y="6931"/>
                    <a:pt x="4225" y="4225"/>
                  </a:cubicBezTo>
                  <a:cubicBezTo>
                    <a:pt x="6931" y="1520"/>
                    <a:pt x="10600" y="0"/>
                    <a:pt x="14427" y="0"/>
                  </a:cubicBezTo>
                  <a:close/>
                </a:path>
              </a:pathLst>
            </a:custGeom>
            <a:solidFill>
              <a:srgbClr val="4D4A99"/>
            </a:solidFill>
          </p:spPr>
          <p:txBody>
            <a:bodyPr anchor="ctr"/>
            <a:p>
              <a:pPr algn="ctr">
                <a:defRPr/>
              </a:pPr>
              <a:endParaRPr lang="zh-CN"/>
            </a:p>
          </p:txBody>
        </p:sp>
        <p:sp>
          <p:nvSpPr>
            <p:cNvPr id="6" name="TextBox 6"/>
            <p:cNvSpPr txBox="1"/>
            <p:nvPr/>
          </p:nvSpPr>
          <p:spPr bwMode="auto">
            <a:xfrm>
              <a:off x="0" y="-38100"/>
              <a:ext cx="210766" cy="6695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40"/>
                </a:lnSpc>
                <a:defRPr/>
              </a:pPr>
              <a:endParaRPr lang="zh-CN"/>
            </a:p>
          </p:txBody>
        </p:sp>
      </p:grpSp>
      <p:grpSp>
        <p:nvGrpSpPr>
          <p:cNvPr id="652103098" name="Group 7"/>
          <p:cNvGrpSpPr/>
          <p:nvPr/>
        </p:nvGrpSpPr>
        <p:grpSpPr bwMode="auto">
          <a:xfrm rot="0">
            <a:off x="6641409" y="1710454"/>
            <a:ext cx="2502591" cy="665619"/>
            <a:chOff x="0" y="0"/>
            <a:chExt cx="659119" cy="175307"/>
          </a:xfrm>
        </p:grpSpPr>
        <p:sp>
          <p:nvSpPr>
            <p:cNvPr id="8" name="Freeform 8"/>
            <p:cNvSpPr/>
            <p:nvPr/>
          </p:nvSpPr>
          <p:spPr bwMode="auto">
            <a:xfrm>
              <a:off x="0" y="0"/>
              <a:ext cx="659119" cy="175307"/>
            </a:xfrm>
            <a:custGeom>
              <a:avLst/>
              <a:gdLst/>
              <a:ahLst/>
              <a:cxnLst/>
              <a:rect l="l" t="t" r="r" b="b"/>
              <a:pathLst>
                <a:path w="659119" h="175307" fill="norm" stroke="1" extrusionOk="0">
                  <a:moveTo>
                    <a:pt x="0" y="0"/>
                  </a:moveTo>
                  <a:lnTo>
                    <a:pt x="659119" y="0"/>
                  </a:lnTo>
                  <a:lnTo>
                    <a:pt x="659119" y="175307"/>
                  </a:lnTo>
                  <a:lnTo>
                    <a:pt x="0" y="175307"/>
                  </a:lnTo>
                  <a:close/>
                </a:path>
              </a:pathLst>
            </a:custGeom>
            <a:solidFill>
              <a:srgbClr val="C6CDFE"/>
            </a:solidFill>
          </p:spPr>
          <p:txBody>
            <a:bodyPr anchor="ctr"/>
            <a:p>
              <a:pPr algn="ctr">
                <a:defRPr/>
              </a:pPr>
              <a:endParaRPr lang="zh-CN"/>
            </a:p>
          </p:txBody>
        </p:sp>
        <p:sp>
          <p:nvSpPr>
            <p:cNvPr id="9" name="TextBox 9"/>
            <p:cNvSpPr txBox="1"/>
            <p:nvPr/>
          </p:nvSpPr>
          <p:spPr bwMode="auto">
            <a:xfrm>
              <a:off x="0" y="-38100"/>
              <a:ext cx="659119" cy="213407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520"/>
                </a:lnSpc>
                <a:defRPr/>
              </a:pPr>
              <a:endParaRPr lang="zh-CN"/>
            </a:p>
          </p:txBody>
        </p:sp>
      </p:grpSp>
      <p:sp>
        <p:nvSpPr>
          <p:cNvPr id="1699173318" name="AutoShape 10"/>
          <p:cNvSpPr/>
          <p:nvPr/>
        </p:nvSpPr>
        <p:spPr bwMode="auto">
          <a:xfrm>
            <a:off x="4833957" y="6088885"/>
            <a:ext cx="0" cy="2311417"/>
          </a:xfrm>
          <a:prstGeom prst="line">
            <a:avLst/>
          </a:prstGeom>
          <a:ln w="28575" cap="flat">
            <a:solidFill>
              <a:srgbClr val="4D4A99"/>
            </a:solidFill>
            <a:prstDash val="sysDot"/>
            <a:headEnd type="none" w="sm" len="sm"/>
            <a:tailEnd type="none" w="sm" len="sm"/>
          </a:ln>
        </p:spPr>
      </p:sp>
      <p:sp>
        <p:nvSpPr>
          <p:cNvPr id="2084191776" name="TextBox 11"/>
          <p:cNvSpPr txBox="1"/>
          <p:nvPr/>
        </p:nvSpPr>
        <p:spPr bwMode="auto">
          <a:xfrm>
            <a:off x="1554480" y="4050029"/>
            <a:ext cx="4960344" cy="137196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3600"/>
              </a:lnSpc>
              <a:defRPr/>
            </a:pPr>
            <a:r>
              <a:rPr lang="zh-CN" sz="2400" b="1">
                <a:solidFill>
                  <a:srgbClr val="4D4A99"/>
                </a:solidFill>
                <a:latin typeface="黑体"/>
                <a:ea typeface="黑体"/>
                <a:cs typeface="黑体"/>
              </a:rPr>
              <a:t>市场洞察</a:t>
            </a:r>
            <a:endParaRPr lang="zh-CN" sz="2400" b="1">
              <a:solidFill>
                <a:srgbClr val="4D4A99"/>
              </a:solidFill>
              <a:latin typeface="黑体"/>
              <a:ea typeface="黑体"/>
              <a:cs typeface="黑体"/>
            </a:endParaRPr>
          </a:p>
          <a:p>
            <a:pPr algn="l">
              <a:lnSpc>
                <a:spcPts val="2400"/>
              </a:lnSpc>
              <a:defRPr/>
            </a:pPr>
            <a:r>
              <a:rPr lang="zh-CN" sz="1600">
                <a:solidFill>
                  <a:srgbClr val="4D4A99"/>
                </a:solidFill>
                <a:latin typeface="黑体"/>
                <a:ea typeface="黑体"/>
                <a:cs typeface="黑体"/>
              </a:rPr>
              <a:t> </a:t>
            </a:r>
            <a:endParaRPr lang="zh-CN" sz="1600">
              <a:solidFill>
                <a:srgbClr val="4D4A99"/>
              </a:solidFill>
              <a:latin typeface="黑体"/>
              <a:ea typeface="黑体"/>
              <a:cs typeface="黑体"/>
            </a:endParaRPr>
          </a:p>
          <a:p>
            <a:pPr marL="345440" lvl="1" indent="-172720" algn="l">
              <a:lnSpc>
                <a:spcPts val="2400"/>
              </a:lnSpc>
              <a:buFont typeface="Arial"/>
              <a:buChar char="•"/>
              <a:defRPr/>
            </a:pPr>
            <a:r>
              <a:rPr lang="zh-CN" sz="1600">
                <a:solidFill>
                  <a:srgbClr val="4D4A99"/>
                </a:solidFill>
                <a:latin typeface="黑体"/>
                <a:ea typeface="黑体"/>
                <a:cs typeface="黑体"/>
              </a:rPr>
              <a:t>数据：2023年双十一全网销售额XX亿</a:t>
            </a:r>
            <a:endParaRPr lang="zh-CN" sz="1600">
              <a:solidFill>
                <a:srgbClr val="4D4A99"/>
              </a:solidFill>
              <a:latin typeface="黑体"/>
              <a:ea typeface="黑体"/>
              <a:cs typeface="黑体"/>
            </a:endParaRPr>
          </a:p>
          <a:p>
            <a:pPr marL="345440" lvl="1" indent="-172720" algn="l">
              <a:lnSpc>
                <a:spcPts val="2400"/>
              </a:lnSpc>
              <a:buFont typeface="Arial"/>
              <a:buChar char="•"/>
              <a:defRPr/>
            </a:pPr>
            <a:r>
              <a:rPr lang="zh-CN" sz="1600">
                <a:solidFill>
                  <a:srgbClr val="4D4A99"/>
                </a:solidFill>
                <a:latin typeface="黑体"/>
                <a:ea typeface="黑体"/>
                <a:cs typeface="黑体"/>
              </a:rPr>
              <a:t>用户行为：直播购物占比提升/Z世代偏好社交种草</a:t>
            </a:r>
            <a:endParaRPr lang="zh-CN" sz="1600">
              <a:solidFill>
                <a:srgbClr val="4D4A99"/>
              </a:solidFill>
              <a:latin typeface="黑体"/>
              <a:ea typeface="黑体"/>
              <a:cs typeface="黑体"/>
            </a:endParaRPr>
          </a:p>
        </p:txBody>
      </p:sp>
      <p:sp>
        <p:nvSpPr>
          <p:cNvPr id="436289614" name="TextBox 12"/>
          <p:cNvSpPr txBox="1"/>
          <p:nvPr/>
        </p:nvSpPr>
        <p:spPr bwMode="auto">
          <a:xfrm>
            <a:off x="1554480" y="7077709"/>
            <a:ext cx="2779119" cy="16767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3600"/>
              </a:lnSpc>
              <a:defRPr/>
            </a:pPr>
            <a:r>
              <a:rPr lang="zh-CN" sz="2400" b="1">
                <a:solidFill>
                  <a:srgbClr val="4D4A99"/>
                </a:solidFill>
                <a:latin typeface="黑体"/>
                <a:ea typeface="黑体"/>
                <a:cs typeface="黑体"/>
              </a:rPr>
              <a:t>品牌机会点</a:t>
            </a:r>
            <a:endParaRPr lang="zh-CN" sz="2400" b="1">
              <a:solidFill>
                <a:srgbClr val="4D4A99"/>
              </a:solidFill>
              <a:latin typeface="黑体"/>
              <a:ea typeface="黑体"/>
              <a:cs typeface="黑体"/>
            </a:endParaRPr>
          </a:p>
          <a:p>
            <a:pPr algn="l">
              <a:lnSpc>
                <a:spcPts val="2400"/>
              </a:lnSpc>
              <a:defRPr/>
            </a:pPr>
            <a:endParaRPr lang="zh-CN">
              <a:latin typeface="黑体"/>
              <a:ea typeface="黑体"/>
              <a:cs typeface="黑体"/>
            </a:endParaRPr>
          </a:p>
          <a:p>
            <a:pPr marL="345440" lvl="1" indent="-172720" algn="l">
              <a:lnSpc>
                <a:spcPts val="2400"/>
              </a:lnSpc>
              <a:buFont typeface="Arial"/>
              <a:buChar char="•"/>
              <a:defRPr/>
            </a:pPr>
            <a:r>
              <a:rPr lang="zh-CN" sz="1600">
                <a:solidFill>
                  <a:srgbClr val="4D4A99"/>
                </a:solidFill>
                <a:latin typeface="黑体"/>
                <a:ea typeface="黑体"/>
                <a:cs typeface="黑体"/>
              </a:rPr>
              <a:t>借势流量高峰，拉新促活</a:t>
            </a:r>
            <a:endParaRPr lang="zh-CN" sz="1600">
              <a:solidFill>
                <a:srgbClr val="4D4A99"/>
              </a:solidFill>
              <a:latin typeface="黑体"/>
              <a:ea typeface="黑体"/>
              <a:cs typeface="黑体"/>
            </a:endParaRPr>
          </a:p>
          <a:p>
            <a:pPr marL="345440" lvl="1" indent="-172720" algn="l">
              <a:lnSpc>
                <a:spcPts val="2400"/>
              </a:lnSpc>
              <a:buFont typeface="Arial"/>
              <a:buChar char="•"/>
              <a:defRPr/>
            </a:pPr>
            <a:r>
              <a:rPr lang="zh-CN" sz="1600">
                <a:solidFill>
                  <a:srgbClr val="4D4A99"/>
                </a:solidFill>
                <a:latin typeface="黑体"/>
                <a:ea typeface="黑体"/>
                <a:cs typeface="黑体"/>
              </a:rPr>
              <a:t>清库存+推新品双重需求</a:t>
            </a:r>
            <a:endParaRPr lang="en-US" sz="1600">
              <a:solidFill>
                <a:srgbClr val="4D4A99"/>
              </a:solidFill>
              <a:latin typeface="思源黑体-超粗体"/>
              <a:ea typeface="思源黑体-超粗体"/>
              <a:cs typeface="思源黑体-超粗体"/>
            </a:endParaRPr>
          </a:p>
          <a:p>
            <a:pPr algn="l">
              <a:lnSpc>
                <a:spcPts val="2400"/>
              </a:lnSpc>
              <a:defRPr/>
            </a:pPr>
            <a:endParaRPr/>
          </a:p>
        </p:txBody>
      </p:sp>
      <p:sp>
        <p:nvSpPr>
          <p:cNvPr id="1645030260" name="TextBox 13"/>
          <p:cNvSpPr txBox="1"/>
          <p:nvPr/>
        </p:nvSpPr>
        <p:spPr bwMode="auto">
          <a:xfrm>
            <a:off x="5334483" y="7078007"/>
            <a:ext cx="4603026" cy="16767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600"/>
              </a:lnSpc>
              <a:defRPr/>
            </a:pPr>
            <a:r>
              <a:rPr lang="zh-CN" sz="2400" b="1">
                <a:solidFill>
                  <a:srgbClr val="4D4A99"/>
                </a:solidFill>
                <a:latin typeface="黑体"/>
                <a:ea typeface="黑体"/>
                <a:cs typeface="黑体"/>
              </a:rPr>
              <a:t>核心目标</a:t>
            </a:r>
            <a:endParaRPr lang="zh-CN" sz="2400" b="1">
              <a:solidFill>
                <a:srgbClr val="4D4A99"/>
              </a:solidFill>
              <a:latin typeface="黑体"/>
              <a:ea typeface="黑体"/>
              <a:cs typeface="黑体"/>
            </a:endParaRPr>
          </a:p>
          <a:p>
            <a:pPr algn="l">
              <a:lnSpc>
                <a:spcPts val="2400"/>
              </a:lnSpc>
              <a:defRPr/>
            </a:pPr>
            <a:endParaRPr lang="zh-CN">
              <a:latin typeface="黑体"/>
              <a:ea typeface="黑体"/>
              <a:cs typeface="黑体"/>
            </a:endParaRPr>
          </a:p>
          <a:p>
            <a:pPr marL="345440" lvl="1" indent="-172720" algn="l">
              <a:lnSpc>
                <a:spcPts val="2400"/>
              </a:lnSpc>
              <a:buFont typeface="Arial"/>
              <a:buChar char="•"/>
              <a:defRPr/>
            </a:pPr>
            <a:r>
              <a:rPr lang="zh-CN" sz="1600">
                <a:solidFill>
                  <a:srgbClr val="4D4A99"/>
                </a:solidFill>
                <a:latin typeface="黑体"/>
                <a:ea typeface="黑体"/>
                <a:cs typeface="黑体"/>
              </a:rPr>
              <a:t>销售额目标：XX万元（同比+30%）</a:t>
            </a:r>
            <a:endParaRPr lang="zh-CN" sz="1600">
              <a:solidFill>
                <a:srgbClr val="4D4A99"/>
              </a:solidFill>
              <a:latin typeface="黑体"/>
              <a:ea typeface="黑体"/>
              <a:cs typeface="黑体"/>
            </a:endParaRPr>
          </a:p>
          <a:p>
            <a:pPr marL="345440" lvl="1" indent="-172720" algn="l">
              <a:lnSpc>
                <a:spcPts val="2400"/>
              </a:lnSpc>
              <a:buFont typeface="Arial"/>
              <a:buChar char="•"/>
              <a:defRPr/>
            </a:pPr>
            <a:r>
              <a:rPr lang="zh-CN" sz="1600">
                <a:solidFill>
                  <a:srgbClr val="4D4A99"/>
                </a:solidFill>
                <a:latin typeface="黑体"/>
                <a:ea typeface="黑体"/>
                <a:cs typeface="黑体"/>
              </a:rPr>
              <a:t>社交互动量目标：曝光量XX万，互动率提升X%</a:t>
            </a:r>
            <a:endParaRPr lang="zh-CN" sz="1600">
              <a:solidFill>
                <a:srgbClr val="4D4A99"/>
              </a:solidFill>
              <a:latin typeface="黑体"/>
              <a:ea typeface="黑体"/>
              <a:cs typeface="黑体"/>
            </a:endParaRPr>
          </a:p>
          <a:p>
            <a:pPr algn="l">
              <a:lnSpc>
                <a:spcPts val="2400"/>
              </a:lnSpc>
              <a:defRPr/>
            </a:pPr>
            <a:endParaRPr lang="zh-CN">
              <a:latin typeface="黑体"/>
              <a:ea typeface="黑体"/>
              <a:cs typeface="黑体"/>
            </a:endParaRPr>
          </a:p>
        </p:txBody>
      </p:sp>
      <p:sp>
        <p:nvSpPr>
          <p:cNvPr id="503497052" name="TextBox 14"/>
          <p:cNvSpPr txBox="1"/>
          <p:nvPr/>
        </p:nvSpPr>
        <p:spPr bwMode="auto">
          <a:xfrm>
            <a:off x="15692409" y="8972849"/>
            <a:ext cx="1526886" cy="2870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240"/>
              </a:lnSpc>
              <a:defRPr/>
            </a:pPr>
            <a:r>
              <a:rPr lang="en-US" sz="1600" spc="77">
                <a:solidFill>
                  <a:srgbClr val="FFFFFF"/>
                </a:solidFill>
                <a:latin typeface="Impact"/>
                <a:ea typeface="Horizon"/>
                <a:cs typeface="Impact"/>
              </a:rPr>
              <a:t>Page：04</a:t>
            </a:r>
            <a:endParaRPr lang="en-US" sz="1600" spc="77">
              <a:solidFill>
                <a:srgbClr val="FFFFFF"/>
              </a:solidFill>
              <a:latin typeface="Impact"/>
              <a:ea typeface="Horizon"/>
              <a:cs typeface="Impact"/>
            </a:endParaRPr>
          </a:p>
        </p:txBody>
      </p:sp>
      <p:sp>
        <p:nvSpPr>
          <p:cNvPr id="939689683" name="TextBox 15"/>
          <p:cNvSpPr txBox="1"/>
          <p:nvPr/>
        </p:nvSpPr>
        <p:spPr bwMode="auto">
          <a:xfrm>
            <a:off x="1554179" y="2890423"/>
            <a:ext cx="469080" cy="11738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9240"/>
              </a:lnSpc>
              <a:spcBef>
                <a:spcPts val="0"/>
              </a:spcBef>
              <a:defRPr/>
            </a:pPr>
            <a:r>
              <a:rPr lang="zh-CN" sz="6600" u="none">
                <a:solidFill>
                  <a:srgbClr val="4D4A99"/>
                </a:solidFill>
                <a:latin typeface="Impact"/>
                <a:ea typeface="Horizon"/>
                <a:cs typeface="Impact"/>
              </a:rPr>
              <a:t>1</a:t>
            </a:r>
            <a:endParaRPr lang="zh-CN" sz="6600" u="none">
              <a:solidFill>
                <a:srgbClr val="4D4A99"/>
              </a:solidFill>
              <a:latin typeface="Impact"/>
              <a:ea typeface="Horizon"/>
              <a:cs typeface="Impact"/>
            </a:endParaRPr>
          </a:p>
        </p:txBody>
      </p:sp>
      <p:sp>
        <p:nvSpPr>
          <p:cNvPr id="1964543058" name="TextBox 16"/>
          <p:cNvSpPr txBox="1"/>
          <p:nvPr/>
        </p:nvSpPr>
        <p:spPr bwMode="auto">
          <a:xfrm>
            <a:off x="1554179" y="5892690"/>
            <a:ext cx="777603" cy="11738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9240"/>
              </a:lnSpc>
              <a:spcBef>
                <a:spcPts val="0"/>
              </a:spcBef>
              <a:defRPr/>
            </a:pPr>
            <a:r>
              <a:rPr lang="zh-CN" sz="6600">
                <a:solidFill>
                  <a:srgbClr val="4D4A99"/>
                </a:solidFill>
                <a:latin typeface="Impact"/>
                <a:ea typeface="Horizon"/>
                <a:cs typeface="Impact"/>
              </a:rPr>
              <a:t>2</a:t>
            </a:r>
            <a:endParaRPr lang="zh-CN" sz="6600">
              <a:solidFill>
                <a:srgbClr val="4D4A99"/>
              </a:solidFill>
              <a:latin typeface="Impact"/>
              <a:ea typeface="Horizon"/>
              <a:cs typeface="Impact"/>
            </a:endParaRPr>
          </a:p>
        </p:txBody>
      </p:sp>
      <p:sp>
        <p:nvSpPr>
          <p:cNvPr id="1598041180" name="TextBox 17"/>
          <p:cNvSpPr txBox="1"/>
          <p:nvPr/>
        </p:nvSpPr>
        <p:spPr bwMode="auto">
          <a:xfrm>
            <a:off x="5334483" y="5892690"/>
            <a:ext cx="773544" cy="11738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9240"/>
              </a:lnSpc>
              <a:spcBef>
                <a:spcPts val="0"/>
              </a:spcBef>
              <a:defRPr/>
            </a:pPr>
            <a:r>
              <a:rPr lang="zh-CN" sz="6600">
                <a:solidFill>
                  <a:srgbClr val="4D4A99"/>
                </a:solidFill>
                <a:latin typeface="Impact"/>
                <a:ea typeface="Horizon"/>
                <a:cs typeface="Impact"/>
              </a:rPr>
              <a:t>3</a:t>
            </a:r>
            <a:endParaRPr lang="zh-CN" sz="6600">
              <a:solidFill>
                <a:srgbClr val="4D4A99"/>
              </a:solidFill>
              <a:latin typeface="Impact"/>
              <a:ea typeface="Horizon"/>
              <a:cs typeface="Impact"/>
            </a:endParaRPr>
          </a:p>
        </p:txBody>
      </p:sp>
      <p:sp>
        <p:nvSpPr>
          <p:cNvPr id="1508203404" name="TextBox 18"/>
          <p:cNvSpPr txBox="1"/>
          <p:nvPr/>
        </p:nvSpPr>
        <p:spPr bwMode="auto">
          <a:xfrm>
            <a:off x="1028700" y="715345"/>
            <a:ext cx="7906149" cy="15649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2320"/>
              </a:lnSpc>
              <a:spcBef>
                <a:spcPts val="0"/>
              </a:spcBef>
              <a:defRPr/>
            </a:pPr>
            <a:r>
              <a:rPr lang="zh-CN" sz="8800" b="1">
                <a:solidFill>
                  <a:srgbClr val="4D4A99"/>
                </a:solidFill>
                <a:latin typeface="黑体"/>
                <a:ea typeface="黑体"/>
                <a:cs typeface="思源黑体 2 Heavy"/>
              </a:rPr>
              <a:t>项目背景与目标</a:t>
            </a:r>
            <a:endParaRPr lang="zh-CN" sz="8800" b="1">
              <a:solidFill>
                <a:srgbClr val="4D4A99"/>
              </a:solidFill>
              <a:latin typeface="黑体"/>
              <a:ea typeface="黑体"/>
              <a:cs typeface="思源黑体 2 Heavy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solidFill>
          <a:srgbClr val="F1E8E6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125667088" name="Group 2"/>
          <p:cNvGrpSpPr/>
          <p:nvPr/>
        </p:nvGrpSpPr>
        <p:grpSpPr bwMode="auto">
          <a:xfrm rot="0">
            <a:off x="6611796" y="1710454"/>
            <a:ext cx="2502591" cy="665619"/>
            <a:chOff x="0" y="0"/>
            <a:chExt cx="659119" cy="175307"/>
          </a:xfrm>
        </p:grpSpPr>
        <p:sp>
          <p:nvSpPr>
            <p:cNvPr id="3" name="Freeform 3"/>
            <p:cNvSpPr/>
            <p:nvPr/>
          </p:nvSpPr>
          <p:spPr bwMode="auto">
            <a:xfrm>
              <a:off x="0" y="0"/>
              <a:ext cx="659119" cy="175307"/>
            </a:xfrm>
            <a:custGeom>
              <a:avLst/>
              <a:gdLst/>
              <a:ahLst/>
              <a:cxnLst/>
              <a:rect l="l" t="t" r="r" b="b"/>
              <a:pathLst>
                <a:path w="659119" h="175307" fill="norm" stroke="1" extrusionOk="0">
                  <a:moveTo>
                    <a:pt x="0" y="0"/>
                  </a:moveTo>
                  <a:lnTo>
                    <a:pt x="659119" y="0"/>
                  </a:lnTo>
                  <a:lnTo>
                    <a:pt x="659119" y="175307"/>
                  </a:lnTo>
                  <a:lnTo>
                    <a:pt x="0" y="175307"/>
                  </a:lnTo>
                  <a:close/>
                </a:path>
              </a:pathLst>
            </a:custGeom>
            <a:solidFill>
              <a:srgbClr val="C6CDFE"/>
            </a:solidFill>
          </p:spPr>
          <p:txBody>
            <a:bodyPr anchor="ctr"/>
            <a:p>
              <a:pPr algn="ctr">
                <a:defRPr/>
              </a:pPr>
              <a:endParaRPr lang="zh-CN"/>
            </a:p>
          </p:txBody>
        </p:sp>
        <p:sp>
          <p:nvSpPr>
            <p:cNvPr id="4" name="TextBox 4"/>
            <p:cNvSpPr txBox="1"/>
            <p:nvPr/>
          </p:nvSpPr>
          <p:spPr bwMode="auto">
            <a:xfrm>
              <a:off x="0" y="-38100"/>
              <a:ext cx="659119" cy="213407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520"/>
                </a:lnSpc>
                <a:defRPr/>
              </a:pPr>
              <a:endParaRPr lang="zh-CN"/>
            </a:p>
          </p:txBody>
        </p:sp>
      </p:grpSp>
      <p:grpSp>
        <p:nvGrpSpPr>
          <p:cNvPr id="1695670119" name="Group 5"/>
          <p:cNvGrpSpPr/>
          <p:nvPr/>
        </p:nvGrpSpPr>
        <p:grpSpPr bwMode="auto">
          <a:xfrm rot="-10800000">
            <a:off x="1066800" y="9148748"/>
            <a:ext cx="800251" cy="109552"/>
            <a:chOff x="0" y="0"/>
            <a:chExt cx="210766" cy="28853"/>
          </a:xfrm>
        </p:grpSpPr>
        <p:sp>
          <p:nvSpPr>
            <p:cNvPr id="6" name="Freeform 6"/>
            <p:cNvSpPr/>
            <p:nvPr/>
          </p:nvSpPr>
          <p:spPr bwMode="auto">
            <a:xfrm>
              <a:off x="0" y="0"/>
              <a:ext cx="210766" cy="28853"/>
            </a:xfrm>
            <a:custGeom>
              <a:avLst/>
              <a:gdLst/>
              <a:ahLst/>
              <a:cxnLst/>
              <a:rect l="l" t="t" r="r" b="b"/>
              <a:pathLst>
                <a:path w="210766" h="28853" fill="norm" stroke="1" extrusionOk="0">
                  <a:moveTo>
                    <a:pt x="14427" y="0"/>
                  </a:moveTo>
                  <a:lnTo>
                    <a:pt x="196339" y="0"/>
                  </a:lnTo>
                  <a:cubicBezTo>
                    <a:pt x="200165" y="0"/>
                    <a:pt x="203835" y="1520"/>
                    <a:pt x="206540" y="4225"/>
                  </a:cubicBezTo>
                  <a:cubicBezTo>
                    <a:pt x="209246" y="6931"/>
                    <a:pt x="210766" y="10600"/>
                    <a:pt x="210766" y="14427"/>
                  </a:cubicBezTo>
                  <a:lnTo>
                    <a:pt x="210766" y="14427"/>
                  </a:lnTo>
                  <a:cubicBezTo>
                    <a:pt x="210766" y="18253"/>
                    <a:pt x="209246" y="21922"/>
                    <a:pt x="206540" y="24628"/>
                  </a:cubicBezTo>
                  <a:cubicBezTo>
                    <a:pt x="203835" y="27333"/>
                    <a:pt x="200165" y="28853"/>
                    <a:pt x="196339" y="28853"/>
                  </a:cubicBezTo>
                  <a:lnTo>
                    <a:pt x="14427" y="28853"/>
                  </a:lnTo>
                  <a:cubicBezTo>
                    <a:pt x="10600" y="28853"/>
                    <a:pt x="6931" y="27333"/>
                    <a:pt x="4225" y="24628"/>
                  </a:cubicBezTo>
                  <a:cubicBezTo>
                    <a:pt x="1520" y="21922"/>
                    <a:pt x="0" y="18253"/>
                    <a:pt x="0" y="14427"/>
                  </a:cubicBezTo>
                  <a:lnTo>
                    <a:pt x="0" y="14427"/>
                  </a:lnTo>
                  <a:cubicBezTo>
                    <a:pt x="0" y="10600"/>
                    <a:pt x="1520" y="6931"/>
                    <a:pt x="4225" y="4225"/>
                  </a:cubicBezTo>
                  <a:cubicBezTo>
                    <a:pt x="6931" y="1520"/>
                    <a:pt x="10600" y="0"/>
                    <a:pt x="14427" y="0"/>
                  </a:cubicBezTo>
                  <a:close/>
                </a:path>
              </a:pathLst>
            </a:custGeom>
            <a:solidFill>
              <a:srgbClr val="403D8D"/>
            </a:solidFill>
          </p:spPr>
          <p:txBody>
            <a:bodyPr anchor="ctr"/>
            <a:p>
              <a:pPr algn="ctr">
                <a:defRPr/>
              </a:pPr>
              <a:endParaRPr lang="zh-CN"/>
            </a:p>
          </p:txBody>
        </p:sp>
        <p:sp>
          <p:nvSpPr>
            <p:cNvPr id="7" name="TextBox 7"/>
            <p:cNvSpPr txBox="1"/>
            <p:nvPr/>
          </p:nvSpPr>
          <p:spPr bwMode="auto">
            <a:xfrm>
              <a:off x="0" y="-38100"/>
              <a:ext cx="210766" cy="6695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40"/>
                </a:lnSpc>
                <a:defRPr/>
              </a:pPr>
              <a:endParaRPr lang="zh-CN"/>
            </a:p>
          </p:txBody>
        </p:sp>
      </p:grpSp>
      <p:grpSp>
        <p:nvGrpSpPr>
          <p:cNvPr id="1447412787" name="Group 8"/>
          <p:cNvGrpSpPr/>
          <p:nvPr/>
        </p:nvGrpSpPr>
        <p:grpSpPr bwMode="auto">
          <a:xfrm rot="0">
            <a:off x="12536896" y="3457575"/>
            <a:ext cx="1376361" cy="1376361"/>
            <a:chOff x="0" y="0"/>
            <a:chExt cx="812800" cy="812800"/>
          </a:xfrm>
        </p:grpSpPr>
        <p:sp>
          <p:nvSpPr>
            <p:cNvPr id="9" name="Freeform 9"/>
            <p:cNvSpPr/>
            <p:nvPr/>
          </p:nvSpPr>
          <p:spPr bwMode="auto"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 fill="norm" stroke="1" extrusionOk="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403D8D"/>
            </a:solidFill>
          </p:spPr>
          <p:txBody>
            <a:bodyPr anchor="ctr"/>
            <a:p>
              <a:pPr algn="ctr">
                <a:defRPr/>
              </a:pPr>
              <a:endParaRPr lang="zh-CN"/>
            </a:p>
          </p:txBody>
        </p:sp>
        <p:sp>
          <p:nvSpPr>
            <p:cNvPr id="10" name="TextBox 10"/>
            <p:cNvSpPr txBox="1"/>
            <p:nvPr/>
          </p:nvSpPr>
          <p:spPr bwMode="auto">
            <a:xfrm>
              <a:off x="76200" y="38100"/>
              <a:ext cx="660400" cy="698500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400"/>
                </a:lnSpc>
                <a:defRPr/>
              </a:pPr>
              <a:endParaRPr lang="zh-CN"/>
            </a:p>
          </p:txBody>
        </p:sp>
      </p:grpSp>
      <p:sp>
        <p:nvSpPr>
          <p:cNvPr id="1728487550" name="Freeform 11"/>
          <p:cNvSpPr/>
          <p:nvPr/>
        </p:nvSpPr>
        <p:spPr bwMode="auto">
          <a:xfrm>
            <a:off x="12795033" y="3825911"/>
            <a:ext cx="860088" cy="639691"/>
          </a:xfrm>
          <a:custGeom>
            <a:avLst/>
            <a:gdLst/>
            <a:ahLst/>
            <a:cxnLst/>
            <a:rect l="l" t="t" r="r" b="b"/>
            <a:pathLst>
              <a:path w="860088" h="639691" fill="norm" stroke="1" extrusionOk="0">
                <a:moveTo>
                  <a:pt x="0" y="0"/>
                </a:moveTo>
                <a:lnTo>
                  <a:pt x="860089" y="0"/>
                </a:lnTo>
                <a:lnTo>
                  <a:pt x="860089" y="639691"/>
                </a:lnTo>
                <a:lnTo>
                  <a:pt x="0" y="63969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/>
          </a:blipFill>
        </p:spPr>
        <p:txBody>
          <a:bodyPr anchor="ctr"/>
          <a:p>
            <a:pPr algn="ctr">
              <a:defRPr/>
            </a:pPr>
            <a:endParaRPr lang="zh-CN"/>
          </a:p>
        </p:txBody>
      </p:sp>
      <p:sp>
        <p:nvSpPr>
          <p:cNvPr id="87912665" name="TextBox 12"/>
          <p:cNvSpPr txBox="1"/>
          <p:nvPr/>
        </p:nvSpPr>
        <p:spPr bwMode="auto">
          <a:xfrm>
            <a:off x="2629542" y="6552564"/>
            <a:ext cx="4811152" cy="16259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45440" lvl="1" indent="-172720" algn="just">
              <a:lnSpc>
                <a:spcPts val="3200"/>
              </a:lnSpc>
              <a:buFont typeface="Arial"/>
              <a:buChar char="•"/>
              <a:defRPr/>
            </a:pPr>
            <a:r>
              <a:rPr lang="zh-CN" sz="1600">
                <a:solidFill>
                  <a:srgbClr val="4D4A99"/>
                </a:solidFill>
                <a:latin typeface="黑体"/>
                <a:ea typeface="黑体"/>
                <a:cs typeface="黑体"/>
              </a:rPr>
              <a:t>预热期（10.20-10.31）：悬念造势，种草蓄水</a:t>
            </a:r>
            <a:endParaRPr lang="zh-CN" sz="1600">
              <a:solidFill>
                <a:srgbClr val="4D4A99"/>
              </a:solidFill>
              <a:latin typeface="黑体"/>
              <a:ea typeface="黑体"/>
              <a:cs typeface="黑体"/>
            </a:endParaRPr>
          </a:p>
          <a:p>
            <a:pPr marL="345440" lvl="1" indent="-172720" algn="just">
              <a:lnSpc>
                <a:spcPts val="3200"/>
              </a:lnSpc>
              <a:buFont typeface="Arial"/>
              <a:buChar char="•"/>
              <a:defRPr/>
            </a:pPr>
            <a:r>
              <a:rPr lang="zh-CN" sz="1600">
                <a:solidFill>
                  <a:srgbClr val="4D4A99"/>
                </a:solidFill>
                <a:latin typeface="黑体"/>
                <a:ea typeface="黑体"/>
                <a:cs typeface="黑体"/>
              </a:rPr>
              <a:t>爆发期（11.1-11.10）：直播+促销轰炸</a:t>
            </a:r>
            <a:endParaRPr lang="zh-CN" sz="1600">
              <a:solidFill>
                <a:srgbClr val="4D4A99"/>
              </a:solidFill>
              <a:latin typeface="黑体"/>
              <a:ea typeface="黑体"/>
              <a:cs typeface="黑体"/>
            </a:endParaRPr>
          </a:p>
          <a:p>
            <a:pPr marL="345440" lvl="1" indent="-172720" algn="just">
              <a:lnSpc>
                <a:spcPts val="3200"/>
              </a:lnSpc>
              <a:buFont typeface="Arial"/>
              <a:buChar char="•"/>
              <a:defRPr/>
            </a:pPr>
            <a:r>
              <a:rPr lang="zh-CN" sz="1600">
                <a:solidFill>
                  <a:srgbClr val="4D4A99"/>
                </a:solidFill>
                <a:latin typeface="黑体"/>
                <a:ea typeface="黑体"/>
                <a:cs typeface="黑体"/>
              </a:rPr>
              <a:t>高潮期（11.11当天）：限时秒杀/终极福利</a:t>
            </a:r>
            <a:endParaRPr lang="zh-CN" sz="1600">
              <a:solidFill>
                <a:srgbClr val="4D4A99"/>
              </a:solidFill>
              <a:latin typeface="黑体"/>
              <a:ea typeface="黑体"/>
              <a:cs typeface="黑体"/>
            </a:endParaRPr>
          </a:p>
          <a:p>
            <a:pPr marL="345440" lvl="1" indent="-172720" algn="just">
              <a:lnSpc>
                <a:spcPts val="3200"/>
              </a:lnSpc>
              <a:buFont typeface="Arial"/>
              <a:buChar char="•"/>
              <a:defRPr/>
            </a:pPr>
            <a:r>
              <a:rPr lang="zh-CN" sz="1600">
                <a:solidFill>
                  <a:srgbClr val="4D4A99"/>
                </a:solidFill>
                <a:latin typeface="黑体"/>
                <a:ea typeface="黑体"/>
                <a:cs typeface="黑体"/>
              </a:rPr>
              <a:t>返场期（11.12-11.15）：长尾转化，UGC沉淀</a:t>
            </a:r>
            <a:endParaRPr lang="zh-CN" sz="1600">
              <a:solidFill>
                <a:srgbClr val="4D4A99"/>
              </a:solidFill>
              <a:latin typeface="黑体"/>
              <a:ea typeface="黑体"/>
              <a:cs typeface="黑体"/>
            </a:endParaRPr>
          </a:p>
        </p:txBody>
      </p:sp>
      <p:sp>
        <p:nvSpPr>
          <p:cNvPr id="1228512894" name="AutoShape 13"/>
          <p:cNvSpPr/>
          <p:nvPr/>
        </p:nvSpPr>
        <p:spPr bwMode="auto">
          <a:xfrm flipV="1">
            <a:off x="11602234" y="6309678"/>
            <a:ext cx="3199698" cy="0"/>
          </a:xfrm>
          <a:prstGeom prst="line">
            <a:avLst/>
          </a:prstGeom>
          <a:ln w="28575" cap="rnd">
            <a:solidFill>
              <a:srgbClr val="4D4A99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029678663" name="AutoShape 14"/>
          <p:cNvSpPr/>
          <p:nvPr/>
        </p:nvSpPr>
        <p:spPr bwMode="auto">
          <a:xfrm flipV="1">
            <a:off x="3412098" y="6309678"/>
            <a:ext cx="3199698" cy="0"/>
          </a:xfrm>
          <a:prstGeom prst="line">
            <a:avLst/>
          </a:prstGeom>
          <a:ln w="28575" cap="rnd">
            <a:solidFill>
              <a:srgbClr val="4D4A99"/>
            </a:solidFill>
            <a:prstDash val="solid"/>
            <a:headEnd type="none" w="sm" len="sm"/>
            <a:tailEnd type="none" w="sm" len="sm"/>
          </a:ln>
        </p:spPr>
      </p:sp>
      <p:grpSp>
        <p:nvGrpSpPr>
          <p:cNvPr id="1233341076" name="Group 15"/>
          <p:cNvGrpSpPr/>
          <p:nvPr/>
        </p:nvGrpSpPr>
        <p:grpSpPr bwMode="auto">
          <a:xfrm rot="0">
            <a:off x="4323766" y="3457575"/>
            <a:ext cx="1376361" cy="1376361"/>
            <a:chOff x="0" y="0"/>
            <a:chExt cx="812800" cy="812800"/>
          </a:xfrm>
        </p:grpSpPr>
        <p:sp>
          <p:nvSpPr>
            <p:cNvPr id="16" name="Freeform 16"/>
            <p:cNvSpPr/>
            <p:nvPr/>
          </p:nvSpPr>
          <p:spPr bwMode="auto"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 fill="norm" stroke="1" extrusionOk="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403D8D"/>
            </a:solidFill>
          </p:spPr>
          <p:txBody>
            <a:bodyPr anchor="ctr"/>
            <a:p>
              <a:pPr algn="ctr">
                <a:defRPr/>
              </a:pPr>
              <a:endParaRPr lang="zh-CN"/>
            </a:p>
          </p:txBody>
        </p:sp>
        <p:sp>
          <p:nvSpPr>
            <p:cNvPr id="17" name="TextBox 17"/>
            <p:cNvSpPr txBox="1"/>
            <p:nvPr/>
          </p:nvSpPr>
          <p:spPr bwMode="auto">
            <a:xfrm>
              <a:off x="76200" y="38100"/>
              <a:ext cx="660400" cy="698500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400"/>
                </a:lnSpc>
                <a:defRPr/>
              </a:pPr>
              <a:endParaRPr lang="zh-CN"/>
            </a:p>
          </p:txBody>
        </p:sp>
      </p:grpSp>
      <p:sp>
        <p:nvSpPr>
          <p:cNvPr id="599829662" name="Freeform 18"/>
          <p:cNvSpPr/>
          <p:nvPr/>
        </p:nvSpPr>
        <p:spPr bwMode="auto">
          <a:xfrm>
            <a:off x="4581903" y="3825911"/>
            <a:ext cx="860088" cy="639691"/>
          </a:xfrm>
          <a:custGeom>
            <a:avLst/>
            <a:gdLst/>
            <a:ahLst/>
            <a:cxnLst/>
            <a:rect l="l" t="t" r="r" b="b"/>
            <a:pathLst>
              <a:path w="860088" h="639691" fill="norm" stroke="1" extrusionOk="0">
                <a:moveTo>
                  <a:pt x="0" y="0"/>
                </a:moveTo>
                <a:lnTo>
                  <a:pt x="860088" y="0"/>
                </a:lnTo>
                <a:lnTo>
                  <a:pt x="860088" y="639691"/>
                </a:lnTo>
                <a:lnTo>
                  <a:pt x="0" y="63969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/>
          </a:blipFill>
        </p:spPr>
        <p:txBody>
          <a:bodyPr anchor="ctr"/>
          <a:p>
            <a:pPr algn="ctr">
              <a:defRPr/>
            </a:pPr>
            <a:endParaRPr lang="zh-CN"/>
          </a:p>
        </p:txBody>
      </p:sp>
      <p:sp>
        <p:nvSpPr>
          <p:cNvPr id="1800104865" name="TextBox 19"/>
          <p:cNvSpPr txBox="1"/>
          <p:nvPr/>
        </p:nvSpPr>
        <p:spPr bwMode="auto">
          <a:xfrm>
            <a:off x="15698452" y="8972849"/>
            <a:ext cx="1520843" cy="2870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240"/>
              </a:lnSpc>
              <a:defRPr/>
            </a:pPr>
            <a:r>
              <a:rPr lang="en-US" sz="1600" spc="77">
                <a:solidFill>
                  <a:srgbClr val="4D4A99"/>
                </a:solidFill>
                <a:latin typeface="Impact"/>
                <a:ea typeface="Horizon"/>
                <a:cs typeface="Impact"/>
              </a:rPr>
              <a:t>Page：05</a:t>
            </a:r>
            <a:endParaRPr lang="en-US" sz="1600" spc="77">
              <a:solidFill>
                <a:srgbClr val="4D4A99"/>
              </a:solidFill>
              <a:latin typeface="Impact"/>
              <a:ea typeface="Horizon"/>
              <a:cs typeface="Impact"/>
            </a:endParaRPr>
          </a:p>
        </p:txBody>
      </p:sp>
      <p:sp>
        <p:nvSpPr>
          <p:cNvPr id="143494968" name="TextBox 20"/>
          <p:cNvSpPr txBox="1"/>
          <p:nvPr/>
        </p:nvSpPr>
        <p:spPr bwMode="auto">
          <a:xfrm>
            <a:off x="1028700" y="715345"/>
            <a:ext cx="7865435" cy="15649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2320"/>
              </a:lnSpc>
              <a:spcBef>
                <a:spcPts val="0"/>
              </a:spcBef>
              <a:defRPr/>
            </a:pPr>
            <a:r>
              <a:rPr lang="zh-CN" sz="8800" b="1">
                <a:solidFill>
                  <a:srgbClr val="4D4A99"/>
                </a:solidFill>
                <a:latin typeface="黑体"/>
                <a:ea typeface="黑体"/>
                <a:cs typeface="思源黑体 2 Heavy"/>
              </a:rPr>
              <a:t>核心策略与主题</a:t>
            </a:r>
            <a:endParaRPr lang="zh-CN" sz="8800" b="1">
              <a:solidFill>
                <a:srgbClr val="4D4A99"/>
              </a:solidFill>
              <a:latin typeface="黑体"/>
              <a:ea typeface="黑体"/>
              <a:cs typeface="思源黑体 2 Heavy"/>
            </a:endParaRPr>
          </a:p>
        </p:txBody>
      </p:sp>
      <p:sp>
        <p:nvSpPr>
          <p:cNvPr id="113017079" name="TextBox 21"/>
          <p:cNvSpPr txBox="1"/>
          <p:nvPr/>
        </p:nvSpPr>
        <p:spPr bwMode="auto">
          <a:xfrm flipH="0" flipV="0">
            <a:off x="11464281" y="6552563"/>
            <a:ext cx="3841393" cy="16259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200"/>
              </a:lnSpc>
              <a:defRPr/>
            </a:pPr>
            <a:r>
              <a:rPr lang="zh-CN" sz="1600" b="1">
                <a:solidFill>
                  <a:srgbClr val="4D4A99"/>
                </a:solidFill>
                <a:latin typeface="黑体"/>
                <a:ea typeface="黑体"/>
                <a:cs typeface="黑体"/>
              </a:rPr>
              <a:t>主Slogan：</a:t>
            </a:r>
            <a:r>
              <a:rPr lang="zh-CN" sz="1600">
                <a:solidFill>
                  <a:srgbClr val="4D4A99"/>
                </a:solidFill>
                <a:latin typeface="黑体"/>
                <a:ea typeface="黑体"/>
                <a:cs typeface="黑体"/>
              </a:rPr>
              <a:t>“11.11，不止5折！”</a:t>
            </a:r>
            <a:endParaRPr lang="zh-CN" sz="1600">
              <a:solidFill>
                <a:srgbClr val="4D4A99"/>
              </a:solidFill>
              <a:latin typeface="黑体"/>
              <a:ea typeface="黑体"/>
              <a:cs typeface="黑体"/>
            </a:endParaRPr>
          </a:p>
          <a:p>
            <a:pPr algn="just">
              <a:lnSpc>
                <a:spcPts val="3200"/>
              </a:lnSpc>
              <a:defRPr/>
            </a:pPr>
            <a:r>
              <a:rPr lang="zh-CN" sz="1600" b="1">
                <a:solidFill>
                  <a:srgbClr val="4D4A99"/>
                </a:solidFill>
                <a:latin typeface="黑体"/>
                <a:ea typeface="黑体"/>
                <a:cs typeface="黑体"/>
              </a:rPr>
              <a:t>分主题：</a:t>
            </a:r>
            <a:endParaRPr lang="zh-CN" sz="1600" b="1">
              <a:solidFill>
                <a:srgbClr val="4D4A99"/>
              </a:solidFill>
              <a:latin typeface="黑体"/>
              <a:ea typeface="黑体"/>
              <a:cs typeface="黑体"/>
            </a:endParaRPr>
          </a:p>
          <a:p>
            <a:pPr marL="345440" lvl="1" indent="-172720" algn="just">
              <a:lnSpc>
                <a:spcPts val="3200"/>
              </a:lnSpc>
              <a:buFont typeface="Arial"/>
              <a:buChar char="•"/>
              <a:defRPr/>
            </a:pPr>
            <a:r>
              <a:rPr lang="zh-CN" sz="1600">
                <a:solidFill>
                  <a:srgbClr val="4D4A99"/>
                </a:solidFill>
                <a:latin typeface="黑体"/>
                <a:ea typeface="黑体"/>
                <a:cs typeface="黑体"/>
              </a:rPr>
              <a:t>“盲盒抽奖：隐藏款半价券”</a:t>
            </a:r>
            <a:endParaRPr lang="zh-CN" sz="1600">
              <a:solidFill>
                <a:srgbClr val="4D4A99"/>
              </a:solidFill>
              <a:latin typeface="黑体"/>
              <a:ea typeface="黑体"/>
              <a:cs typeface="黑体"/>
            </a:endParaRPr>
          </a:p>
          <a:p>
            <a:pPr marL="345440" lvl="1" indent="-172720" algn="just">
              <a:lnSpc>
                <a:spcPts val="3200"/>
              </a:lnSpc>
              <a:buFont typeface="Arial"/>
              <a:buChar char="•"/>
              <a:defRPr/>
            </a:pPr>
            <a:r>
              <a:rPr lang="zh-CN" sz="1600">
                <a:solidFill>
                  <a:srgbClr val="4D4A99"/>
                </a:solidFill>
                <a:latin typeface="黑体"/>
                <a:ea typeface="黑体"/>
                <a:cs typeface="黑体"/>
              </a:rPr>
              <a:t>“全民任务：邀好友瓜分百万红包”</a:t>
            </a:r>
            <a:endParaRPr lang="zh-CN" sz="1600">
              <a:solidFill>
                <a:srgbClr val="4D4A99"/>
              </a:solidFill>
              <a:latin typeface="黑体"/>
              <a:ea typeface="黑体"/>
              <a:cs typeface="黑体"/>
            </a:endParaRPr>
          </a:p>
        </p:txBody>
      </p:sp>
      <p:sp>
        <p:nvSpPr>
          <p:cNvPr id="679599899" name="TextBox 22"/>
          <p:cNvSpPr txBox="1"/>
          <p:nvPr/>
        </p:nvSpPr>
        <p:spPr bwMode="auto">
          <a:xfrm>
            <a:off x="12442824" y="5483859"/>
            <a:ext cx="1564999" cy="49819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920"/>
              </a:lnSpc>
              <a:spcBef>
                <a:spcPts val="0"/>
              </a:spcBef>
              <a:defRPr/>
            </a:pPr>
            <a:r>
              <a:rPr lang="zh-CN" sz="2800" b="1">
                <a:solidFill>
                  <a:srgbClr val="4D4A99"/>
                </a:solidFill>
                <a:latin typeface="黑体"/>
                <a:ea typeface="黑体"/>
                <a:cs typeface="思源黑体-超粗体"/>
              </a:rPr>
              <a:t>创意主题</a:t>
            </a:r>
            <a:endParaRPr lang="zh-CN" sz="2800" b="1">
              <a:solidFill>
                <a:srgbClr val="4D4A99"/>
              </a:solidFill>
              <a:latin typeface="黑体"/>
              <a:ea typeface="黑体"/>
              <a:cs typeface="思源黑体-超粗体"/>
            </a:endParaRPr>
          </a:p>
        </p:txBody>
      </p:sp>
      <p:sp>
        <p:nvSpPr>
          <p:cNvPr id="1199040622" name="TextBox 23"/>
          <p:cNvSpPr txBox="1"/>
          <p:nvPr/>
        </p:nvSpPr>
        <p:spPr bwMode="auto">
          <a:xfrm>
            <a:off x="4048759" y="5483859"/>
            <a:ext cx="1926949" cy="49819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920"/>
              </a:lnSpc>
              <a:spcBef>
                <a:spcPts val="0"/>
              </a:spcBef>
              <a:defRPr/>
            </a:pPr>
            <a:r>
              <a:rPr lang="zh-CN" sz="2800" b="1">
                <a:solidFill>
                  <a:srgbClr val="4D4A99"/>
                </a:solidFill>
                <a:latin typeface="黑体"/>
                <a:ea typeface="黑体"/>
                <a:cs typeface="思源黑体-超粗体"/>
              </a:rPr>
              <a:t>策略金字塔</a:t>
            </a:r>
            <a:endParaRPr lang="zh-CN" sz="2800" b="1">
              <a:solidFill>
                <a:srgbClr val="4D4A99"/>
              </a:solidFill>
              <a:latin typeface="黑体"/>
              <a:ea typeface="黑体"/>
              <a:cs typeface="思源黑体-超粗体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blipFill>
          <a:blip r:embed="rId3"/>
          <a:stretch/>
        </a:blip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2041681240" name="Group 2"/>
          <p:cNvGrpSpPr/>
          <p:nvPr/>
        </p:nvGrpSpPr>
        <p:grpSpPr bwMode="auto">
          <a:xfrm rot="0">
            <a:off x="16459049" y="9148748"/>
            <a:ext cx="800251" cy="109552"/>
            <a:chOff x="0" y="0"/>
            <a:chExt cx="210766" cy="28853"/>
          </a:xfrm>
        </p:grpSpPr>
        <p:sp>
          <p:nvSpPr>
            <p:cNvPr id="3" name="Freeform 3"/>
            <p:cNvSpPr/>
            <p:nvPr/>
          </p:nvSpPr>
          <p:spPr bwMode="auto">
            <a:xfrm>
              <a:off x="0" y="0"/>
              <a:ext cx="210766" cy="28853"/>
            </a:xfrm>
            <a:custGeom>
              <a:avLst/>
              <a:gdLst/>
              <a:ahLst/>
              <a:cxnLst/>
              <a:rect l="l" t="t" r="r" b="b"/>
              <a:pathLst>
                <a:path w="210766" h="28853" fill="norm" stroke="1" extrusionOk="0">
                  <a:moveTo>
                    <a:pt x="14427" y="0"/>
                  </a:moveTo>
                  <a:lnTo>
                    <a:pt x="196339" y="0"/>
                  </a:lnTo>
                  <a:cubicBezTo>
                    <a:pt x="200165" y="0"/>
                    <a:pt x="203835" y="1520"/>
                    <a:pt x="206540" y="4225"/>
                  </a:cubicBezTo>
                  <a:cubicBezTo>
                    <a:pt x="209246" y="6931"/>
                    <a:pt x="210766" y="10600"/>
                    <a:pt x="210766" y="14427"/>
                  </a:cubicBezTo>
                  <a:lnTo>
                    <a:pt x="210766" y="14427"/>
                  </a:lnTo>
                  <a:cubicBezTo>
                    <a:pt x="210766" y="18253"/>
                    <a:pt x="209246" y="21922"/>
                    <a:pt x="206540" y="24628"/>
                  </a:cubicBezTo>
                  <a:cubicBezTo>
                    <a:pt x="203835" y="27333"/>
                    <a:pt x="200165" y="28853"/>
                    <a:pt x="196339" y="28853"/>
                  </a:cubicBezTo>
                  <a:lnTo>
                    <a:pt x="14427" y="28853"/>
                  </a:lnTo>
                  <a:cubicBezTo>
                    <a:pt x="10600" y="28853"/>
                    <a:pt x="6931" y="27333"/>
                    <a:pt x="4225" y="24628"/>
                  </a:cubicBezTo>
                  <a:cubicBezTo>
                    <a:pt x="1520" y="21922"/>
                    <a:pt x="0" y="18253"/>
                    <a:pt x="0" y="14427"/>
                  </a:cubicBezTo>
                  <a:lnTo>
                    <a:pt x="0" y="14427"/>
                  </a:lnTo>
                  <a:cubicBezTo>
                    <a:pt x="0" y="10600"/>
                    <a:pt x="1520" y="6931"/>
                    <a:pt x="4225" y="4225"/>
                  </a:cubicBezTo>
                  <a:cubicBezTo>
                    <a:pt x="6931" y="1520"/>
                    <a:pt x="10600" y="0"/>
                    <a:pt x="14427" y="0"/>
                  </a:cubicBezTo>
                  <a:close/>
                </a:path>
              </a:pathLst>
            </a:custGeom>
            <a:solidFill>
              <a:srgbClr val="4D4A99"/>
            </a:solidFill>
          </p:spPr>
          <p:txBody>
            <a:bodyPr anchor="ctr"/>
            <a:p>
              <a:pPr algn="ctr">
                <a:defRPr/>
              </a:pPr>
              <a:endParaRPr lang="zh-CN"/>
            </a:p>
          </p:txBody>
        </p:sp>
        <p:sp>
          <p:nvSpPr>
            <p:cNvPr id="4" name="TextBox 4"/>
            <p:cNvSpPr txBox="1"/>
            <p:nvPr/>
          </p:nvSpPr>
          <p:spPr bwMode="auto">
            <a:xfrm>
              <a:off x="0" y="-38100"/>
              <a:ext cx="210766" cy="6695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40"/>
                </a:lnSpc>
                <a:defRPr/>
              </a:pPr>
              <a:endParaRPr lang="zh-CN"/>
            </a:p>
          </p:txBody>
        </p:sp>
      </p:grpSp>
      <p:sp>
        <p:nvSpPr>
          <p:cNvPr id="601148930" name="TextBox 6"/>
          <p:cNvSpPr txBox="1"/>
          <p:nvPr/>
        </p:nvSpPr>
        <p:spPr bwMode="auto">
          <a:xfrm>
            <a:off x="7609225" y="3293498"/>
            <a:ext cx="7924637" cy="15649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12320"/>
              </a:lnSpc>
              <a:spcBef>
                <a:spcPts val="0"/>
              </a:spcBef>
              <a:defRPr/>
            </a:pPr>
            <a:r>
              <a:rPr lang="zh-CN" sz="8800" b="1">
                <a:solidFill>
                  <a:srgbClr val="4D4A99"/>
                </a:solidFill>
                <a:latin typeface="黑体"/>
                <a:ea typeface="黑体"/>
                <a:cs typeface="思源黑体 2 Heavy"/>
              </a:rPr>
              <a:t>内容策略与执行</a:t>
            </a:r>
            <a:endParaRPr lang="zh-CN" sz="8800" b="1">
              <a:solidFill>
                <a:srgbClr val="4D4A99"/>
              </a:solidFill>
              <a:latin typeface="黑体"/>
              <a:ea typeface="黑体"/>
              <a:cs typeface="思源黑体 2 Heavy"/>
            </a:endParaRPr>
          </a:p>
        </p:txBody>
      </p:sp>
      <p:sp>
        <p:nvSpPr>
          <p:cNvPr id="1711538383" name="TextBox 7"/>
          <p:cNvSpPr txBox="1"/>
          <p:nvPr/>
        </p:nvSpPr>
        <p:spPr bwMode="auto">
          <a:xfrm>
            <a:off x="1028700" y="3074423"/>
            <a:ext cx="2450421" cy="18494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4560"/>
              </a:lnSpc>
              <a:spcBef>
                <a:spcPts val="0"/>
              </a:spcBef>
              <a:defRPr/>
            </a:pPr>
            <a:r>
              <a:rPr lang="zh-CN" sz="10400">
                <a:solidFill>
                  <a:srgbClr val="4D4A99"/>
                </a:solidFill>
                <a:latin typeface="Impact"/>
                <a:ea typeface="Horizon"/>
                <a:cs typeface="Impact"/>
              </a:rPr>
              <a:t>02</a:t>
            </a:r>
            <a:endParaRPr lang="zh-CN" sz="10400">
              <a:solidFill>
                <a:srgbClr val="4D4A99"/>
              </a:solidFill>
              <a:latin typeface="Impact"/>
              <a:ea typeface="Horizon"/>
              <a:cs typeface="Impact"/>
            </a:endParaRPr>
          </a:p>
        </p:txBody>
      </p:sp>
      <p:sp>
        <p:nvSpPr>
          <p:cNvPr id="972243427" name="TextBox 8"/>
          <p:cNvSpPr txBox="1"/>
          <p:nvPr/>
        </p:nvSpPr>
        <p:spPr bwMode="auto">
          <a:xfrm>
            <a:off x="7609225" y="4849626"/>
            <a:ext cx="7886897" cy="2492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1960"/>
              </a:lnSpc>
              <a:spcBef>
                <a:spcPts val="0"/>
              </a:spcBef>
              <a:defRPr/>
            </a:pPr>
            <a:r>
              <a:rPr lang="en-US" sz="1400" b="1" spc="280">
                <a:solidFill>
                  <a:srgbClr val="4D4A99"/>
                </a:solidFill>
                <a:latin typeface="Arial"/>
                <a:ea typeface="Horizon"/>
                <a:cs typeface="Arial"/>
              </a:rPr>
              <a:t>Content Strategy &amp; Execution</a:t>
            </a:r>
            <a:endParaRPr lang="en-US" sz="1400" b="1" spc="280">
              <a:solidFill>
                <a:srgbClr val="4D4A99"/>
              </a:solidFill>
              <a:latin typeface="Arial"/>
              <a:ea typeface="Horizon"/>
              <a:cs typeface="Arial"/>
            </a:endParaRPr>
          </a:p>
        </p:txBody>
      </p:sp>
      <p:sp>
        <p:nvSpPr>
          <p:cNvPr id="1211835995" name="TextBox 9"/>
          <p:cNvSpPr txBox="1"/>
          <p:nvPr/>
        </p:nvSpPr>
        <p:spPr bwMode="auto">
          <a:xfrm>
            <a:off x="10416883" y="6297669"/>
            <a:ext cx="5078878" cy="7115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800"/>
              </a:lnSpc>
              <a:defRPr/>
            </a:pPr>
            <a:r>
              <a:rPr lang="zh-CN" sz="1400" b="1">
                <a:solidFill>
                  <a:srgbClr val="4D4A99"/>
                </a:solidFill>
                <a:latin typeface="黑体"/>
                <a:ea typeface="黑体"/>
                <a:cs typeface="黑体"/>
              </a:rPr>
              <a:t>分阶段规划：预热期→爆发期→高潮期→返场期</a:t>
            </a:r>
            <a:endParaRPr lang="zh-CN" sz="1400" b="1">
              <a:solidFill>
                <a:srgbClr val="4D4A99"/>
              </a:solidFill>
              <a:latin typeface="黑体"/>
              <a:ea typeface="黑体"/>
              <a:cs typeface="黑体"/>
            </a:endParaRPr>
          </a:p>
          <a:p>
            <a:pPr algn="r">
              <a:lnSpc>
                <a:spcPts val="2800"/>
              </a:lnSpc>
              <a:defRPr/>
            </a:pPr>
            <a:r>
              <a:rPr lang="zh-CN" sz="1400" b="1">
                <a:solidFill>
                  <a:srgbClr val="4D4A99"/>
                </a:solidFill>
                <a:latin typeface="黑体"/>
                <a:ea typeface="黑体"/>
                <a:cs typeface="黑体"/>
              </a:rPr>
              <a:t>平台差异化：抖音/小红书/微博/微信重点动作</a:t>
            </a:r>
            <a:endParaRPr lang="zh-CN" sz="1400" b="1">
              <a:solidFill>
                <a:srgbClr val="4D4A99"/>
              </a:solidFill>
              <a:latin typeface="黑体"/>
              <a:ea typeface="黑体"/>
              <a:cs typeface="黑体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solidFill>
          <a:srgbClr val="F1E8E6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1311990864" name="Group 2"/>
          <p:cNvGrpSpPr/>
          <p:nvPr/>
        </p:nvGrpSpPr>
        <p:grpSpPr bwMode="auto">
          <a:xfrm rot="5400000">
            <a:off x="16804398" y="2918744"/>
            <a:ext cx="800251" cy="109552"/>
            <a:chOff x="0" y="0"/>
            <a:chExt cx="210766" cy="28853"/>
          </a:xfrm>
        </p:grpSpPr>
        <p:sp>
          <p:nvSpPr>
            <p:cNvPr id="3" name="Freeform 3"/>
            <p:cNvSpPr/>
            <p:nvPr/>
          </p:nvSpPr>
          <p:spPr bwMode="auto">
            <a:xfrm>
              <a:off x="0" y="0"/>
              <a:ext cx="210766" cy="28853"/>
            </a:xfrm>
            <a:custGeom>
              <a:avLst/>
              <a:gdLst/>
              <a:ahLst/>
              <a:cxnLst/>
              <a:rect l="l" t="t" r="r" b="b"/>
              <a:pathLst>
                <a:path w="210766" h="28853" fill="norm" stroke="1" extrusionOk="0">
                  <a:moveTo>
                    <a:pt x="14427" y="0"/>
                  </a:moveTo>
                  <a:lnTo>
                    <a:pt x="196339" y="0"/>
                  </a:lnTo>
                  <a:cubicBezTo>
                    <a:pt x="200165" y="0"/>
                    <a:pt x="203835" y="1520"/>
                    <a:pt x="206540" y="4225"/>
                  </a:cubicBezTo>
                  <a:cubicBezTo>
                    <a:pt x="209246" y="6931"/>
                    <a:pt x="210766" y="10600"/>
                    <a:pt x="210766" y="14427"/>
                  </a:cubicBezTo>
                  <a:lnTo>
                    <a:pt x="210766" y="14427"/>
                  </a:lnTo>
                  <a:cubicBezTo>
                    <a:pt x="210766" y="18253"/>
                    <a:pt x="209246" y="21922"/>
                    <a:pt x="206540" y="24628"/>
                  </a:cubicBezTo>
                  <a:cubicBezTo>
                    <a:pt x="203835" y="27333"/>
                    <a:pt x="200165" y="28853"/>
                    <a:pt x="196339" y="28853"/>
                  </a:cubicBezTo>
                  <a:lnTo>
                    <a:pt x="14427" y="28853"/>
                  </a:lnTo>
                  <a:cubicBezTo>
                    <a:pt x="10600" y="28853"/>
                    <a:pt x="6931" y="27333"/>
                    <a:pt x="4225" y="24628"/>
                  </a:cubicBezTo>
                  <a:cubicBezTo>
                    <a:pt x="1520" y="21922"/>
                    <a:pt x="0" y="18253"/>
                    <a:pt x="0" y="14427"/>
                  </a:cubicBezTo>
                  <a:lnTo>
                    <a:pt x="0" y="14427"/>
                  </a:lnTo>
                  <a:cubicBezTo>
                    <a:pt x="0" y="10600"/>
                    <a:pt x="1520" y="6931"/>
                    <a:pt x="4225" y="4225"/>
                  </a:cubicBezTo>
                  <a:cubicBezTo>
                    <a:pt x="6931" y="1520"/>
                    <a:pt x="10600" y="0"/>
                    <a:pt x="14427" y="0"/>
                  </a:cubicBezTo>
                  <a:close/>
                </a:path>
              </a:pathLst>
            </a:custGeom>
            <a:solidFill>
              <a:srgbClr val="4D4A99"/>
            </a:solidFill>
          </p:spPr>
        </p:sp>
        <p:sp>
          <p:nvSpPr>
            <p:cNvPr id="4" name="TextBox 4"/>
            <p:cNvSpPr txBox="1"/>
            <p:nvPr/>
          </p:nvSpPr>
          <p:spPr bwMode="auto">
            <a:xfrm>
              <a:off x="0" y="-38100"/>
              <a:ext cx="210766" cy="6695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40"/>
                </a:lnSpc>
                <a:defRPr/>
              </a:pPr>
              <a:endParaRPr/>
            </a:p>
          </p:txBody>
        </p:sp>
      </p:grpSp>
      <p:grpSp>
        <p:nvGrpSpPr>
          <p:cNvPr id="123004759" name="Group 5"/>
          <p:cNvGrpSpPr/>
          <p:nvPr/>
        </p:nvGrpSpPr>
        <p:grpSpPr bwMode="auto">
          <a:xfrm rot="0">
            <a:off x="1777332" y="2592444"/>
            <a:ext cx="6542500" cy="6295094"/>
            <a:chOff x="0" y="0"/>
            <a:chExt cx="844744" cy="812800"/>
          </a:xfrm>
        </p:grpSpPr>
        <p:sp>
          <p:nvSpPr>
            <p:cNvPr id="6" name="Freeform 6"/>
            <p:cNvSpPr/>
            <p:nvPr/>
          </p:nvSpPr>
          <p:spPr bwMode="auto">
            <a:xfrm>
              <a:off x="0" y="0"/>
              <a:ext cx="844744" cy="812800"/>
            </a:xfrm>
            <a:custGeom>
              <a:avLst/>
              <a:gdLst/>
              <a:ahLst/>
              <a:cxnLst/>
              <a:rect l="l" t="t" r="r" b="b"/>
              <a:pathLst>
                <a:path w="844744" h="812800" fill="norm" stroke="1" extrusionOk="0">
                  <a:moveTo>
                    <a:pt x="422372" y="0"/>
                  </a:moveTo>
                  <a:cubicBezTo>
                    <a:pt x="189102" y="0"/>
                    <a:pt x="0" y="181951"/>
                    <a:pt x="0" y="406400"/>
                  </a:cubicBezTo>
                  <a:cubicBezTo>
                    <a:pt x="0" y="630849"/>
                    <a:pt x="189102" y="812800"/>
                    <a:pt x="422372" y="812800"/>
                  </a:cubicBezTo>
                  <a:cubicBezTo>
                    <a:pt x="655642" y="812800"/>
                    <a:pt x="844744" y="630849"/>
                    <a:pt x="844744" y="406400"/>
                  </a:cubicBezTo>
                  <a:cubicBezTo>
                    <a:pt x="844744" y="181951"/>
                    <a:pt x="655642" y="0"/>
                    <a:pt x="422372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28575" cap="sq">
              <a:solidFill>
                <a:srgbClr val="4D4A99"/>
              </a:solidFill>
              <a:prstDash val="solid"/>
              <a:miter/>
            </a:ln>
          </p:spPr>
          <p:txBody>
            <a:bodyPr anchor="ctr"/>
            <a:p>
              <a:pPr algn="ctr">
                <a:defRPr/>
              </a:pPr>
              <a:endParaRPr lang="zh-CN"/>
            </a:p>
          </p:txBody>
        </p:sp>
        <p:sp>
          <p:nvSpPr>
            <p:cNvPr id="7" name="TextBox 7"/>
            <p:cNvSpPr txBox="1"/>
            <p:nvPr/>
          </p:nvSpPr>
          <p:spPr bwMode="auto">
            <a:xfrm>
              <a:off x="79195" y="28575"/>
              <a:ext cx="686355" cy="708025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60"/>
                </a:lnSpc>
                <a:defRPr/>
              </a:pPr>
              <a:endParaRPr lang="zh-CN"/>
            </a:p>
          </p:txBody>
        </p:sp>
      </p:grpSp>
      <p:grpSp>
        <p:nvGrpSpPr>
          <p:cNvPr id="1539447417" name="Group 8"/>
          <p:cNvGrpSpPr/>
          <p:nvPr/>
        </p:nvGrpSpPr>
        <p:grpSpPr bwMode="auto">
          <a:xfrm rot="0">
            <a:off x="6799807" y="3012381"/>
            <a:ext cx="866315" cy="866315"/>
            <a:chOff x="0" y="0"/>
            <a:chExt cx="812800" cy="812800"/>
          </a:xfrm>
        </p:grpSpPr>
        <p:sp>
          <p:nvSpPr>
            <p:cNvPr id="9" name="Freeform 9"/>
            <p:cNvSpPr/>
            <p:nvPr/>
          </p:nvSpPr>
          <p:spPr bwMode="auto"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 fill="norm" stroke="1" extrusionOk="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4D4A99"/>
            </a:solidFill>
          </p:spPr>
          <p:txBody>
            <a:bodyPr anchor="ctr"/>
            <a:p>
              <a:pPr algn="ctr">
                <a:defRPr/>
              </a:pPr>
              <a:endParaRPr lang="zh-CN"/>
            </a:p>
          </p:txBody>
        </p:sp>
        <p:sp>
          <p:nvSpPr>
            <p:cNvPr id="10" name="TextBox 10"/>
            <p:cNvSpPr txBox="1"/>
            <p:nvPr/>
          </p:nvSpPr>
          <p:spPr bwMode="auto">
            <a:xfrm>
              <a:off x="76200" y="28575"/>
              <a:ext cx="660400" cy="708025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60"/>
                </a:lnSpc>
                <a:defRPr/>
              </a:pPr>
              <a:endParaRPr lang="zh-CN"/>
            </a:p>
          </p:txBody>
        </p:sp>
      </p:grpSp>
      <p:grpSp>
        <p:nvGrpSpPr>
          <p:cNvPr id="724528703" name="Group 11"/>
          <p:cNvGrpSpPr/>
          <p:nvPr/>
        </p:nvGrpSpPr>
        <p:grpSpPr bwMode="auto">
          <a:xfrm rot="0">
            <a:off x="6799807" y="7668859"/>
            <a:ext cx="866315" cy="866315"/>
            <a:chOff x="0" y="0"/>
            <a:chExt cx="812800" cy="812800"/>
          </a:xfrm>
        </p:grpSpPr>
        <p:sp>
          <p:nvSpPr>
            <p:cNvPr id="12" name="Freeform 12"/>
            <p:cNvSpPr/>
            <p:nvPr/>
          </p:nvSpPr>
          <p:spPr bwMode="auto"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 fill="norm" stroke="1" extrusionOk="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4D4A99"/>
            </a:solidFill>
          </p:spPr>
          <p:txBody>
            <a:bodyPr anchor="ctr"/>
            <a:p>
              <a:pPr algn="ctr">
                <a:defRPr/>
              </a:pPr>
              <a:endParaRPr lang="zh-CN"/>
            </a:p>
          </p:txBody>
        </p:sp>
        <p:sp>
          <p:nvSpPr>
            <p:cNvPr id="13" name="TextBox 13"/>
            <p:cNvSpPr txBox="1"/>
            <p:nvPr/>
          </p:nvSpPr>
          <p:spPr bwMode="auto">
            <a:xfrm>
              <a:off x="76200" y="28575"/>
              <a:ext cx="660400" cy="708025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60"/>
                </a:lnSpc>
                <a:defRPr/>
              </a:pPr>
              <a:endParaRPr lang="zh-CN"/>
            </a:p>
          </p:txBody>
        </p:sp>
      </p:grpSp>
      <p:grpSp>
        <p:nvGrpSpPr>
          <p:cNvPr id="1876283649" name="Group 14"/>
          <p:cNvGrpSpPr/>
          <p:nvPr/>
        </p:nvGrpSpPr>
        <p:grpSpPr bwMode="auto">
          <a:xfrm rot="0">
            <a:off x="7886674" y="5306834"/>
            <a:ext cx="866315" cy="866315"/>
            <a:chOff x="0" y="0"/>
            <a:chExt cx="812800" cy="812800"/>
          </a:xfrm>
        </p:grpSpPr>
        <p:sp>
          <p:nvSpPr>
            <p:cNvPr id="15" name="Freeform 15"/>
            <p:cNvSpPr/>
            <p:nvPr/>
          </p:nvSpPr>
          <p:spPr bwMode="auto"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 fill="norm" stroke="1" extrusionOk="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DAC03"/>
            </a:solidFill>
          </p:spPr>
          <p:txBody>
            <a:bodyPr anchor="ctr"/>
            <a:p>
              <a:pPr algn="ctr">
                <a:defRPr/>
              </a:pPr>
              <a:endParaRPr lang="zh-CN"/>
            </a:p>
          </p:txBody>
        </p:sp>
        <p:sp>
          <p:nvSpPr>
            <p:cNvPr id="16" name="TextBox 16"/>
            <p:cNvSpPr txBox="1"/>
            <p:nvPr/>
          </p:nvSpPr>
          <p:spPr bwMode="auto">
            <a:xfrm>
              <a:off x="76200" y="28575"/>
              <a:ext cx="660400" cy="708025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60"/>
                </a:lnSpc>
                <a:defRPr/>
              </a:pPr>
              <a:endParaRPr lang="zh-CN"/>
            </a:p>
          </p:txBody>
        </p:sp>
      </p:grpSp>
      <p:sp>
        <p:nvSpPr>
          <p:cNvPr id="937426720" name="TextBox 17"/>
          <p:cNvSpPr txBox="1"/>
          <p:nvPr/>
        </p:nvSpPr>
        <p:spPr bwMode="auto">
          <a:xfrm>
            <a:off x="15720369" y="8972849"/>
            <a:ext cx="1498925" cy="2870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240"/>
              </a:lnSpc>
              <a:defRPr/>
            </a:pPr>
            <a:r>
              <a:rPr lang="en-US" sz="1600" spc="77">
                <a:solidFill>
                  <a:srgbClr val="4D4A99"/>
                </a:solidFill>
                <a:latin typeface="Impact"/>
                <a:ea typeface="Horizon"/>
                <a:cs typeface="Impact"/>
              </a:rPr>
              <a:t>Page：07</a:t>
            </a:r>
            <a:endParaRPr lang="en-US" sz="1600" spc="77">
              <a:solidFill>
                <a:srgbClr val="4D4A99"/>
              </a:solidFill>
              <a:latin typeface="Impact"/>
              <a:ea typeface="Horizon"/>
              <a:cs typeface="Impact"/>
            </a:endParaRPr>
          </a:p>
        </p:txBody>
      </p:sp>
      <p:grpSp>
        <p:nvGrpSpPr>
          <p:cNvPr id="2106260232" name="Group 19"/>
          <p:cNvGrpSpPr/>
          <p:nvPr/>
        </p:nvGrpSpPr>
        <p:grpSpPr bwMode="auto">
          <a:xfrm rot="0">
            <a:off x="6548143" y="1710454"/>
            <a:ext cx="2502591" cy="665619"/>
            <a:chOff x="0" y="0"/>
            <a:chExt cx="659119" cy="175307"/>
          </a:xfrm>
        </p:grpSpPr>
        <p:sp>
          <p:nvSpPr>
            <p:cNvPr id="20" name="Freeform 20"/>
            <p:cNvSpPr/>
            <p:nvPr/>
          </p:nvSpPr>
          <p:spPr bwMode="auto">
            <a:xfrm>
              <a:off x="0" y="0"/>
              <a:ext cx="659119" cy="175307"/>
            </a:xfrm>
            <a:custGeom>
              <a:avLst/>
              <a:gdLst/>
              <a:ahLst/>
              <a:cxnLst/>
              <a:rect l="l" t="t" r="r" b="b"/>
              <a:pathLst>
                <a:path w="659119" h="175307" fill="norm" stroke="1" extrusionOk="0">
                  <a:moveTo>
                    <a:pt x="0" y="0"/>
                  </a:moveTo>
                  <a:lnTo>
                    <a:pt x="659119" y="0"/>
                  </a:lnTo>
                  <a:lnTo>
                    <a:pt x="659119" y="175307"/>
                  </a:lnTo>
                  <a:lnTo>
                    <a:pt x="0" y="175307"/>
                  </a:lnTo>
                  <a:close/>
                </a:path>
              </a:pathLst>
            </a:custGeom>
            <a:solidFill>
              <a:srgbClr val="C6CDFE"/>
            </a:solidFill>
          </p:spPr>
          <p:txBody>
            <a:bodyPr anchor="ctr"/>
            <a:p>
              <a:pPr algn="ctr">
                <a:defRPr/>
              </a:pPr>
              <a:endParaRPr lang="zh-CN"/>
            </a:p>
          </p:txBody>
        </p:sp>
        <p:sp>
          <p:nvSpPr>
            <p:cNvPr id="21" name="TextBox 21"/>
            <p:cNvSpPr txBox="1"/>
            <p:nvPr/>
          </p:nvSpPr>
          <p:spPr bwMode="auto">
            <a:xfrm>
              <a:off x="0" y="-38100"/>
              <a:ext cx="659119" cy="213407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520"/>
                </a:lnSpc>
                <a:defRPr/>
              </a:pPr>
              <a:endParaRPr lang="zh-CN"/>
            </a:p>
          </p:txBody>
        </p:sp>
      </p:grpSp>
      <p:sp>
        <p:nvSpPr>
          <p:cNvPr id="997363240" name="TextBox 22"/>
          <p:cNvSpPr txBox="1"/>
          <p:nvPr/>
        </p:nvSpPr>
        <p:spPr bwMode="auto">
          <a:xfrm>
            <a:off x="1028700" y="715345"/>
            <a:ext cx="7893148" cy="15649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2320"/>
              </a:lnSpc>
              <a:spcBef>
                <a:spcPts val="0"/>
              </a:spcBef>
              <a:defRPr/>
            </a:pPr>
            <a:r>
              <a:rPr lang="zh-CN" sz="8800" b="1">
                <a:solidFill>
                  <a:srgbClr val="4D4A99"/>
                </a:solidFill>
                <a:latin typeface="黑体"/>
                <a:ea typeface="黑体"/>
                <a:cs typeface="思源黑体 2 Heavy"/>
              </a:rPr>
              <a:t>分阶段内容规划</a:t>
            </a:r>
            <a:endParaRPr lang="zh-CN" sz="8800" b="1">
              <a:solidFill>
                <a:srgbClr val="4D4A99"/>
              </a:solidFill>
              <a:latin typeface="黑体"/>
              <a:ea typeface="黑体"/>
              <a:cs typeface="思源黑体 2 Heavy"/>
            </a:endParaRPr>
          </a:p>
        </p:txBody>
      </p:sp>
      <p:sp>
        <p:nvSpPr>
          <p:cNvPr id="1913275526" name="TextBox 23"/>
          <p:cNvSpPr txBox="1"/>
          <p:nvPr/>
        </p:nvSpPr>
        <p:spPr bwMode="auto">
          <a:xfrm>
            <a:off x="8329356" y="2694942"/>
            <a:ext cx="3808663" cy="4981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920"/>
              </a:lnSpc>
              <a:spcBef>
                <a:spcPts val="0"/>
              </a:spcBef>
              <a:defRPr/>
            </a:pPr>
            <a:r>
              <a:rPr lang="zh-CN" sz="2800" b="1">
                <a:solidFill>
                  <a:srgbClr val="4D4A99"/>
                </a:solidFill>
                <a:latin typeface="黑体"/>
                <a:ea typeface="黑体"/>
                <a:cs typeface="黑体"/>
              </a:rPr>
              <a:t>预热期（10.20-10.31）</a:t>
            </a:r>
            <a:endParaRPr lang="zh-CN" sz="2800" b="1">
              <a:solidFill>
                <a:srgbClr val="4D4A99"/>
              </a:solidFill>
              <a:latin typeface="黑体"/>
              <a:ea typeface="黑体"/>
              <a:cs typeface="黑体"/>
            </a:endParaRPr>
          </a:p>
        </p:txBody>
      </p:sp>
      <p:sp>
        <p:nvSpPr>
          <p:cNvPr id="856423527" name="TextBox 24"/>
          <p:cNvSpPr txBox="1"/>
          <p:nvPr/>
        </p:nvSpPr>
        <p:spPr bwMode="auto">
          <a:xfrm>
            <a:off x="8752988" y="3170026"/>
            <a:ext cx="6512308" cy="16259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200"/>
              </a:lnSpc>
              <a:defRPr/>
            </a:pPr>
            <a:r>
              <a:rPr lang="zh-CN" sz="1600" b="1">
                <a:solidFill>
                  <a:srgbClr val="4D4A99"/>
                </a:solidFill>
                <a:latin typeface="黑体"/>
                <a:ea typeface="黑体"/>
                <a:cs typeface="黑体"/>
              </a:rPr>
              <a:t>内容形式：</a:t>
            </a:r>
            <a:endParaRPr lang="zh-CN" sz="1600" b="1">
              <a:solidFill>
                <a:srgbClr val="4D4A99"/>
              </a:solidFill>
              <a:latin typeface="黑体"/>
              <a:ea typeface="黑体"/>
              <a:cs typeface="黑体"/>
            </a:endParaRPr>
          </a:p>
          <a:p>
            <a:pPr marL="345440" lvl="1" indent="-172720" algn="l">
              <a:lnSpc>
                <a:spcPts val="3200"/>
              </a:lnSpc>
              <a:buFont typeface="Arial"/>
              <a:buChar char="•"/>
              <a:defRPr/>
            </a:pPr>
            <a:r>
              <a:rPr lang="zh-CN" sz="1600">
                <a:solidFill>
                  <a:srgbClr val="4D4A99"/>
                </a:solidFill>
                <a:latin typeface="黑体"/>
                <a:ea typeface="黑体"/>
                <a:cs typeface="黑体"/>
              </a:rPr>
              <a:t>悬念海报（倒计时+福利剧透）</a:t>
            </a:r>
            <a:endParaRPr lang="zh-CN" sz="1600">
              <a:solidFill>
                <a:srgbClr val="4D4A99"/>
              </a:solidFill>
              <a:latin typeface="黑体"/>
              <a:ea typeface="黑体"/>
              <a:cs typeface="黑体"/>
            </a:endParaRPr>
          </a:p>
          <a:p>
            <a:pPr marL="345440" lvl="1" indent="-172720" algn="l">
              <a:lnSpc>
                <a:spcPts val="3200"/>
              </a:lnSpc>
              <a:buFont typeface="Arial"/>
              <a:buChar char="•"/>
              <a:defRPr/>
            </a:pPr>
            <a:r>
              <a:rPr lang="zh-CN" sz="1600">
                <a:solidFill>
                  <a:srgbClr val="4D4A99"/>
                </a:solidFill>
                <a:latin typeface="黑体"/>
                <a:ea typeface="黑体"/>
                <a:cs typeface="黑体"/>
              </a:rPr>
              <a:t>KOC测评种草（小红书/抖音短视频）</a:t>
            </a:r>
            <a:endParaRPr lang="zh-CN" sz="1600">
              <a:solidFill>
                <a:srgbClr val="4D4A99"/>
              </a:solidFill>
              <a:latin typeface="黑体"/>
              <a:ea typeface="黑体"/>
              <a:cs typeface="黑体"/>
            </a:endParaRPr>
          </a:p>
          <a:p>
            <a:pPr marL="345440" lvl="1" indent="-172720" algn="l">
              <a:lnSpc>
                <a:spcPts val="3200"/>
              </a:lnSpc>
              <a:buFont typeface="Arial"/>
              <a:buChar char="•"/>
              <a:defRPr/>
            </a:pPr>
            <a:r>
              <a:rPr lang="zh-CN" sz="1600">
                <a:solidFill>
                  <a:srgbClr val="4D4A99"/>
                </a:solidFill>
                <a:latin typeface="黑体"/>
                <a:ea typeface="黑体"/>
                <a:cs typeface="黑体"/>
              </a:rPr>
              <a:t>H5互动游戏：集卡分红包</a:t>
            </a:r>
            <a:endParaRPr lang="zh-CN" sz="1600">
              <a:solidFill>
                <a:srgbClr val="4D4A99"/>
              </a:solidFill>
              <a:latin typeface="黑体"/>
              <a:ea typeface="黑体"/>
              <a:cs typeface="黑体"/>
            </a:endParaRPr>
          </a:p>
        </p:txBody>
      </p:sp>
      <p:sp>
        <p:nvSpPr>
          <p:cNvPr id="475891309" name="TextBox 25"/>
          <p:cNvSpPr txBox="1"/>
          <p:nvPr/>
        </p:nvSpPr>
        <p:spPr bwMode="auto">
          <a:xfrm>
            <a:off x="9158949" y="5139069"/>
            <a:ext cx="3609301" cy="4981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920"/>
              </a:lnSpc>
              <a:spcBef>
                <a:spcPts val="0"/>
              </a:spcBef>
              <a:defRPr/>
            </a:pPr>
            <a:r>
              <a:rPr lang="zh-CN" sz="2800" b="1">
                <a:solidFill>
                  <a:srgbClr val="4D4A99"/>
                </a:solidFill>
                <a:latin typeface="黑体"/>
                <a:ea typeface="黑体"/>
                <a:cs typeface="黑体"/>
              </a:rPr>
              <a:t>爆发期（11.1-11.10）</a:t>
            </a:r>
            <a:endParaRPr lang="zh-CN" sz="2800" b="1">
              <a:solidFill>
                <a:srgbClr val="4D4A99"/>
              </a:solidFill>
              <a:latin typeface="黑体"/>
              <a:ea typeface="黑体"/>
              <a:cs typeface="黑体"/>
            </a:endParaRPr>
          </a:p>
        </p:txBody>
      </p:sp>
      <p:sp>
        <p:nvSpPr>
          <p:cNvPr id="1054326202" name="TextBox 26"/>
          <p:cNvSpPr txBox="1"/>
          <p:nvPr/>
        </p:nvSpPr>
        <p:spPr bwMode="auto">
          <a:xfrm>
            <a:off x="9510283" y="5801356"/>
            <a:ext cx="6515219" cy="12306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200"/>
              </a:lnSpc>
              <a:defRPr/>
            </a:pPr>
            <a:r>
              <a:rPr lang="en-US" sz="1600" b="1">
                <a:solidFill>
                  <a:srgbClr val="4D4A99"/>
                </a:solidFill>
                <a:latin typeface="黑体"/>
                <a:ea typeface="黑体"/>
                <a:cs typeface="黑体"/>
              </a:rPr>
              <a:t>内容形式：</a:t>
            </a:r>
            <a:endParaRPr lang="en-US" sz="1600" b="1">
              <a:solidFill>
                <a:srgbClr val="4D4A99"/>
              </a:solidFill>
              <a:latin typeface="黑体"/>
              <a:ea typeface="黑体"/>
              <a:cs typeface="黑体"/>
            </a:endParaRPr>
          </a:p>
          <a:p>
            <a:pPr marL="345440" lvl="1" indent="-172720" algn="l">
              <a:lnSpc>
                <a:spcPts val="3200"/>
              </a:lnSpc>
              <a:buFont typeface="Arial"/>
              <a:buChar char="•"/>
              <a:defRPr/>
            </a:pPr>
            <a:r>
              <a:rPr lang="en-US" sz="1600">
                <a:solidFill>
                  <a:srgbClr val="4D4A99"/>
                </a:solidFill>
                <a:latin typeface="黑体"/>
                <a:ea typeface="黑体"/>
                <a:cs typeface="黑体"/>
              </a:rPr>
              <a:t>直播预</a:t>
            </a:r>
            <a:r>
              <a:rPr lang="en-US" sz="1600">
                <a:solidFill>
                  <a:srgbClr val="4D4A99"/>
                </a:solidFill>
                <a:latin typeface="黑体"/>
                <a:ea typeface="黑体"/>
                <a:cs typeface="黑体"/>
              </a:rPr>
              <a:t>告（头部主播合作+品牌自播排期表）</a:t>
            </a:r>
            <a:endParaRPr lang="en-US" sz="1600">
              <a:solidFill>
                <a:srgbClr val="4D4A99"/>
              </a:solidFill>
              <a:latin typeface="黑体"/>
              <a:ea typeface="黑体"/>
              <a:cs typeface="黑体"/>
            </a:endParaRPr>
          </a:p>
          <a:p>
            <a:pPr marL="345440" lvl="1" indent="-172720" algn="l">
              <a:lnSpc>
                <a:spcPts val="3200"/>
              </a:lnSpc>
              <a:buFont typeface="Arial"/>
              <a:buChar char="•"/>
              <a:defRPr/>
            </a:pPr>
            <a:r>
              <a:rPr lang="en-US" sz="1600">
                <a:solidFill>
                  <a:srgbClr val="4D4A99"/>
                </a:solidFill>
                <a:latin typeface="黑体"/>
                <a:ea typeface="黑体"/>
                <a:cs typeface="黑体"/>
              </a:rPr>
              <a:t>用户生成内容（UGC）</a:t>
            </a:r>
            <a:endParaRPr lang="en-US" sz="1600">
              <a:solidFill>
                <a:srgbClr val="4D4A99"/>
              </a:solidFill>
              <a:latin typeface="黑体"/>
              <a:ea typeface="黑体"/>
              <a:cs typeface="黑体"/>
            </a:endParaRPr>
          </a:p>
        </p:txBody>
      </p:sp>
      <p:sp>
        <p:nvSpPr>
          <p:cNvPr id="1308508107" name="TextBox 27"/>
          <p:cNvSpPr txBox="1"/>
          <p:nvPr/>
        </p:nvSpPr>
        <p:spPr bwMode="auto">
          <a:xfrm flipH="0" flipV="0">
            <a:off x="8407427" y="7545414"/>
            <a:ext cx="3943989" cy="4981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920"/>
              </a:lnSpc>
              <a:spcBef>
                <a:spcPts val="0"/>
              </a:spcBef>
              <a:defRPr/>
            </a:pPr>
            <a:r>
              <a:rPr lang="zh-CN" sz="2800" b="1">
                <a:solidFill>
                  <a:srgbClr val="4D4A99"/>
                </a:solidFill>
                <a:latin typeface="黑体"/>
                <a:ea typeface="黑体"/>
                <a:cs typeface="黑体"/>
              </a:rPr>
              <a:t>高潮期（11.11当天）</a:t>
            </a:r>
            <a:endParaRPr lang="zh-CN" sz="2800" b="1">
              <a:solidFill>
                <a:srgbClr val="4D4A99"/>
              </a:solidFill>
              <a:latin typeface="黑体"/>
              <a:ea typeface="黑体"/>
              <a:cs typeface="黑体"/>
            </a:endParaRPr>
          </a:p>
        </p:txBody>
      </p:sp>
      <p:sp>
        <p:nvSpPr>
          <p:cNvPr id="556994402" name="TextBox 28"/>
          <p:cNvSpPr txBox="1"/>
          <p:nvPr/>
        </p:nvSpPr>
        <p:spPr bwMode="auto">
          <a:xfrm>
            <a:off x="8752987" y="8207703"/>
            <a:ext cx="6512308" cy="12195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200"/>
              </a:lnSpc>
              <a:defRPr/>
            </a:pPr>
            <a:r>
              <a:rPr lang="zh-CN" sz="1600" b="1">
                <a:solidFill>
                  <a:srgbClr val="4D4A99"/>
                </a:solidFill>
                <a:latin typeface="黑体"/>
                <a:ea typeface="黑体"/>
                <a:cs typeface="黑体"/>
              </a:rPr>
              <a:t>内容形式：</a:t>
            </a:r>
            <a:endParaRPr lang="zh-CN" sz="1600" b="1">
              <a:solidFill>
                <a:srgbClr val="4D4A99"/>
              </a:solidFill>
              <a:latin typeface="黑体"/>
              <a:ea typeface="黑体"/>
              <a:cs typeface="黑体"/>
            </a:endParaRPr>
          </a:p>
          <a:p>
            <a:pPr marL="345440" lvl="1" indent="-172720" algn="l">
              <a:lnSpc>
                <a:spcPts val="3200"/>
              </a:lnSpc>
              <a:buFont typeface="Arial"/>
              <a:buChar char="•"/>
              <a:defRPr/>
            </a:pPr>
            <a:r>
              <a:rPr lang="zh-CN" sz="1600">
                <a:solidFill>
                  <a:srgbClr val="4D4A99"/>
                </a:solidFill>
                <a:latin typeface="黑体"/>
                <a:ea typeface="黑体"/>
                <a:cs typeface="黑体"/>
              </a:rPr>
              <a:t>实时战报（每小时更新销售额/TOP单品）</a:t>
            </a:r>
            <a:endParaRPr lang="zh-CN" sz="1600">
              <a:solidFill>
                <a:srgbClr val="4D4A99"/>
              </a:solidFill>
              <a:latin typeface="黑体"/>
              <a:ea typeface="黑体"/>
              <a:cs typeface="黑体"/>
            </a:endParaRPr>
          </a:p>
          <a:p>
            <a:pPr marL="345440" lvl="1" indent="-172720" algn="l">
              <a:lnSpc>
                <a:spcPts val="3200"/>
              </a:lnSpc>
              <a:buFont typeface="Arial"/>
              <a:buChar char="•"/>
              <a:defRPr/>
            </a:pPr>
            <a:r>
              <a:rPr lang="zh-CN" sz="1600">
                <a:solidFill>
                  <a:srgbClr val="4D4A99"/>
                </a:solidFill>
                <a:latin typeface="黑体"/>
                <a:ea typeface="黑体"/>
                <a:cs typeface="黑体"/>
              </a:rPr>
              <a:t>限时福利（前100名免单/整点抽奖）</a:t>
            </a:r>
            <a:endParaRPr lang="zh-CN" sz="1600">
              <a:solidFill>
                <a:srgbClr val="4D4A99"/>
              </a:solidFill>
              <a:latin typeface="黑体"/>
              <a:ea typeface="黑体"/>
              <a:cs typeface="黑体"/>
            </a:endParaRPr>
          </a:p>
        </p:txBody>
      </p:sp>
      <p:sp>
        <p:nvSpPr>
          <p:cNvPr id="1133055144" name="TextBox 29"/>
          <p:cNvSpPr txBox="1"/>
          <p:nvPr/>
        </p:nvSpPr>
        <p:spPr bwMode="auto">
          <a:xfrm>
            <a:off x="6799806" y="3009665"/>
            <a:ext cx="866674" cy="8188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45"/>
              </a:lnSpc>
              <a:spcBef>
                <a:spcPts val="0"/>
              </a:spcBef>
              <a:defRPr/>
            </a:pPr>
            <a:r>
              <a:rPr lang="zh-CN" sz="4600" spc="193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1</a:t>
            </a:r>
            <a:endParaRPr lang="zh-CN" sz="4600" spc="193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1925905929" name="TextBox 30"/>
          <p:cNvSpPr txBox="1"/>
          <p:nvPr/>
        </p:nvSpPr>
        <p:spPr bwMode="auto">
          <a:xfrm>
            <a:off x="6799806" y="7666143"/>
            <a:ext cx="866674" cy="8188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45"/>
              </a:lnSpc>
              <a:spcBef>
                <a:spcPts val="0"/>
              </a:spcBef>
              <a:defRPr/>
            </a:pPr>
            <a:r>
              <a:rPr lang="zh-CN" sz="4600" spc="193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3</a:t>
            </a:r>
            <a:endParaRPr lang="zh-CN" sz="4600" spc="193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1716071673" name="TextBox 31"/>
          <p:cNvSpPr txBox="1"/>
          <p:nvPr/>
        </p:nvSpPr>
        <p:spPr bwMode="auto">
          <a:xfrm>
            <a:off x="7886673" y="5304118"/>
            <a:ext cx="866674" cy="8188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45"/>
              </a:lnSpc>
              <a:spcBef>
                <a:spcPts val="0"/>
              </a:spcBef>
              <a:defRPr/>
            </a:pPr>
            <a:r>
              <a:rPr lang="zh-CN" sz="4600" spc="193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2</a:t>
            </a:r>
            <a:endParaRPr lang="zh-CN" sz="4600" spc="193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blipFill>
          <a:blip r:embed="rId3"/>
          <a:stretch/>
        </a:blip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427072775" name="Group 9"/>
          <p:cNvGrpSpPr/>
          <p:nvPr/>
        </p:nvGrpSpPr>
        <p:grpSpPr bwMode="auto">
          <a:xfrm rot="0">
            <a:off x="6641409" y="1710454"/>
            <a:ext cx="2502591" cy="665619"/>
            <a:chOff x="0" y="0"/>
            <a:chExt cx="659119" cy="175307"/>
          </a:xfrm>
        </p:grpSpPr>
        <p:sp>
          <p:nvSpPr>
            <p:cNvPr id="10" name="Freeform 10"/>
            <p:cNvSpPr/>
            <p:nvPr/>
          </p:nvSpPr>
          <p:spPr bwMode="auto">
            <a:xfrm>
              <a:off x="0" y="0"/>
              <a:ext cx="659119" cy="175307"/>
            </a:xfrm>
            <a:custGeom>
              <a:avLst/>
              <a:gdLst/>
              <a:ahLst/>
              <a:cxnLst/>
              <a:rect l="l" t="t" r="r" b="b"/>
              <a:pathLst>
                <a:path w="659119" h="175307" fill="norm" stroke="1" extrusionOk="0">
                  <a:moveTo>
                    <a:pt x="0" y="0"/>
                  </a:moveTo>
                  <a:lnTo>
                    <a:pt x="659119" y="0"/>
                  </a:lnTo>
                  <a:lnTo>
                    <a:pt x="659119" y="175307"/>
                  </a:lnTo>
                  <a:lnTo>
                    <a:pt x="0" y="175307"/>
                  </a:lnTo>
                  <a:close/>
                </a:path>
              </a:pathLst>
            </a:custGeom>
            <a:solidFill>
              <a:srgbClr val="C6CDFE"/>
            </a:solidFill>
          </p:spPr>
          <p:txBody>
            <a:bodyPr anchor="ctr"/>
            <a:p>
              <a:pPr algn="ctr">
                <a:defRPr/>
              </a:pPr>
              <a:endParaRPr lang="zh-CN"/>
            </a:p>
          </p:txBody>
        </p:sp>
        <p:sp>
          <p:nvSpPr>
            <p:cNvPr id="11" name="TextBox 11"/>
            <p:cNvSpPr txBox="1"/>
            <p:nvPr/>
          </p:nvSpPr>
          <p:spPr bwMode="auto">
            <a:xfrm>
              <a:off x="0" y="-38100"/>
              <a:ext cx="659119" cy="213407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520"/>
                </a:lnSpc>
                <a:defRPr/>
              </a:pPr>
              <a:endParaRPr lang="zh-CN"/>
            </a:p>
          </p:txBody>
        </p:sp>
      </p:grpSp>
      <p:sp>
        <p:nvSpPr>
          <p:cNvPr id="613835758" name="TextBox 12"/>
          <p:cNvSpPr txBox="1"/>
          <p:nvPr/>
        </p:nvSpPr>
        <p:spPr bwMode="auto">
          <a:xfrm>
            <a:off x="1028700" y="795990"/>
            <a:ext cx="7901460" cy="15649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2320"/>
              </a:lnSpc>
              <a:spcBef>
                <a:spcPts val="0"/>
              </a:spcBef>
              <a:defRPr/>
            </a:pPr>
            <a:r>
              <a:rPr lang="zh-CN" sz="8800" b="1">
                <a:solidFill>
                  <a:srgbClr val="4D4A99"/>
                </a:solidFill>
                <a:latin typeface="黑体"/>
                <a:ea typeface="黑体"/>
                <a:cs typeface="思源黑体 2 Heavy"/>
              </a:rPr>
              <a:t>平台差异化执行</a:t>
            </a:r>
            <a:endParaRPr lang="zh-CN" sz="8800" b="1">
              <a:solidFill>
                <a:srgbClr val="4D4A99"/>
              </a:solidFill>
              <a:latin typeface="黑体"/>
              <a:ea typeface="黑体"/>
              <a:cs typeface="思源黑体 2 Heavy"/>
            </a:endParaRPr>
          </a:p>
        </p:txBody>
      </p:sp>
      <p:graphicFrame>
        <p:nvGraphicFramePr>
          <p:cNvPr id="135541950" name=""/>
          <p:cNvGraphicFramePr>
            <a:graphicFrameLocks xmlns:a="http://schemas.openxmlformats.org/drawingml/2006/main"/>
          </p:cNvGraphicFramePr>
          <p:nvPr/>
        </p:nvGraphicFramePr>
        <p:xfrm rot="0">
          <a:off x="1028700" y="3567386"/>
          <a:ext cx="12204699" cy="4919279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{1E171933-4619-4E11-9A3F-F7608DF75F80}</a:tableStyleId>
              </a:tblPr>
              <a:tblGrid>
                <a:gridCol w="4063999"/>
                <a:gridCol w="4063999"/>
                <a:gridCol w="4063999"/>
              </a:tblGrid>
              <a:tr h="962927"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zh-CN" sz="2600" b="1" i="0" u="none">
                          <a:solidFill>
                            <a:schemeClr val="bg1"/>
                          </a:solidFill>
                          <a:latin typeface="黑体"/>
                          <a:ea typeface="黑体"/>
                          <a:cs typeface="黑体"/>
                        </a:rPr>
                        <a:t>平台</a:t>
                      </a:r>
                      <a:endParaRPr lang="zh-CN" sz="2600">
                        <a:solidFill>
                          <a:schemeClr val="bg1"/>
                        </a:solidFill>
                        <a:latin typeface="黑体"/>
                        <a:cs typeface="黑体"/>
                      </a:endParaRPr>
                    </a:p>
                  </a:txBody>
                  <a:tcPr anchor="ctr">
                    <a:lnL w="6349" algn="ctr">
                      <a:solidFill>
                        <a:srgbClr val="000000"/>
                      </a:solidFill>
                    </a:lnL>
                    <a:lnR w="6349" algn="ctr">
                      <a:solidFill>
                        <a:srgbClr val="000000"/>
                      </a:solidFill>
                    </a:lnR>
                    <a:lnT w="6349" algn="ctr">
                      <a:solidFill>
                        <a:srgbClr val="000000"/>
                      </a:solidFill>
                    </a:lnT>
                    <a:lnB w="6349" algn="ctr">
                      <a:solidFill>
                        <a:srgbClr val="000000"/>
                      </a:solidFill>
                    </a:lnB>
                    <a:solidFill>
                      <a:srgbClr val="4D4A99"/>
                    </a:solidFill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zh-CN" sz="2600" b="1" i="0" u="none">
                          <a:solidFill>
                            <a:schemeClr val="bg1"/>
                          </a:solidFill>
                          <a:latin typeface="黑体"/>
                          <a:ea typeface="黑体"/>
                          <a:cs typeface="黑体"/>
                        </a:rPr>
                        <a:t>内容重点</a:t>
                      </a:r>
                      <a:endParaRPr lang="zh-CN" sz="2600">
                        <a:solidFill>
                          <a:schemeClr val="bg1"/>
                        </a:solidFill>
                        <a:latin typeface="黑体"/>
                        <a:cs typeface="黑体"/>
                      </a:endParaRPr>
                    </a:p>
                  </a:txBody>
                  <a:tcPr anchor="ctr">
                    <a:lnL w="6349" algn="ctr">
                      <a:solidFill>
                        <a:srgbClr val="000000"/>
                      </a:solidFill>
                    </a:lnL>
                    <a:lnR w="6349" algn="ctr">
                      <a:solidFill>
                        <a:srgbClr val="000000"/>
                      </a:solidFill>
                    </a:lnR>
                    <a:lnT w="6349" algn="ctr">
                      <a:solidFill>
                        <a:srgbClr val="000000"/>
                      </a:solidFill>
                    </a:lnT>
                    <a:lnB w="6349" algn="ctr">
                      <a:solidFill>
                        <a:srgbClr val="000000"/>
                      </a:solidFill>
                    </a:lnB>
                    <a:solidFill>
                      <a:srgbClr val="4D4A99"/>
                    </a:solidFill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zh-CN" sz="2600" b="1" i="0" u="none">
                          <a:solidFill>
                            <a:schemeClr val="bg1"/>
                          </a:solidFill>
                          <a:latin typeface="黑体"/>
                          <a:ea typeface="黑体"/>
                          <a:cs typeface="黑体"/>
                        </a:rPr>
                        <a:t>形式</a:t>
                      </a:r>
                      <a:endParaRPr lang="zh-CN" sz="2600">
                        <a:solidFill>
                          <a:schemeClr val="bg1"/>
                        </a:solidFill>
                        <a:latin typeface="黑体"/>
                        <a:cs typeface="黑体"/>
                      </a:endParaRPr>
                    </a:p>
                  </a:txBody>
                  <a:tcPr anchor="ctr">
                    <a:lnL w="6349" algn="ctr">
                      <a:solidFill>
                        <a:srgbClr val="000000"/>
                      </a:solidFill>
                    </a:lnL>
                    <a:lnR w="6349" algn="ctr">
                      <a:solidFill>
                        <a:srgbClr val="000000"/>
                      </a:solidFill>
                    </a:lnR>
                    <a:lnT w="6349" algn="ctr">
                      <a:solidFill>
                        <a:srgbClr val="000000"/>
                      </a:solidFill>
                    </a:lnT>
                    <a:lnB w="6349" algn="ctr">
                      <a:solidFill>
                        <a:srgbClr val="000000"/>
                      </a:solidFill>
                    </a:lnB>
                    <a:solidFill>
                      <a:srgbClr val="4D4A99"/>
                    </a:solidFill>
                  </a:tcPr>
                </a:tc>
              </a:tr>
              <a:tr h="1054872"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zh-CN" sz="2300" b="1" i="0" u="none">
                          <a:solidFill>
                            <a:srgbClr val="404040"/>
                          </a:solidFill>
                          <a:latin typeface="黑体"/>
                          <a:ea typeface="黑体"/>
                          <a:cs typeface="黑体"/>
                        </a:rPr>
                        <a:t>抖音</a:t>
                      </a:r>
                      <a:endParaRPr lang="zh-CN" sz="2300">
                        <a:latin typeface="黑体"/>
                        <a:cs typeface="黑体"/>
                      </a:endParaRPr>
                    </a:p>
                  </a:txBody>
                  <a:tcPr anchor="ctr">
                    <a:lnL w="6349" algn="ctr">
                      <a:solidFill>
                        <a:srgbClr val="000000"/>
                      </a:solidFill>
                    </a:lnL>
                    <a:lnR w="6349" algn="ctr">
                      <a:solidFill>
                        <a:srgbClr val="000000"/>
                      </a:solidFill>
                    </a:lnR>
                    <a:lnT w="6349" algn="ctr">
                      <a:solidFill>
                        <a:srgbClr val="000000"/>
                      </a:solidFill>
                    </a:lnT>
                    <a:lnB w="6349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zh-CN" sz="2300" b="0" i="0" u="none">
                          <a:solidFill>
                            <a:srgbClr val="404040"/>
                          </a:solidFill>
                          <a:latin typeface="黑体"/>
                          <a:ea typeface="黑体"/>
                          <a:cs typeface="黑体"/>
                        </a:rPr>
                        <a:t>短视频+直播</a:t>
                      </a:r>
                      <a:endParaRPr lang="zh-CN" sz="2300">
                        <a:latin typeface="黑体"/>
                        <a:cs typeface="黑体"/>
                      </a:endParaRPr>
                    </a:p>
                  </a:txBody>
                  <a:tcPr anchor="ctr">
                    <a:lnL w="6349" algn="ctr">
                      <a:solidFill>
                        <a:srgbClr val="000000"/>
                      </a:solidFill>
                    </a:lnL>
                    <a:lnR w="6349" algn="ctr">
                      <a:solidFill>
                        <a:srgbClr val="000000"/>
                      </a:solidFill>
                    </a:lnR>
                    <a:lnT w="6349" algn="ctr">
                      <a:solidFill>
                        <a:srgbClr val="000000"/>
                      </a:solidFill>
                    </a:lnT>
                    <a:lnB w="6349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zh-CN" sz="2300" b="0" i="0" u="none">
                          <a:solidFill>
                            <a:srgbClr val="404040"/>
                          </a:solidFill>
                          <a:latin typeface="黑体"/>
                          <a:ea typeface="黑体"/>
                          <a:cs typeface="黑体"/>
                        </a:rPr>
                        <a:t>挑战赛</a:t>
                      </a:r>
                      <a:endParaRPr lang="zh-CN" sz="2300">
                        <a:latin typeface="黑体"/>
                        <a:cs typeface="黑体"/>
                      </a:endParaRPr>
                    </a:p>
                  </a:txBody>
                  <a:tcPr anchor="ctr">
                    <a:lnL w="6349" algn="ctr">
                      <a:solidFill>
                        <a:srgbClr val="000000"/>
                      </a:solidFill>
                    </a:lnL>
                    <a:lnR w="6349" algn="ctr">
                      <a:solidFill>
                        <a:srgbClr val="000000"/>
                      </a:solidFill>
                    </a:lnR>
                    <a:lnT w="6349" algn="ctr">
                      <a:solidFill>
                        <a:srgbClr val="000000"/>
                      </a:solidFill>
                    </a:lnT>
                    <a:lnB w="6349" algn="ctr">
                      <a:solidFill>
                        <a:srgbClr val="000000"/>
                      </a:solidFill>
                    </a:lnB>
                  </a:tcPr>
                </a:tc>
              </a:tr>
              <a:tr h="962927"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zh-CN" sz="2300" b="1" i="0" u="none">
                          <a:solidFill>
                            <a:srgbClr val="404040"/>
                          </a:solidFill>
                          <a:latin typeface="黑体"/>
                          <a:ea typeface="黑体"/>
                          <a:cs typeface="黑体"/>
                        </a:rPr>
                        <a:t>小红书</a:t>
                      </a:r>
                      <a:endParaRPr lang="zh-CN" sz="2300">
                        <a:latin typeface="黑体"/>
                        <a:cs typeface="黑体"/>
                      </a:endParaRPr>
                    </a:p>
                  </a:txBody>
                  <a:tcPr anchor="ctr">
                    <a:lnL w="6349" algn="ctr">
                      <a:solidFill>
                        <a:srgbClr val="000000"/>
                      </a:solidFill>
                    </a:lnL>
                    <a:lnR w="6349" algn="ctr">
                      <a:solidFill>
                        <a:srgbClr val="000000"/>
                      </a:solidFill>
                    </a:lnR>
                    <a:lnT w="6349" algn="ctr">
                      <a:solidFill>
                        <a:srgbClr val="000000"/>
                      </a:solidFill>
                    </a:lnT>
                    <a:lnB w="6349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zh-CN" sz="2300" b="0" i="0" u="none">
                          <a:solidFill>
                            <a:srgbClr val="404040"/>
                          </a:solidFill>
                          <a:latin typeface="黑体"/>
                          <a:ea typeface="黑体"/>
                          <a:cs typeface="黑体"/>
                        </a:rPr>
                        <a:t>种草测评+攻略</a:t>
                      </a:r>
                      <a:endParaRPr lang="zh-CN" sz="2300">
                        <a:latin typeface="黑体"/>
                        <a:cs typeface="黑体"/>
                      </a:endParaRPr>
                    </a:p>
                  </a:txBody>
                  <a:tcPr anchor="ctr">
                    <a:lnL w="6349" algn="ctr">
                      <a:solidFill>
                        <a:srgbClr val="000000"/>
                      </a:solidFill>
                    </a:lnL>
                    <a:lnR w="6349" algn="ctr">
                      <a:solidFill>
                        <a:srgbClr val="000000"/>
                      </a:solidFill>
                    </a:lnR>
                    <a:lnT w="6349" algn="ctr">
                      <a:solidFill>
                        <a:srgbClr val="000000"/>
                      </a:solidFill>
                    </a:lnT>
                    <a:lnB w="6349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zh-CN" sz="2300" b="0" i="0" u="none">
                          <a:solidFill>
                            <a:srgbClr val="404040"/>
                          </a:solidFill>
                          <a:latin typeface="黑体"/>
                          <a:ea typeface="黑体"/>
                          <a:cs typeface="黑体"/>
                        </a:rPr>
                        <a:t>图文/合集“必买清单”</a:t>
                      </a:r>
                      <a:endParaRPr lang="zh-CN" sz="2300">
                        <a:latin typeface="黑体"/>
                        <a:cs typeface="黑体"/>
                      </a:endParaRPr>
                    </a:p>
                  </a:txBody>
                  <a:tcPr anchor="ctr">
                    <a:lnL w="6349" algn="ctr">
                      <a:solidFill>
                        <a:srgbClr val="000000"/>
                      </a:solidFill>
                    </a:lnL>
                    <a:lnR w="6349" algn="ctr">
                      <a:solidFill>
                        <a:srgbClr val="000000"/>
                      </a:solidFill>
                    </a:lnR>
                    <a:lnT w="6349" algn="ctr">
                      <a:solidFill>
                        <a:srgbClr val="000000"/>
                      </a:solidFill>
                    </a:lnT>
                    <a:lnB w="6349" algn="ctr">
                      <a:solidFill>
                        <a:srgbClr val="000000"/>
                      </a:solidFill>
                    </a:lnB>
                  </a:tcPr>
                </a:tc>
              </a:tr>
              <a:tr h="962927"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zh-CN" sz="2300" b="1" i="0" u="none">
                          <a:solidFill>
                            <a:srgbClr val="404040"/>
                          </a:solidFill>
                          <a:latin typeface="黑体"/>
                          <a:ea typeface="黑体"/>
                          <a:cs typeface="黑体"/>
                        </a:rPr>
                        <a:t>微博</a:t>
                      </a:r>
                      <a:endParaRPr lang="zh-CN" sz="2300">
                        <a:latin typeface="黑体"/>
                        <a:cs typeface="黑体"/>
                      </a:endParaRPr>
                    </a:p>
                  </a:txBody>
                  <a:tcPr anchor="ctr">
                    <a:lnL w="6349" algn="ctr">
                      <a:solidFill>
                        <a:srgbClr val="000000"/>
                      </a:solidFill>
                    </a:lnL>
                    <a:lnR w="6349" algn="ctr">
                      <a:solidFill>
                        <a:srgbClr val="000000"/>
                      </a:solidFill>
                    </a:lnR>
                    <a:lnT w="6349" algn="ctr">
                      <a:solidFill>
                        <a:srgbClr val="000000"/>
                      </a:solidFill>
                    </a:lnT>
                    <a:lnB w="6349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zh-CN" sz="2300" b="0" i="0" u="none">
                          <a:solidFill>
                            <a:srgbClr val="404040"/>
                          </a:solidFill>
                          <a:latin typeface="黑体"/>
                          <a:ea typeface="黑体"/>
                          <a:cs typeface="黑体"/>
                        </a:rPr>
                        <a:t>热搜话题+互动抽奖</a:t>
                      </a:r>
                      <a:endParaRPr lang="zh-CN" sz="2300">
                        <a:latin typeface="黑体"/>
                        <a:cs typeface="黑体"/>
                      </a:endParaRPr>
                    </a:p>
                  </a:txBody>
                  <a:tcPr anchor="ctr">
                    <a:lnL w="6349" algn="ctr">
                      <a:solidFill>
                        <a:srgbClr val="000000"/>
                      </a:solidFill>
                    </a:lnL>
                    <a:lnR w="6349" algn="ctr">
                      <a:solidFill>
                        <a:srgbClr val="000000"/>
                      </a:solidFill>
                    </a:lnR>
                    <a:lnT w="6349" algn="ctr">
                      <a:solidFill>
                        <a:srgbClr val="000000"/>
                      </a:solidFill>
                    </a:lnT>
                    <a:lnB w="6349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zh-CN" sz="2300" b="0" i="0" u="none">
                          <a:solidFill>
                            <a:srgbClr val="404040"/>
                          </a:solidFill>
                          <a:latin typeface="黑体"/>
                          <a:ea typeface="黑体"/>
                          <a:cs typeface="黑体"/>
                        </a:rPr>
                        <a:t>投票“年度爆款PK”</a:t>
                      </a:r>
                      <a:endParaRPr lang="zh-CN" sz="2300">
                        <a:latin typeface="黑体"/>
                        <a:cs typeface="黑体"/>
                      </a:endParaRPr>
                    </a:p>
                  </a:txBody>
                  <a:tcPr anchor="ctr">
                    <a:lnL w="6349" algn="ctr">
                      <a:solidFill>
                        <a:srgbClr val="000000"/>
                      </a:solidFill>
                    </a:lnL>
                    <a:lnR w="6349" algn="ctr">
                      <a:solidFill>
                        <a:srgbClr val="000000"/>
                      </a:solidFill>
                    </a:lnR>
                    <a:lnT w="6349" algn="ctr">
                      <a:solidFill>
                        <a:srgbClr val="000000"/>
                      </a:solidFill>
                    </a:lnT>
                    <a:lnB w="6349" algn="ctr">
                      <a:solidFill>
                        <a:srgbClr val="000000"/>
                      </a:solidFill>
                    </a:lnB>
                  </a:tcPr>
                </a:tc>
              </a:tr>
              <a:tr h="962927"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zh-CN" sz="2300" b="1" i="0" u="none">
                          <a:solidFill>
                            <a:srgbClr val="404040"/>
                          </a:solidFill>
                          <a:latin typeface="黑体"/>
                          <a:ea typeface="黑体"/>
                          <a:cs typeface="黑体"/>
                        </a:rPr>
                        <a:t>微信</a:t>
                      </a:r>
                      <a:endParaRPr lang="zh-CN" sz="2300">
                        <a:latin typeface="黑体"/>
                        <a:cs typeface="黑体"/>
                      </a:endParaRPr>
                    </a:p>
                  </a:txBody>
                  <a:tcPr anchor="ctr">
                    <a:lnL w="6349" algn="ctr">
                      <a:solidFill>
                        <a:srgbClr val="000000"/>
                      </a:solidFill>
                    </a:lnL>
                    <a:lnR w="6349" algn="ctr">
                      <a:solidFill>
                        <a:srgbClr val="000000"/>
                      </a:solidFill>
                    </a:lnR>
                    <a:lnT w="6349" algn="ctr">
                      <a:solidFill>
                        <a:srgbClr val="000000"/>
                      </a:solidFill>
                    </a:lnT>
                    <a:lnB w="6349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zh-CN" sz="2300" b="0" i="0" u="none">
                          <a:solidFill>
                            <a:srgbClr val="404040"/>
                          </a:solidFill>
                          <a:latin typeface="黑体"/>
                          <a:ea typeface="黑体"/>
                          <a:cs typeface="黑体"/>
                        </a:rPr>
                        <a:t>私域裂变</a:t>
                      </a:r>
                      <a:endParaRPr lang="zh-CN" sz="2300">
                        <a:latin typeface="黑体"/>
                        <a:cs typeface="黑体"/>
                      </a:endParaRPr>
                    </a:p>
                  </a:txBody>
                  <a:tcPr anchor="ctr">
                    <a:lnL w="6349" algn="ctr">
                      <a:solidFill>
                        <a:srgbClr val="000000"/>
                      </a:solidFill>
                    </a:lnL>
                    <a:lnR w="6349" algn="ctr">
                      <a:solidFill>
                        <a:srgbClr val="000000"/>
                      </a:solidFill>
                    </a:lnR>
                    <a:lnT w="6349" algn="ctr">
                      <a:solidFill>
                        <a:srgbClr val="000000"/>
                      </a:solidFill>
                    </a:lnT>
                    <a:lnB w="6349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zh-CN" sz="2300" b="0" i="0" u="none">
                          <a:solidFill>
                            <a:srgbClr val="404040"/>
                          </a:solidFill>
                          <a:latin typeface="黑体"/>
                          <a:ea typeface="黑体"/>
                          <a:cs typeface="黑体"/>
                        </a:rPr>
                        <a:t>社群专属券+朋友圈广告</a:t>
                      </a:r>
                      <a:endParaRPr lang="zh-CN" sz="2300">
                        <a:latin typeface="黑体"/>
                        <a:cs typeface="黑体"/>
                      </a:endParaRPr>
                    </a:p>
                  </a:txBody>
                  <a:tcPr anchor="ctr">
                    <a:lnL w="6349" algn="ctr">
                      <a:solidFill>
                        <a:srgbClr val="000000"/>
                      </a:solidFill>
                    </a:lnL>
                    <a:lnR w="6349" algn="ctr">
                      <a:solidFill>
                        <a:srgbClr val="000000"/>
                      </a:solidFill>
                    </a:lnR>
                    <a:lnT w="6349" algn="ctr">
                      <a:solidFill>
                        <a:srgbClr val="000000"/>
                      </a:solidFill>
                    </a:lnT>
                    <a:lnB w="6349" algn="ctr">
                      <a:solidFill>
                        <a:srgbClr val="000000"/>
                      </a:solidFill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blipFill>
          <a:blip r:embed="rId3"/>
          <a:stretch/>
        </a:blip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1738570182" name="Group 2"/>
          <p:cNvGrpSpPr/>
          <p:nvPr/>
        </p:nvGrpSpPr>
        <p:grpSpPr bwMode="auto">
          <a:xfrm rot="0">
            <a:off x="16459049" y="9148748"/>
            <a:ext cx="800251" cy="109552"/>
            <a:chOff x="0" y="0"/>
            <a:chExt cx="210766" cy="28853"/>
          </a:xfrm>
        </p:grpSpPr>
        <p:sp>
          <p:nvSpPr>
            <p:cNvPr id="3" name="Freeform 3"/>
            <p:cNvSpPr/>
            <p:nvPr/>
          </p:nvSpPr>
          <p:spPr bwMode="auto">
            <a:xfrm>
              <a:off x="0" y="0"/>
              <a:ext cx="210766" cy="28853"/>
            </a:xfrm>
            <a:custGeom>
              <a:avLst/>
              <a:gdLst/>
              <a:ahLst/>
              <a:cxnLst/>
              <a:rect l="l" t="t" r="r" b="b"/>
              <a:pathLst>
                <a:path w="210766" h="28853" fill="norm" stroke="1" extrusionOk="0">
                  <a:moveTo>
                    <a:pt x="14427" y="0"/>
                  </a:moveTo>
                  <a:lnTo>
                    <a:pt x="196339" y="0"/>
                  </a:lnTo>
                  <a:cubicBezTo>
                    <a:pt x="200165" y="0"/>
                    <a:pt x="203835" y="1520"/>
                    <a:pt x="206540" y="4225"/>
                  </a:cubicBezTo>
                  <a:cubicBezTo>
                    <a:pt x="209246" y="6931"/>
                    <a:pt x="210766" y="10600"/>
                    <a:pt x="210766" y="14427"/>
                  </a:cubicBezTo>
                  <a:lnTo>
                    <a:pt x="210766" y="14427"/>
                  </a:lnTo>
                  <a:cubicBezTo>
                    <a:pt x="210766" y="18253"/>
                    <a:pt x="209246" y="21922"/>
                    <a:pt x="206540" y="24628"/>
                  </a:cubicBezTo>
                  <a:cubicBezTo>
                    <a:pt x="203835" y="27333"/>
                    <a:pt x="200165" y="28853"/>
                    <a:pt x="196339" y="28853"/>
                  </a:cubicBezTo>
                  <a:lnTo>
                    <a:pt x="14427" y="28853"/>
                  </a:lnTo>
                  <a:cubicBezTo>
                    <a:pt x="10600" y="28853"/>
                    <a:pt x="6931" y="27333"/>
                    <a:pt x="4225" y="24628"/>
                  </a:cubicBezTo>
                  <a:cubicBezTo>
                    <a:pt x="1520" y="21922"/>
                    <a:pt x="0" y="18253"/>
                    <a:pt x="0" y="14427"/>
                  </a:cubicBezTo>
                  <a:lnTo>
                    <a:pt x="0" y="14427"/>
                  </a:lnTo>
                  <a:cubicBezTo>
                    <a:pt x="0" y="10600"/>
                    <a:pt x="1520" y="6931"/>
                    <a:pt x="4225" y="4225"/>
                  </a:cubicBezTo>
                  <a:cubicBezTo>
                    <a:pt x="6931" y="1520"/>
                    <a:pt x="10600" y="0"/>
                    <a:pt x="14427" y="0"/>
                  </a:cubicBezTo>
                  <a:close/>
                </a:path>
              </a:pathLst>
            </a:custGeom>
            <a:solidFill>
              <a:srgbClr val="4D4A99"/>
            </a:solidFill>
          </p:spPr>
        </p:sp>
        <p:sp>
          <p:nvSpPr>
            <p:cNvPr id="4" name="TextBox 4"/>
            <p:cNvSpPr txBox="1"/>
            <p:nvPr/>
          </p:nvSpPr>
          <p:spPr bwMode="auto">
            <a:xfrm>
              <a:off x="0" y="-38100"/>
              <a:ext cx="210766" cy="6695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40"/>
                </a:lnSpc>
                <a:defRPr/>
              </a:pPr>
              <a:endParaRPr/>
            </a:p>
          </p:txBody>
        </p:sp>
      </p:grpSp>
      <p:sp>
        <p:nvSpPr>
          <p:cNvPr id="1955409774" name="TextBox 6"/>
          <p:cNvSpPr txBox="1"/>
          <p:nvPr/>
        </p:nvSpPr>
        <p:spPr bwMode="auto">
          <a:xfrm>
            <a:off x="1028700" y="3074423"/>
            <a:ext cx="2443942" cy="18494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4560"/>
              </a:lnSpc>
              <a:spcBef>
                <a:spcPts val="0"/>
              </a:spcBef>
              <a:defRPr/>
            </a:pPr>
            <a:r>
              <a:rPr lang="zh-CN" sz="10400">
                <a:solidFill>
                  <a:srgbClr val="4D4A99"/>
                </a:solidFill>
                <a:latin typeface="Impact"/>
                <a:ea typeface="Horizon"/>
                <a:cs typeface="Impact"/>
              </a:rPr>
              <a:t>03</a:t>
            </a:r>
            <a:endParaRPr lang="zh-CN" sz="10400">
              <a:solidFill>
                <a:srgbClr val="4D4A99"/>
              </a:solidFill>
              <a:latin typeface="Impact"/>
              <a:ea typeface="Horizon"/>
              <a:cs typeface="Impact"/>
            </a:endParaRPr>
          </a:p>
        </p:txBody>
      </p:sp>
      <p:sp>
        <p:nvSpPr>
          <p:cNvPr id="2084122030" name="TextBox 7"/>
          <p:cNvSpPr txBox="1"/>
          <p:nvPr/>
        </p:nvSpPr>
        <p:spPr bwMode="auto">
          <a:xfrm>
            <a:off x="7609225" y="4849626"/>
            <a:ext cx="7886897" cy="2492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1960"/>
              </a:lnSpc>
              <a:spcBef>
                <a:spcPts val="0"/>
              </a:spcBef>
              <a:defRPr/>
            </a:pPr>
            <a:r>
              <a:rPr lang="en-US" sz="1400" b="1" spc="280">
                <a:solidFill>
                  <a:srgbClr val="4D4A99"/>
                </a:solidFill>
                <a:latin typeface="Arial"/>
                <a:ea typeface="Horizon"/>
                <a:cs typeface="Arial"/>
              </a:rPr>
              <a:t>Resources &amp; Support</a:t>
            </a:r>
            <a:endParaRPr lang="en-US" sz="1400" b="1" spc="280">
              <a:solidFill>
                <a:srgbClr val="4D4A99"/>
              </a:solidFill>
              <a:latin typeface="Arial"/>
              <a:ea typeface="Horizon"/>
              <a:cs typeface="Arial"/>
            </a:endParaRPr>
          </a:p>
        </p:txBody>
      </p:sp>
      <p:sp>
        <p:nvSpPr>
          <p:cNvPr id="1932922785" name="TextBox 8"/>
          <p:cNvSpPr txBox="1"/>
          <p:nvPr/>
        </p:nvSpPr>
        <p:spPr bwMode="auto">
          <a:xfrm>
            <a:off x="10416883" y="6297669"/>
            <a:ext cx="5078878" cy="3559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800"/>
              </a:lnSpc>
              <a:defRPr/>
            </a:pPr>
            <a:r>
              <a:rPr lang="zh-CN" sz="1400" b="1">
                <a:solidFill>
                  <a:srgbClr val="4D4A99"/>
                </a:solidFill>
                <a:latin typeface="黑体"/>
                <a:ea typeface="黑体"/>
                <a:cs typeface="思源黑体 2 Bold"/>
              </a:rPr>
              <a:t>预算分配</a:t>
            </a:r>
            <a:endParaRPr lang="zh-CN" sz="1400" b="1">
              <a:solidFill>
                <a:srgbClr val="4D4A99"/>
              </a:solidFill>
              <a:latin typeface="黑体"/>
              <a:ea typeface="黑体"/>
              <a:cs typeface="思源黑体 2 Bold"/>
            </a:endParaRPr>
          </a:p>
        </p:txBody>
      </p:sp>
      <p:sp>
        <p:nvSpPr>
          <p:cNvPr id="1009610908" name="TextBox 9"/>
          <p:cNvSpPr txBox="1"/>
          <p:nvPr/>
        </p:nvSpPr>
        <p:spPr bwMode="auto">
          <a:xfrm>
            <a:off x="7075674" y="3293498"/>
            <a:ext cx="8458188" cy="15649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12320"/>
              </a:lnSpc>
              <a:spcBef>
                <a:spcPts val="0"/>
              </a:spcBef>
              <a:defRPr/>
            </a:pPr>
            <a:r>
              <a:rPr lang="zh-CN" sz="8800" b="1">
                <a:solidFill>
                  <a:srgbClr val="4D4A99"/>
                </a:solidFill>
                <a:latin typeface="黑体"/>
                <a:ea typeface="黑体"/>
                <a:cs typeface="思源黑体 2 Heavy"/>
              </a:rPr>
              <a:t>资源与保障</a:t>
            </a:r>
            <a:endParaRPr lang="zh-CN" sz="8800" b="1">
              <a:solidFill>
                <a:srgbClr val="4D4A99"/>
              </a:solidFill>
              <a:latin typeface="黑体"/>
              <a:ea typeface="黑体"/>
              <a:cs typeface="思源黑体 2 Heavy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onlyoffice/9.1.0.167</Application>
  <PresentationFormat>On-screen Show (4:3)</PresentationFormat>
  <Paragraphs>0</Paragraphs>
  <Slides>14</Slides>
  <Notes>14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LinksUpToDate>0</LinksUpToDate>
  <SharedDoc>0</SharedDoc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紫黄色简洁商务投资计划企业交流演示文稿	</dc:title>
  <dc:creator/>
  <cp:lastModifiedBy/>
  <cp:revision>7</cp:revision>
  <dcterms:created xsi:type="dcterms:W3CDTF">2006-08-16T00:00:00Z</dcterms:created>
  <dcterms:modified xsi:type="dcterms:W3CDTF">2025-10-24T20:29:42Z</dcterms:modified>
</cp:coreProperties>
</file>