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charts/style1.xml" ContentType="application/vnd.ms-office.chartstyle+xml"/>
  <Override PartName="/ppt/charts/colors1.xml" ContentType="application/vnd.ms-office.chartcolorstyle+xml"/>
  <Override PartName="/ppt/viewProps.xml" ContentType="application/vnd.openxmlformats-officedocument.presentationml.viewProps+xml"/>
  <Override PartName="/ppt/slideLayouts/slideLayout2.xml" ContentType="application/vnd.openxmlformats-officedocument.presentationml.slideLayou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charts/colors2.xml" ContentType="application/vnd.ms-office.chartcolorstyl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theme/theme2.xml" ContentType="application/vnd.openxmlformats-officedocument.theme+xml"/>
  <Override PartName="/ppt/slides/slide13.xml" ContentType="application/vnd.openxmlformats-officedocument.presentationml.slide+xml"/>
  <Override PartName="/ppt/charts/style2.xml" ContentType="application/vnd.ms-office.chartstyl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8288000" cy="10287000"/>
  <p:notesSz cx="68580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1092" y="-90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Style" Target="style1.xml" /><Relationship Id="rId3" Type="http://schemas.microsoft.com/office/2011/relationships/chartColorStyle" Target="colors1.xml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Style" Target="style2.xml" /><Relationship Id="rId3" Type="http://schemas.microsoft.com/office/2011/relationships/chartColorStyle" Target="colors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lang="zh-CN" sz="2000" b="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CN" sz="20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销售趋势</a:t>
            </a:r>
            <a:endParaRPr lang="zh-CN" sz="2000">
              <a:solidFill>
                <a:schemeClr val="bg1"/>
              </a:solidFill>
            </a:endParaRPr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lang="zh-CN" sz="2000" b="0" spc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/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销售额（万元）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 w="28575" cap="rnd" cmpd="sng" algn="ctr">
              <a:solidFill>
                <a:srgbClr val="8FAECD"/>
              </a:solidFill>
              <a:prstDash val="solid"/>
              <a:round/>
            </a:ln>
          </c:spPr>
          <c:marker>
            <c:symbol val="circle"/>
            <c:size val="5"/>
            <c:spPr bwMode="auto"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c:spPr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11.1</c:v>
                </c:pt>
                <c:pt idx="1">
                  <c:v>11.2</c:v>
                </c:pt>
                <c:pt idx="2">
                  <c:v>11.3</c:v>
                </c:pt>
                <c:pt idx="3">
                  <c:v>11.4</c:v>
                </c:pt>
                <c:pt idx="4">
                  <c:v>11.5</c:v>
                </c:pt>
                <c:pt idx="5">
                  <c:v>11.6</c:v>
                </c:pt>
                <c:pt idx="6">
                  <c:v>11.7</c:v>
                </c:pt>
                <c:pt idx="7">
                  <c:v>11.8</c:v>
                </c:pt>
                <c:pt idx="8">
                  <c:v>11.9</c:v>
                </c:pt>
                <c:pt idx="9">
                  <c:v>11.1</c:v>
                </c:pt>
                <c:pt idx="10">
                  <c:v>11.11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120</c:v>
                </c:pt>
                <c:pt idx="1">
                  <c:v>180</c:v>
                </c:pt>
                <c:pt idx="2">
                  <c:v>260</c:v>
                </c:pt>
                <c:pt idx="3">
                  <c:v>350</c:v>
                </c:pt>
                <c:pt idx="4">
                  <c:v>500</c:v>
                </c:pt>
                <c:pt idx="5">
                  <c:v>620</c:v>
                </c:pt>
                <c:pt idx="6">
                  <c:v>720</c:v>
                </c:pt>
                <c:pt idx="7">
                  <c:v>950</c:v>
                </c:pt>
                <c:pt idx="8">
                  <c:v>1100</c:v>
                </c:pt>
                <c:pt idx="9">
                  <c:v>850</c:v>
                </c:pt>
                <c:pt idx="10">
                  <c:v>830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 w="28575" cap="rnd">
              <a:solidFill>
                <a:schemeClr val="accent2"/>
              </a:solidFill>
              <a:round/>
            </a:ln>
          </c:spPr>
          <c:marker>
            <c:symbol val="circle"/>
            <c:size val="5"/>
            <c:spPr bwMode="auto"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c:spPr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11.1</c:v>
                </c:pt>
                <c:pt idx="1">
                  <c:v>11.2</c:v>
                </c:pt>
                <c:pt idx="2">
                  <c:v>11.3</c:v>
                </c:pt>
                <c:pt idx="3">
                  <c:v>11.4</c:v>
                </c:pt>
                <c:pt idx="4">
                  <c:v>11.5</c:v>
                </c:pt>
                <c:pt idx="5">
                  <c:v>11.6</c:v>
                </c:pt>
                <c:pt idx="6">
                  <c:v>11.7</c:v>
                </c:pt>
                <c:pt idx="7">
                  <c:v>11.8</c:v>
                </c:pt>
                <c:pt idx="8">
                  <c:v>11.9</c:v>
                </c:pt>
                <c:pt idx="9">
                  <c:v>11.1</c:v>
                </c:pt>
                <c:pt idx="10">
                  <c:v>11.11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 w="28575" cap="rnd">
              <a:solidFill>
                <a:schemeClr val="accent3"/>
              </a:solidFill>
              <a:round/>
            </a:ln>
          </c:spPr>
          <c:marker>
            <c:symbol val="circle"/>
            <c:size val="5"/>
            <c:spPr bwMode="auto"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accent3"/>
                </a:solidFill>
              </a:ln>
            </c:spPr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11.1</c:v>
                </c:pt>
                <c:pt idx="1">
                  <c:v>11.2</c:v>
                </c:pt>
                <c:pt idx="2">
                  <c:v>11.3</c:v>
                </c:pt>
                <c:pt idx="3">
                  <c:v>11.4</c:v>
                </c:pt>
                <c:pt idx="4">
                  <c:v>11.5</c:v>
                </c:pt>
                <c:pt idx="5">
                  <c:v>11.6</c:v>
                </c:pt>
                <c:pt idx="6">
                  <c:v>11.7</c:v>
                </c:pt>
                <c:pt idx="7">
                  <c:v>11.8</c:v>
                </c:pt>
                <c:pt idx="8">
                  <c:v>11.9</c:v>
                </c:pt>
                <c:pt idx="9">
                  <c:v>11.1</c:v>
                </c:pt>
                <c:pt idx="10">
                  <c:v>11.11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smooth val="0"/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marker val="1"/>
        <c:smooth val="0"/>
        <c:axId val="511721971"/>
        <c:axId val="511721972"/>
      </c:lineChart>
      <c:catAx>
        <c:axId val="511721971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1800">
                <a:solidFill>
                  <a:schemeClr val="bg1"/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511721972"/>
        <c:crosses val="autoZero"/>
        <c:auto val="1"/>
        <c:lblAlgn val="ctr"/>
        <c:lblOffset val="100"/>
        <c:noMultiLvlLbl val="0"/>
      </c:catAx>
      <c:valAx>
        <c:axId val="51172197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1800">
                <a:solidFill>
                  <a:schemeClr val="bg1"/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51172197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egendEntry>
        <c:idx val="2"/>
        <c:delete val="1"/>
        <c:txPr>
          <a:bodyPr/>
          <a:p>
            <a:pPr>
              <a:defRPr lang="zh-CN" sz="1400">
                <a:solidFill>
                  <a:schemeClr val="bg1"/>
                </a:solidFill>
              </a:defRPr>
            </a:pPr>
            <a:endParaRPr/>
          </a:p>
        </c:txPr>
      </c:legendEntry>
      <c:legendEntry>
        <c:idx val="1"/>
        <c:delete val="1"/>
        <c:txPr>
          <a:bodyPr/>
          <a:p>
            <a:pPr>
              <a:defRPr lang="zh-CN" sz="1400">
                <a:solidFill>
                  <a:schemeClr val="bg1"/>
                </a:solidFill>
              </a:defRPr>
            </a:pPr>
            <a:endParaRPr/>
          </a:p>
        </c:txPr>
      </c:legendEntry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2087946" y="5240126"/>
      <a:ext cx="13222537" cy="4120647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lang="zh-CN" sz="2400" b="0" spc="0">
                <a:solidFill>
                  <a:schemeClr val="bg1"/>
                </a:solidFill>
                <a:latin typeface="黑体"/>
                <a:ea typeface="黑体"/>
                <a:cs typeface="黑体"/>
              </a:defRPr>
            </a:pPr>
            <a:r>
              <a:rPr lang="zh-CN" sz="2400" b="0" i="0" u="none">
                <a:solidFill>
                  <a:schemeClr val="bg1"/>
                </a:solidFill>
                <a:latin typeface="黑体"/>
                <a:ea typeface="黑体"/>
                <a:cs typeface="黑体"/>
              </a:rPr>
              <a:t>玩法参与率</a:t>
            </a:r>
            <a:endParaRPr lang="zh-CN" sz="2400">
              <a:solidFill>
                <a:schemeClr val="bg1"/>
              </a:solidFill>
            </a:endParaRPr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lang="zh-CN" sz="2400" b="0" spc="0">
              <a:solidFill>
                <a:schemeClr val="bg1"/>
              </a:solidFill>
              <a:latin typeface="黑体"/>
              <a:ea typeface="黑体"/>
              <a:cs typeface="黑体"/>
            </a:defRPr>
          </a:pPr>
          <a:endParaRPr/>
        </a:p>
      </c:txPr>
    </c:title>
    <c:autoTitleDeleted val="0"/>
    <c:plotArea>
      <c:layout>
        <c:manualLayout/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参与率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8FAECD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4F698E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rgbClr val="0070C0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lang="zh-CN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Sheet1!$A$2:$A$5</c:f>
              <c:strCache>
                <c:ptCount val="4"/>
                <c:pt idx="0">
                  <c:v>满减促销</c:v>
                </c:pt>
                <c:pt idx="1">
                  <c:v>限时秒杀</c:v>
                </c:pt>
                <c:pt idx="2">
                  <c:v>抽奖裂变</c:v>
                </c:pt>
                <c:pt idx="3">
                  <c:v>晒单返现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</c:v>
                </c:pt>
                <c:pt idx="1">
                  <c:v>0.42</c:v>
                </c:pt>
                <c:pt idx="2">
                  <c:v>0.28</c:v>
                </c:pt>
                <c:pt idx="3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lang="zh-CN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Sheet1!$A$2:$A$5</c:f>
              <c:strCache>
                <c:ptCount val="4"/>
                <c:pt idx="0">
                  <c:v>满减促销</c:v>
                </c:pt>
                <c:pt idx="1">
                  <c:v>限时秒杀</c:v>
                </c:pt>
                <c:pt idx="2">
                  <c:v>抽奖裂变</c:v>
                </c:pt>
                <c:pt idx="3">
                  <c:v>晒单返现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lang="zh-CN"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lang="zh-CN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Sheet1!$A$2:$A$5</c:f>
              <c:strCache>
                <c:ptCount val="4"/>
                <c:pt idx="0">
                  <c:v>满减促销</c:v>
                </c:pt>
                <c:pt idx="1">
                  <c:v>限时秒杀</c:v>
                </c:pt>
                <c:pt idx="2">
                  <c:v>抽奖裂变</c:v>
                </c:pt>
                <c:pt idx="3">
                  <c:v>晒单返现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  <c:holeSize val="75"/>
      </c:doughnut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000">
              <a:solidFill>
                <a:schemeClr val="bg1"/>
              </a:solidFill>
              <a:latin typeface="黑体"/>
              <a:ea typeface="黑体"/>
              <a:cs typeface="黑体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-253675" y="2394961"/>
      <a:ext cx="10486220" cy="6704805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lang="zh-CN"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embeddings/_rels/Microsoft_Excel_Worksheet1.xlsx.rels><?xml version="1.0" encoding="UTF-8" standalone="yes"?><Relationships xmlns="http://schemas.openxmlformats.org/package/2006/relationships"></Relationships>
</file>

<file path=ppt/embeddings/_rels/Microsoft_Excel_Worksheet2.xlsx.rels><?xml version="1.0" encoding="UTF-8" standalone="yes"?><Relationships xmlns="http://schemas.openxmlformats.org/package/2006/relationships"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49035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0184777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7464477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404857956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27207401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12790065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612693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025404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020851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B1898E-DA48-F0E3-B11C-B047C7A3D09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703285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3575679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798105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3A6BB4-A08D-1D00-DC12-1BCCD8559EE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140917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221154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07989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129CE1-07E2-3953-4E7C-056B0ACBD0C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534190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513881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500978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0DDE539-CEDD-D1F5-3138-0FE298880D5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671236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35292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36813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B41973-7BAD-8D63-4B75-7DE216E0E7C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574333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927569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641800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4989FC-0907-25C8-3303-B3E6FC4F596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407400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8134919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159554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5EEDBF-537B-6A4E-A6D8-C368441766B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172390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296983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83426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1FF539-69D0-ACD1-D82F-132B638C485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833210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097749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38437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D55971-1673-DA51-26B3-0AA392A94A6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42594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5855236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481799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8CA07C-F61C-D95B-74A8-A8C4513E3C6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362078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448339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05107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024887-5D6E-3D98-1161-4D0C833F25F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244849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122012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4665157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64A787-0624-890B-BCA7-D8FA6156F42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787360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884537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172192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524E20-93CC-B601-3484-14AE0ADF458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302721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239107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85140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F941DE7-2C05-F464-46B0-6D351CBB462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7758138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44017584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78472332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99431098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884102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59335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6336912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8465799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23596246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796057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6890550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25898821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8088089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36193414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460446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943004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7760355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202420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00973229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764879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481957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241805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2401622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71293834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813112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945790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8412578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9990569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9889397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30203426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838243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761677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030088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3520726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4395481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54126323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0198331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848410092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006452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729319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85256627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025991111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1576552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088302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177610062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369615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420747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73807947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8571791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7608089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68364121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3290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268391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73149711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657057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3997828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33354568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607514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381609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522711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7110483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789924552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331220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86654377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sp>
        <p:nvSpPr>
          <p:cNvPr id="324291803" name="Freeform 4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7735" r="0" b="7733"/>
            <a:stretch/>
          </a:blipFill>
        </p:spPr>
      </p:sp>
      <p:grpSp>
        <p:nvGrpSpPr>
          <p:cNvPr id="1957543428" name="Group 5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>
              <a:gsLst>
                <a:gs pos="0">
                  <a:srgbClr val="101418">
                    <a:alpha val="0"/>
                  </a:srgbClr>
                </a:gs>
                <a:gs pos="100000">
                  <a:srgbClr val="101418">
                    <a:alpha val="100000"/>
                  </a:srgbClr>
                </a:gs>
              </a:gsLst>
              <a:lin ang="0" scaled="1"/>
            </a:gradFill>
          </p:spPr>
        </p:sp>
      </p:grpSp>
      <p:sp>
        <p:nvSpPr>
          <p:cNvPr id="211987718" name="AutoShape 7"/>
          <p:cNvSpPr/>
          <p:nvPr/>
        </p:nvSpPr>
        <p:spPr bwMode="auto">
          <a:xfrm>
            <a:off x="1028700" y="5605382"/>
            <a:ext cx="9767659" cy="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0564648" name="Group 8"/>
          <p:cNvGrpSpPr/>
          <p:nvPr/>
        </p:nvGrpSpPr>
        <p:grpSpPr bwMode="auto">
          <a:xfrm rot="0">
            <a:off x="13547559" y="1147831"/>
            <a:ext cx="4740443" cy="924579"/>
            <a:chOff x="0" y="0"/>
            <a:chExt cx="6320590" cy="1232774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6320536" cy="1232789"/>
            </a:xfrm>
            <a:custGeom>
              <a:avLst/>
              <a:gdLst/>
              <a:ahLst/>
              <a:cxnLst/>
              <a:rect l="l" t="t" r="r" b="b"/>
              <a:pathLst>
                <a:path w="6320536" h="1232789" fill="norm" stroke="1" extrusionOk="0">
                  <a:moveTo>
                    <a:pt x="242062" y="0"/>
                  </a:moveTo>
                  <a:lnTo>
                    <a:pt x="6320536" y="0"/>
                  </a:lnTo>
                  <a:lnTo>
                    <a:pt x="6320536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92655060" name="Group 10"/>
          <p:cNvGrpSpPr/>
          <p:nvPr/>
        </p:nvGrpSpPr>
        <p:grpSpPr bwMode="auto">
          <a:xfrm rot="0">
            <a:off x="14341638" y="577448"/>
            <a:ext cx="3946362" cy="924579"/>
            <a:chOff x="0" y="0"/>
            <a:chExt cx="5261816" cy="1232774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5261864" cy="1232789"/>
            </a:xfrm>
            <a:custGeom>
              <a:avLst/>
              <a:gdLst/>
              <a:ahLst/>
              <a:cxnLst/>
              <a:rect l="l" t="t" r="r" b="b"/>
              <a:pathLst>
                <a:path w="5261864" h="1232789" fill="norm" stroke="1" extrusionOk="0">
                  <a:moveTo>
                    <a:pt x="242062" y="0"/>
                  </a:moveTo>
                  <a:lnTo>
                    <a:pt x="5261864" y="0"/>
                  </a:lnTo>
                  <a:lnTo>
                    <a:pt x="5261864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grpSp>
        <p:nvGrpSpPr>
          <p:cNvPr id="692877837" name="Group 12"/>
          <p:cNvGrpSpPr/>
          <p:nvPr/>
        </p:nvGrpSpPr>
        <p:grpSpPr bwMode="auto">
          <a:xfrm rot="0">
            <a:off x="15689180" y="8785479"/>
            <a:ext cx="2598821" cy="707377"/>
            <a:chOff x="0" y="0"/>
            <a:chExt cx="3465094" cy="94317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465068" cy="943229"/>
            </a:xfrm>
            <a:custGeom>
              <a:avLst/>
              <a:gdLst/>
              <a:ahLst/>
              <a:cxnLst/>
              <a:rect l="l" t="t" r="r" b="b"/>
              <a:pathLst>
                <a:path w="3465068" h="943229" fill="norm" stroke="1" extrusionOk="0">
                  <a:moveTo>
                    <a:pt x="185166" y="0"/>
                  </a:moveTo>
                  <a:lnTo>
                    <a:pt x="3465068" y="0"/>
                  </a:lnTo>
                  <a:lnTo>
                    <a:pt x="3465068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336956594" name="Group 14"/>
          <p:cNvGrpSpPr/>
          <p:nvPr/>
        </p:nvGrpSpPr>
        <p:grpSpPr bwMode="auto">
          <a:xfrm rot="0">
            <a:off x="16296714" y="8349090"/>
            <a:ext cx="1991286" cy="707377"/>
            <a:chOff x="0" y="0"/>
            <a:chExt cx="2655048" cy="943170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2655062" cy="943229"/>
            </a:xfrm>
            <a:custGeom>
              <a:avLst/>
              <a:gdLst/>
              <a:ahLst/>
              <a:cxnLst/>
              <a:rect l="l" t="t" r="r" b="b"/>
              <a:pathLst>
                <a:path w="2655062" h="943229" fill="norm" stroke="1" extrusionOk="0">
                  <a:moveTo>
                    <a:pt x="185166" y="0"/>
                  </a:moveTo>
                  <a:lnTo>
                    <a:pt x="2655062" y="0"/>
                  </a:lnTo>
                  <a:lnTo>
                    <a:pt x="2655062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sp>
        <p:nvSpPr>
          <p:cNvPr id="1359178554" name="TextBox 16"/>
          <p:cNvSpPr txBox="1"/>
          <p:nvPr/>
        </p:nvSpPr>
        <p:spPr bwMode="auto">
          <a:xfrm rot="0">
            <a:off x="1028700" y="2406751"/>
            <a:ext cx="13313656" cy="213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00"/>
              </a:lnSpc>
              <a:spcBef>
                <a:spcPts val="0"/>
              </a:spcBef>
              <a:defRPr/>
            </a:pPr>
            <a:r>
              <a:rPr lang="zh-CN" sz="12000" b="1">
                <a:solidFill>
                  <a:srgbClr val="FFFFFF"/>
                </a:solidFill>
                <a:latin typeface="SimHei"/>
                <a:ea typeface="SimHei"/>
                <a:cs typeface="SimHei"/>
              </a:rPr>
              <a:t>11.11活动复盘报告</a:t>
            </a:r>
            <a:endParaRPr lang="zh-CN"/>
          </a:p>
        </p:txBody>
      </p:sp>
      <p:sp>
        <p:nvSpPr>
          <p:cNvPr id="479123123" name="TextBox 17"/>
          <p:cNvSpPr txBox="1"/>
          <p:nvPr/>
        </p:nvSpPr>
        <p:spPr bwMode="auto">
          <a:xfrm rot="0">
            <a:off x="1028700" y="4445102"/>
            <a:ext cx="10072099" cy="8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ts val="0"/>
              </a:spcBef>
              <a:defRPr/>
            </a:pPr>
            <a:r>
              <a:rPr lang="zh-CN" sz="5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品牌名称 / 团队名称</a:t>
            </a:r>
            <a:endParaRPr lang="zh-CN"/>
          </a:p>
        </p:txBody>
      </p:sp>
      <p:sp>
        <p:nvSpPr>
          <p:cNvPr id="1779876950" name="TextBox 18"/>
          <p:cNvSpPr txBox="1"/>
          <p:nvPr/>
        </p:nvSpPr>
        <p:spPr bwMode="auto">
          <a:xfrm rot="0">
            <a:off x="1028700" y="1346150"/>
            <a:ext cx="10072100" cy="8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ts val="0"/>
              </a:spcBef>
              <a:defRPr/>
            </a:pPr>
            <a:r>
              <a:rPr lang="en-US" sz="5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PROJECT REVIEW</a:t>
            </a:r>
            <a:endParaRPr b="1">
              <a:latin typeface="Arial"/>
              <a:cs typeface="Arial"/>
            </a:endParaRPr>
          </a:p>
        </p:txBody>
      </p:sp>
      <p:sp>
        <p:nvSpPr>
          <p:cNvPr id="1696558854" name="Freeform 19"/>
          <p:cNvSpPr/>
          <p:nvPr/>
        </p:nvSpPr>
        <p:spPr bwMode="auto">
          <a:xfrm rot="0" flipH="0" flipV="0">
            <a:off x="1028700" y="6576932"/>
            <a:ext cx="5125062" cy="591441"/>
          </a:xfrm>
          <a:custGeom>
            <a:avLst/>
            <a:gdLst/>
            <a:ahLst/>
            <a:cxnLst/>
            <a:rect l="l" t="t" r="r" b="b"/>
            <a:pathLst>
              <a:path w="5125062" h="591441" fill="norm" stroke="1" extrusionOk="0">
                <a:moveTo>
                  <a:pt x="0" y="0"/>
                </a:moveTo>
                <a:lnTo>
                  <a:pt x="5125062" y="0"/>
                </a:lnTo>
                <a:lnTo>
                  <a:pt x="5125062" y="591441"/>
                </a:lnTo>
                <a:lnTo>
                  <a:pt x="0" y="591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  <p:txBody>
          <a:bodyPr anchor="ctr"/>
          <a:p>
            <a:pPr algn="ctr">
              <a:defRPr/>
            </a:pPr>
            <a:endParaRPr lang="zh-CN"/>
          </a:p>
        </p:txBody>
      </p:sp>
      <p:sp>
        <p:nvSpPr>
          <p:cNvPr id="1755053597" name="TextBox 20"/>
          <p:cNvSpPr txBox="1"/>
          <p:nvPr/>
        </p:nvSpPr>
        <p:spPr bwMode="auto">
          <a:xfrm rot="0">
            <a:off x="1028700" y="6674213"/>
            <a:ext cx="2276196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 b="1">
                <a:solidFill>
                  <a:srgbClr val="1A2028"/>
                </a:solidFill>
                <a:latin typeface="黑体"/>
                <a:ea typeface="黑体"/>
                <a:cs typeface="黑体"/>
              </a:rPr>
              <a:t>演讲人：XXX</a:t>
            </a:r>
            <a:endParaRPr lang="zh-CN"/>
          </a:p>
        </p:txBody>
      </p:sp>
      <p:sp>
        <p:nvSpPr>
          <p:cNvPr id="74717123" name="TextBox 21"/>
          <p:cNvSpPr txBox="1"/>
          <p:nvPr/>
        </p:nvSpPr>
        <p:spPr bwMode="auto">
          <a:xfrm rot="0">
            <a:off x="3878642" y="6674213"/>
            <a:ext cx="2276196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 b="1">
                <a:solidFill>
                  <a:srgbClr val="1A2028"/>
                </a:solidFill>
                <a:latin typeface="黑体"/>
                <a:ea typeface="黑体"/>
                <a:cs typeface="黑体"/>
              </a:rPr>
              <a:t>2025年X月X日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73414160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grpSp>
        <p:nvGrpSpPr>
          <p:cNvPr id="1520627993" name="Group 4"/>
          <p:cNvGrpSpPr/>
          <p:nvPr/>
        </p:nvGrpSpPr>
        <p:grpSpPr bwMode="auto">
          <a:xfrm rot="0">
            <a:off x="0" y="915952"/>
            <a:ext cx="880208" cy="530792"/>
            <a:chOff x="0" y="0"/>
            <a:chExt cx="1173610" cy="707722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1173607" cy="707771"/>
            </a:xfrm>
            <a:custGeom>
              <a:avLst/>
              <a:gdLst/>
              <a:ahLst/>
              <a:cxnLst/>
              <a:rect l="l" t="t" r="r" b="b"/>
              <a:pathLst>
                <a:path w="1173607" h="707771" fill="norm" stroke="1" extrusionOk="0">
                  <a:moveTo>
                    <a:pt x="0" y="0"/>
                  </a:moveTo>
                  <a:lnTo>
                    <a:pt x="1034669" y="0"/>
                  </a:lnTo>
                  <a:lnTo>
                    <a:pt x="1173607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56240405" name="Group 6"/>
          <p:cNvGrpSpPr/>
          <p:nvPr/>
        </p:nvGrpSpPr>
        <p:grpSpPr bwMode="auto">
          <a:xfrm rot="0">
            <a:off x="2" y="588502"/>
            <a:ext cx="424336" cy="530792"/>
            <a:chOff x="0" y="0"/>
            <a:chExt cx="565782" cy="707722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565785" cy="707771"/>
            </a:xfrm>
            <a:custGeom>
              <a:avLst/>
              <a:gdLst/>
              <a:ahLst/>
              <a:cxnLst/>
              <a:rect l="l" t="t" r="r" b="b"/>
              <a:pathLst>
                <a:path w="565785" h="707771" fill="norm" stroke="1" extrusionOk="0">
                  <a:moveTo>
                    <a:pt x="0" y="0"/>
                  </a:moveTo>
                  <a:lnTo>
                    <a:pt x="426847" y="0"/>
                  </a:lnTo>
                  <a:lnTo>
                    <a:pt x="565785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55602874" name="Group 8"/>
          <p:cNvGrpSpPr/>
          <p:nvPr/>
        </p:nvGrpSpPr>
        <p:grpSpPr bwMode="auto">
          <a:xfrm rot="0">
            <a:off x="16335669" y="874487"/>
            <a:ext cx="244808" cy="244808"/>
            <a:chOff x="0" y="0"/>
            <a:chExt cx="326410" cy="326410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499000439" name="Group 10"/>
          <p:cNvGrpSpPr/>
          <p:nvPr/>
        </p:nvGrpSpPr>
        <p:grpSpPr bwMode="auto">
          <a:xfrm rot="0">
            <a:off x="16776021" y="868923"/>
            <a:ext cx="244808" cy="244808"/>
            <a:chOff x="0" y="0"/>
            <a:chExt cx="326410" cy="326410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050614791" name="Group 12"/>
          <p:cNvGrpSpPr/>
          <p:nvPr/>
        </p:nvGrpSpPr>
        <p:grpSpPr bwMode="auto">
          <a:xfrm rot="0">
            <a:off x="17216376" y="868923"/>
            <a:ext cx="244808" cy="244808"/>
            <a:chOff x="0" y="0"/>
            <a:chExt cx="326410" cy="32641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sp>
        <p:nvSpPr>
          <p:cNvPr id="1464485085" name="TextBox 14"/>
          <p:cNvSpPr txBox="1"/>
          <p:nvPr/>
        </p:nvSpPr>
        <p:spPr bwMode="auto">
          <a:xfrm rot="0">
            <a:off x="1240842" y="613500"/>
            <a:ext cx="7354953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营销玩法效果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370749764" name="TextBox 15"/>
          <p:cNvSpPr txBox="1"/>
          <p:nvPr/>
        </p:nvSpPr>
        <p:spPr bwMode="auto">
          <a:xfrm rot="0">
            <a:off x="9387585" y="2644015"/>
            <a:ext cx="2078192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满减促销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199198472" name="TextBox 16"/>
          <p:cNvSpPr txBox="1"/>
          <p:nvPr/>
        </p:nvSpPr>
        <p:spPr bwMode="auto">
          <a:xfrm rot="0">
            <a:off x="9387585" y="4530693"/>
            <a:ext cx="2078192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限时秒杀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547155144" name="TextBox 17"/>
          <p:cNvSpPr txBox="1"/>
          <p:nvPr/>
        </p:nvSpPr>
        <p:spPr bwMode="auto">
          <a:xfrm rot="0" flipH="0" flipV="0">
            <a:off x="9387585" y="6383939"/>
            <a:ext cx="2563979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抽奖裂变活动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482187537" name="TextBox 18"/>
          <p:cNvSpPr txBox="1"/>
          <p:nvPr/>
        </p:nvSpPr>
        <p:spPr bwMode="auto">
          <a:xfrm rot="0">
            <a:off x="9387585" y="8317985"/>
            <a:ext cx="2077832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晒单返现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992569959" name="TextBox 19"/>
          <p:cNvSpPr txBox="1"/>
          <p:nvPr/>
        </p:nvSpPr>
        <p:spPr bwMode="auto">
          <a:xfrm rot="0">
            <a:off x="12795444" y="2740880"/>
            <a:ext cx="4709818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订单占比65%，促进转化率提升23%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805366205" name="TextBox 20"/>
          <p:cNvSpPr txBox="1"/>
          <p:nvPr/>
        </p:nvSpPr>
        <p:spPr bwMode="auto">
          <a:xfrm rot="0">
            <a:off x="12795444" y="4627557"/>
            <a:ext cx="4709818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高峰期转化提升42%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507154233" name="TextBox 21"/>
          <p:cNvSpPr txBox="1"/>
          <p:nvPr/>
        </p:nvSpPr>
        <p:spPr bwMode="auto">
          <a:xfrm rot="0">
            <a:off x="12795444" y="6484925"/>
            <a:ext cx="4709818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新增粉丝8,000+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341654926" name="TextBox 22"/>
          <p:cNvSpPr txBox="1"/>
          <p:nvPr/>
        </p:nvSpPr>
        <p:spPr bwMode="auto">
          <a:xfrm rot="0">
            <a:off x="12795444" y="8403834"/>
            <a:ext cx="4709818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晒单率达18.5%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243355174" name="AutoShape 23"/>
          <p:cNvSpPr/>
          <p:nvPr/>
        </p:nvSpPr>
        <p:spPr bwMode="auto">
          <a:xfrm flipV="1">
            <a:off x="9063540" y="3901295"/>
            <a:ext cx="8133749" cy="0"/>
          </a:xfrm>
          <a:prstGeom prst="line">
            <a:avLst/>
          </a:prstGeom>
          <a:ln w="19050" cap="flat">
            <a:gradFill>
              <a:gsLst>
                <a:gs pos="0">
                  <a:srgbClr val="FFFFFF">
                    <a:alpha val="29500"/>
                  </a:srgbClr>
                </a:gs>
                <a:gs pos="100000">
                  <a:srgbClr val="FDFDFD">
                    <a:alpha val="30000"/>
                  </a:srgbClr>
                </a:gs>
              </a:gsLst>
              <a:lin ang="5400000" scaled="1"/>
            </a:gradFill>
            <a:prstDash val="solid"/>
            <a:headEnd type="none" w="sm" len="sm"/>
            <a:tailEnd type="none" w="sm" len="sm"/>
          </a:ln>
        </p:spPr>
      </p:sp>
      <p:sp>
        <p:nvSpPr>
          <p:cNvPr id="556573278" name="AutoShape 24"/>
          <p:cNvSpPr/>
          <p:nvPr/>
        </p:nvSpPr>
        <p:spPr bwMode="auto">
          <a:xfrm>
            <a:off x="9082627" y="5747365"/>
            <a:ext cx="8133749" cy="0"/>
          </a:xfrm>
          <a:prstGeom prst="line">
            <a:avLst/>
          </a:prstGeom>
          <a:ln w="19050" cap="flat">
            <a:gradFill>
              <a:gsLst>
                <a:gs pos="0">
                  <a:srgbClr val="FFFFFF">
                    <a:alpha val="29500"/>
                  </a:srgbClr>
                </a:gs>
                <a:gs pos="100000">
                  <a:srgbClr val="FDFDFD">
                    <a:alpha val="30000"/>
                  </a:srgbClr>
                </a:gs>
              </a:gsLst>
              <a:lin ang="5400000" scaled="1"/>
            </a:gradFill>
            <a:prstDash val="solid"/>
            <a:headEnd type="none" w="sm" len="sm"/>
            <a:tailEnd type="none" w="sm" len="sm"/>
          </a:ln>
        </p:spPr>
      </p:sp>
      <p:sp>
        <p:nvSpPr>
          <p:cNvPr id="945845038" name="AutoShape 25"/>
          <p:cNvSpPr/>
          <p:nvPr/>
        </p:nvSpPr>
        <p:spPr bwMode="auto">
          <a:xfrm>
            <a:off x="9082627" y="7670412"/>
            <a:ext cx="8133749" cy="0"/>
          </a:xfrm>
          <a:prstGeom prst="line">
            <a:avLst/>
          </a:prstGeom>
          <a:ln w="19050" cap="flat">
            <a:gradFill>
              <a:gsLst>
                <a:gs pos="0">
                  <a:srgbClr val="FFFFFF">
                    <a:alpha val="29500"/>
                  </a:srgbClr>
                </a:gs>
                <a:gs pos="100000">
                  <a:srgbClr val="FDFDFD">
                    <a:alpha val="30000"/>
                  </a:srgbClr>
                </a:gs>
              </a:gsLst>
              <a:lin ang="5400000" scaled="1"/>
            </a:gradFill>
            <a:prstDash val="solid"/>
            <a:headEnd type="none" w="sm" len="sm"/>
            <a:tailEnd type="none" w="sm" len="sm"/>
          </a:ln>
        </p:spPr>
      </p:sp>
      <p:graphicFrame>
        <p:nvGraphicFramePr>
          <p:cNvPr id="1165105425" name=""/>
          <p:cNvGraphicFramePr>
            <a:graphicFrameLocks xmlns:a="http://schemas.openxmlformats.org/drawingml/2006/main"/>
          </p:cNvGraphicFramePr>
          <p:nvPr/>
        </p:nvGraphicFramePr>
        <p:xfrm rot="0">
          <a:off x="-253675" y="2394961"/>
          <a:ext cx="10486220" cy="670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3135558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sp>
        <p:nvSpPr>
          <p:cNvPr id="1002650590" name="Freeform 4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7735" r="0" b="7733"/>
            <a:stretch/>
          </a:blipFill>
        </p:spPr>
      </p:sp>
      <p:grpSp>
        <p:nvGrpSpPr>
          <p:cNvPr id="2116210459" name="Group 5"/>
          <p:cNvGrpSpPr/>
          <p:nvPr/>
        </p:nvGrpSpPr>
        <p:grpSpPr bwMode="auto">
          <a:xfrm rot="0">
            <a:off x="0" y="31774"/>
            <a:ext cx="18288003" cy="10287000"/>
            <a:chOff x="0" y="0"/>
            <a:chExt cx="24384004" cy="137160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>
              <a:gsLst>
                <a:gs pos="0">
                  <a:srgbClr val="101418">
                    <a:alpha val="0"/>
                  </a:srgbClr>
                </a:gs>
                <a:gs pos="100000">
                  <a:srgbClr val="101418">
                    <a:alpha val="100000"/>
                  </a:srgbClr>
                </a:gs>
              </a:gsLst>
              <a:lin ang="0" scaled="1"/>
            </a:gradFill>
          </p:spPr>
        </p:sp>
      </p:grpSp>
      <p:sp>
        <p:nvSpPr>
          <p:cNvPr id="409588105" name="AutoShape 7"/>
          <p:cNvSpPr/>
          <p:nvPr/>
        </p:nvSpPr>
        <p:spPr bwMode="auto">
          <a:xfrm>
            <a:off x="1028700" y="5546589"/>
            <a:ext cx="7022564" cy="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84626322" name="Group 8"/>
          <p:cNvGrpSpPr/>
          <p:nvPr/>
        </p:nvGrpSpPr>
        <p:grpSpPr bwMode="auto">
          <a:xfrm rot="0">
            <a:off x="13547559" y="1147831"/>
            <a:ext cx="4740443" cy="924579"/>
            <a:chOff x="0" y="0"/>
            <a:chExt cx="6320590" cy="1232774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6320536" cy="1232789"/>
            </a:xfrm>
            <a:custGeom>
              <a:avLst/>
              <a:gdLst/>
              <a:ahLst/>
              <a:cxnLst/>
              <a:rect l="l" t="t" r="r" b="b"/>
              <a:pathLst>
                <a:path w="6320536" h="1232789" fill="norm" stroke="1" extrusionOk="0">
                  <a:moveTo>
                    <a:pt x="242062" y="0"/>
                  </a:moveTo>
                  <a:lnTo>
                    <a:pt x="6320536" y="0"/>
                  </a:lnTo>
                  <a:lnTo>
                    <a:pt x="6320536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186587423" name="Group 10"/>
          <p:cNvGrpSpPr/>
          <p:nvPr/>
        </p:nvGrpSpPr>
        <p:grpSpPr bwMode="auto">
          <a:xfrm rot="0">
            <a:off x="14341638" y="577448"/>
            <a:ext cx="3946362" cy="924579"/>
            <a:chOff x="0" y="0"/>
            <a:chExt cx="5261816" cy="1232774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5261864" cy="1232789"/>
            </a:xfrm>
            <a:custGeom>
              <a:avLst/>
              <a:gdLst/>
              <a:ahLst/>
              <a:cxnLst/>
              <a:rect l="l" t="t" r="r" b="b"/>
              <a:pathLst>
                <a:path w="5261864" h="1232789" fill="norm" stroke="1" extrusionOk="0">
                  <a:moveTo>
                    <a:pt x="242062" y="0"/>
                  </a:moveTo>
                  <a:lnTo>
                    <a:pt x="5261864" y="0"/>
                  </a:lnTo>
                  <a:lnTo>
                    <a:pt x="5261864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grpSp>
        <p:nvGrpSpPr>
          <p:cNvPr id="1858480157" name="Group 12"/>
          <p:cNvGrpSpPr/>
          <p:nvPr/>
        </p:nvGrpSpPr>
        <p:grpSpPr bwMode="auto">
          <a:xfrm rot="0">
            <a:off x="15689180" y="8785479"/>
            <a:ext cx="2598821" cy="707377"/>
            <a:chOff x="0" y="0"/>
            <a:chExt cx="3465094" cy="94317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465068" cy="943229"/>
            </a:xfrm>
            <a:custGeom>
              <a:avLst/>
              <a:gdLst/>
              <a:ahLst/>
              <a:cxnLst/>
              <a:rect l="l" t="t" r="r" b="b"/>
              <a:pathLst>
                <a:path w="3465068" h="943229" fill="norm" stroke="1" extrusionOk="0">
                  <a:moveTo>
                    <a:pt x="185166" y="0"/>
                  </a:moveTo>
                  <a:lnTo>
                    <a:pt x="3465068" y="0"/>
                  </a:lnTo>
                  <a:lnTo>
                    <a:pt x="3465068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144780056" name="Group 14"/>
          <p:cNvGrpSpPr/>
          <p:nvPr/>
        </p:nvGrpSpPr>
        <p:grpSpPr bwMode="auto">
          <a:xfrm rot="0">
            <a:off x="16296714" y="8349090"/>
            <a:ext cx="1991286" cy="707377"/>
            <a:chOff x="0" y="0"/>
            <a:chExt cx="2655048" cy="943170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2655062" cy="943229"/>
            </a:xfrm>
            <a:custGeom>
              <a:avLst/>
              <a:gdLst/>
              <a:ahLst/>
              <a:cxnLst/>
              <a:rect l="l" t="t" r="r" b="b"/>
              <a:pathLst>
                <a:path w="2655062" h="943229" fill="norm" stroke="1" extrusionOk="0">
                  <a:moveTo>
                    <a:pt x="185166" y="0"/>
                  </a:moveTo>
                  <a:lnTo>
                    <a:pt x="2655062" y="0"/>
                  </a:lnTo>
                  <a:lnTo>
                    <a:pt x="2655062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sp>
        <p:nvSpPr>
          <p:cNvPr id="1020674211" name="TextBox 16"/>
          <p:cNvSpPr txBox="1"/>
          <p:nvPr/>
        </p:nvSpPr>
        <p:spPr bwMode="auto">
          <a:xfrm rot="0">
            <a:off x="1028700" y="1076346"/>
            <a:ext cx="10072459" cy="17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9"/>
              </a:lnSpc>
              <a:spcBef>
                <a:spcPts val="0"/>
              </a:spcBef>
              <a:defRPr/>
            </a:pPr>
            <a:r>
              <a:rPr lang="zh-CN" sz="10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04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30149225" name="TextBox 17"/>
          <p:cNvSpPr txBox="1"/>
          <p:nvPr/>
        </p:nvSpPr>
        <p:spPr bwMode="auto">
          <a:xfrm rot="0">
            <a:off x="1028700" y="2936898"/>
            <a:ext cx="11440107" cy="17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9"/>
              </a:lnSpc>
              <a:spcBef>
                <a:spcPts val="0"/>
              </a:spcBef>
              <a:defRPr/>
            </a:pPr>
            <a:r>
              <a:rPr lang="zh-CN" sz="10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问题复盘与优化建议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997533208" name="TextBox 18"/>
          <p:cNvSpPr txBox="1"/>
          <p:nvPr/>
        </p:nvSpPr>
        <p:spPr bwMode="auto">
          <a:xfrm rot="0" flipH="0" flipV="0">
            <a:off x="1028699" y="4742597"/>
            <a:ext cx="13000123" cy="62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ts val="0"/>
              </a:spcBef>
              <a:defRPr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</a:rPr>
              <a:t>ISSUES REVIEW &amp; OPTIMIZATION SUGGESTIONS</a:t>
            </a:r>
            <a:endParaRPr>
              <a:latin typeface="黑体"/>
              <a:cs typeface="黑体"/>
            </a:endParaRPr>
          </a:p>
        </p:txBody>
      </p:sp>
      <p:sp>
        <p:nvSpPr>
          <p:cNvPr id="76728773" name="TextBox 19"/>
          <p:cNvSpPr txBox="1"/>
          <p:nvPr/>
        </p:nvSpPr>
        <p:spPr bwMode="auto">
          <a:xfrm rot="0">
            <a:off x="1028700" y="6115893"/>
            <a:ext cx="10072099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指出活动中存在的问题，并提出具体的优化措施和下一阶段策略展望。</a:t>
            </a:r>
            <a:endParaRPr lang="zh-CN"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38644199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grpSp>
        <p:nvGrpSpPr>
          <p:cNvPr id="1683257767" name="Group 4"/>
          <p:cNvGrpSpPr/>
          <p:nvPr/>
        </p:nvGrpSpPr>
        <p:grpSpPr bwMode="auto">
          <a:xfrm rot="0">
            <a:off x="0" y="915952"/>
            <a:ext cx="880208" cy="530792"/>
            <a:chOff x="0" y="0"/>
            <a:chExt cx="1173610" cy="707722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1173607" cy="707771"/>
            </a:xfrm>
            <a:custGeom>
              <a:avLst/>
              <a:gdLst/>
              <a:ahLst/>
              <a:cxnLst/>
              <a:rect l="l" t="t" r="r" b="b"/>
              <a:pathLst>
                <a:path w="1173607" h="707771" fill="norm" stroke="1" extrusionOk="0">
                  <a:moveTo>
                    <a:pt x="0" y="0"/>
                  </a:moveTo>
                  <a:lnTo>
                    <a:pt x="1034669" y="0"/>
                  </a:lnTo>
                  <a:lnTo>
                    <a:pt x="1173607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2124937765" name="Group 6"/>
          <p:cNvGrpSpPr/>
          <p:nvPr/>
        </p:nvGrpSpPr>
        <p:grpSpPr bwMode="auto">
          <a:xfrm rot="0">
            <a:off x="2" y="588502"/>
            <a:ext cx="424336" cy="530792"/>
            <a:chOff x="0" y="0"/>
            <a:chExt cx="565782" cy="707722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565785" cy="707771"/>
            </a:xfrm>
            <a:custGeom>
              <a:avLst/>
              <a:gdLst/>
              <a:ahLst/>
              <a:cxnLst/>
              <a:rect l="l" t="t" r="r" b="b"/>
              <a:pathLst>
                <a:path w="565785" h="707771" fill="norm" stroke="1" extrusionOk="0">
                  <a:moveTo>
                    <a:pt x="0" y="0"/>
                  </a:moveTo>
                  <a:lnTo>
                    <a:pt x="426847" y="0"/>
                  </a:lnTo>
                  <a:lnTo>
                    <a:pt x="565785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623482955" name="Group 8"/>
          <p:cNvGrpSpPr/>
          <p:nvPr/>
        </p:nvGrpSpPr>
        <p:grpSpPr bwMode="auto">
          <a:xfrm rot="0">
            <a:off x="16335669" y="874487"/>
            <a:ext cx="244808" cy="244808"/>
            <a:chOff x="0" y="0"/>
            <a:chExt cx="326410" cy="326410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2063664594" name="Group 10"/>
          <p:cNvGrpSpPr/>
          <p:nvPr/>
        </p:nvGrpSpPr>
        <p:grpSpPr bwMode="auto">
          <a:xfrm rot="0">
            <a:off x="16776021" y="868923"/>
            <a:ext cx="244808" cy="244808"/>
            <a:chOff x="0" y="0"/>
            <a:chExt cx="326410" cy="326410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416420676" name="Group 12"/>
          <p:cNvGrpSpPr/>
          <p:nvPr/>
        </p:nvGrpSpPr>
        <p:grpSpPr bwMode="auto">
          <a:xfrm rot="0">
            <a:off x="17216376" y="868923"/>
            <a:ext cx="244808" cy="244808"/>
            <a:chOff x="0" y="0"/>
            <a:chExt cx="326410" cy="32641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326457401" name="Group 14"/>
          <p:cNvGrpSpPr/>
          <p:nvPr/>
        </p:nvGrpSpPr>
        <p:grpSpPr bwMode="auto">
          <a:xfrm rot="0">
            <a:off x="1008388" y="3135084"/>
            <a:ext cx="7823412" cy="2122716"/>
            <a:chOff x="0" y="0"/>
            <a:chExt cx="10431215" cy="2830288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10431272" cy="2830322"/>
            </a:xfrm>
            <a:custGeom>
              <a:avLst/>
              <a:gdLst/>
              <a:ahLst/>
              <a:cxnLst/>
              <a:rect l="l" t="t" r="r" b="b"/>
              <a:pathLst>
                <a:path w="10431272" h="2830322" fill="norm" stroke="1" extrusionOk="0">
                  <a:moveTo>
                    <a:pt x="0" y="0"/>
                  </a:moveTo>
                  <a:lnTo>
                    <a:pt x="10431272" y="0"/>
                  </a:lnTo>
                  <a:lnTo>
                    <a:pt x="10431272" y="2830322"/>
                  </a:lnTo>
                  <a:lnTo>
                    <a:pt x="0" y="2830322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39665700" name="Group 16"/>
          <p:cNvGrpSpPr/>
          <p:nvPr/>
        </p:nvGrpSpPr>
        <p:grpSpPr bwMode="auto">
          <a:xfrm rot="0">
            <a:off x="9456202" y="3135084"/>
            <a:ext cx="7823412" cy="2122716"/>
            <a:chOff x="0" y="0"/>
            <a:chExt cx="10431215" cy="2830288"/>
          </a:xfrm>
        </p:grpSpPr>
        <p:sp>
          <p:nvSpPr>
            <p:cNvPr id="17" name="Freeform 17"/>
            <p:cNvSpPr/>
            <p:nvPr/>
          </p:nvSpPr>
          <p:spPr bwMode="auto">
            <a:xfrm rot="0" flipH="0" flipV="0">
              <a:off x="0" y="0"/>
              <a:ext cx="10431272" cy="2830322"/>
            </a:xfrm>
            <a:custGeom>
              <a:avLst/>
              <a:gdLst/>
              <a:ahLst/>
              <a:cxnLst/>
              <a:rect l="l" t="t" r="r" b="b"/>
              <a:pathLst>
                <a:path w="10431272" h="2830322" fill="norm" stroke="1" extrusionOk="0">
                  <a:moveTo>
                    <a:pt x="0" y="0"/>
                  </a:moveTo>
                  <a:lnTo>
                    <a:pt x="10431272" y="0"/>
                  </a:lnTo>
                  <a:lnTo>
                    <a:pt x="10431272" y="2830322"/>
                  </a:lnTo>
                  <a:lnTo>
                    <a:pt x="0" y="2830322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297750410" name="Group 18"/>
          <p:cNvGrpSpPr/>
          <p:nvPr/>
        </p:nvGrpSpPr>
        <p:grpSpPr bwMode="auto">
          <a:xfrm rot="0">
            <a:off x="1008388" y="6838950"/>
            <a:ext cx="7823412" cy="2122716"/>
            <a:chOff x="0" y="0"/>
            <a:chExt cx="10431215" cy="2830288"/>
          </a:xfrm>
        </p:grpSpPr>
        <p:sp>
          <p:nvSpPr>
            <p:cNvPr id="19" name="Freeform 19"/>
            <p:cNvSpPr/>
            <p:nvPr/>
          </p:nvSpPr>
          <p:spPr bwMode="auto">
            <a:xfrm rot="0" flipH="0" flipV="0">
              <a:off x="0" y="0"/>
              <a:ext cx="10431272" cy="2830322"/>
            </a:xfrm>
            <a:custGeom>
              <a:avLst/>
              <a:gdLst/>
              <a:ahLst/>
              <a:cxnLst/>
              <a:rect l="l" t="t" r="r" b="b"/>
              <a:pathLst>
                <a:path w="10431272" h="2830322" fill="norm" stroke="1" extrusionOk="0">
                  <a:moveTo>
                    <a:pt x="0" y="0"/>
                  </a:moveTo>
                  <a:lnTo>
                    <a:pt x="10431272" y="0"/>
                  </a:lnTo>
                  <a:lnTo>
                    <a:pt x="10431272" y="2830322"/>
                  </a:lnTo>
                  <a:lnTo>
                    <a:pt x="0" y="2830322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657379163" name="Group 20"/>
          <p:cNvGrpSpPr/>
          <p:nvPr/>
        </p:nvGrpSpPr>
        <p:grpSpPr bwMode="auto">
          <a:xfrm rot="0">
            <a:off x="9456202" y="6838950"/>
            <a:ext cx="7823412" cy="2122716"/>
            <a:chOff x="0" y="0"/>
            <a:chExt cx="10431215" cy="2830288"/>
          </a:xfrm>
        </p:grpSpPr>
        <p:sp>
          <p:nvSpPr>
            <p:cNvPr id="21" name="Freeform 21"/>
            <p:cNvSpPr/>
            <p:nvPr/>
          </p:nvSpPr>
          <p:spPr bwMode="auto">
            <a:xfrm rot="0" flipH="0" flipV="0">
              <a:off x="0" y="0"/>
              <a:ext cx="10431272" cy="2830322"/>
            </a:xfrm>
            <a:custGeom>
              <a:avLst/>
              <a:gdLst/>
              <a:ahLst/>
              <a:cxnLst/>
              <a:rect l="l" t="t" r="r" b="b"/>
              <a:pathLst>
                <a:path w="10431272" h="2830322" fill="norm" stroke="1" extrusionOk="0">
                  <a:moveTo>
                    <a:pt x="0" y="0"/>
                  </a:moveTo>
                  <a:lnTo>
                    <a:pt x="10431272" y="0"/>
                  </a:lnTo>
                  <a:lnTo>
                    <a:pt x="10431272" y="2830322"/>
                  </a:lnTo>
                  <a:lnTo>
                    <a:pt x="0" y="2830322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sp>
        <p:nvSpPr>
          <p:cNvPr id="1137226218" name="Freeform 22" descr="人站在桌子上  AI 生成的内容可能不正确。"/>
          <p:cNvSpPr/>
          <p:nvPr/>
        </p:nvSpPr>
        <p:spPr bwMode="auto">
          <a:xfrm rot="0" flipH="0" flipV="0">
            <a:off x="1257147" y="6279836"/>
            <a:ext cx="3240000" cy="2430000"/>
          </a:xfrm>
          <a:custGeom>
            <a:avLst/>
            <a:gdLst/>
            <a:ahLst/>
            <a:cxnLst/>
            <a:rect l="l" t="t" r="r" b="b"/>
            <a:pathLst>
              <a:path w="3240000" h="2430000" fill="norm" stroke="1" extrusionOk="0">
                <a:moveTo>
                  <a:pt x="0" y="0"/>
                </a:moveTo>
                <a:lnTo>
                  <a:pt x="3240000" y="0"/>
                </a:lnTo>
                <a:lnTo>
                  <a:pt x="3240000" y="2430000"/>
                </a:lnTo>
                <a:lnTo>
                  <a:pt x="0" y="2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5564" t="0" r="5563" b="19"/>
            <a:stretch/>
          </a:blipFill>
        </p:spPr>
        <p:txBody>
          <a:bodyPr/>
          <a:p>
            <a:pPr>
              <a:defRPr/>
            </a:pPr>
            <a:endParaRPr lang="zh-CN">
              <a:latin typeface="黑体"/>
              <a:cs typeface="黑体"/>
            </a:endParaRPr>
          </a:p>
        </p:txBody>
      </p:sp>
      <p:sp>
        <p:nvSpPr>
          <p:cNvPr id="2099094363" name="Freeform 23" descr="女人拿着手机  AI 生成的内容可能不正确。"/>
          <p:cNvSpPr/>
          <p:nvPr/>
        </p:nvSpPr>
        <p:spPr bwMode="auto">
          <a:xfrm rot="0" flipH="0" flipV="0">
            <a:off x="9691328" y="6279836"/>
            <a:ext cx="3240000" cy="2430000"/>
          </a:xfrm>
          <a:custGeom>
            <a:avLst/>
            <a:gdLst/>
            <a:ahLst/>
            <a:cxnLst/>
            <a:rect l="l" t="t" r="r" b="b"/>
            <a:pathLst>
              <a:path w="3240000" h="2430000" fill="norm" stroke="1" extrusionOk="0">
                <a:moveTo>
                  <a:pt x="0" y="0"/>
                </a:moveTo>
                <a:lnTo>
                  <a:pt x="3240000" y="0"/>
                </a:lnTo>
                <a:lnTo>
                  <a:pt x="3240000" y="2430000"/>
                </a:lnTo>
                <a:lnTo>
                  <a:pt x="0" y="2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5564" t="0" r="5563" b="19"/>
            <a:stretch/>
          </a:blipFill>
        </p:spPr>
        <p:txBody>
          <a:bodyPr/>
          <a:p>
            <a:pPr>
              <a:defRPr/>
            </a:pPr>
            <a:endParaRPr lang="zh-CN">
              <a:latin typeface="黑体"/>
              <a:cs typeface="黑体"/>
            </a:endParaRPr>
          </a:p>
        </p:txBody>
      </p:sp>
      <p:sp>
        <p:nvSpPr>
          <p:cNvPr id="1682797879" name="Freeform 24" descr="图片包含 室内, 桌子, 床, 电脑  AI 生成的内容可能不正确。"/>
          <p:cNvSpPr/>
          <p:nvPr/>
        </p:nvSpPr>
        <p:spPr bwMode="auto">
          <a:xfrm rot="0" flipH="0" flipV="0">
            <a:off x="9691328" y="2608399"/>
            <a:ext cx="3240000" cy="2430000"/>
          </a:xfrm>
          <a:custGeom>
            <a:avLst/>
            <a:gdLst/>
            <a:ahLst/>
            <a:cxnLst/>
            <a:rect l="l" t="t" r="r" b="b"/>
            <a:pathLst>
              <a:path w="3240000" h="2430000" fill="norm" stroke="1" extrusionOk="0">
                <a:moveTo>
                  <a:pt x="0" y="0"/>
                </a:moveTo>
                <a:lnTo>
                  <a:pt x="3240000" y="0"/>
                </a:lnTo>
                <a:lnTo>
                  <a:pt x="3240000" y="2429999"/>
                </a:lnTo>
                <a:lnTo>
                  <a:pt x="0" y="24299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25007" r="31" b="25007"/>
            <a:stretch/>
          </a:blipFill>
        </p:spPr>
        <p:txBody>
          <a:bodyPr/>
          <a:p>
            <a:pPr>
              <a:defRPr/>
            </a:pPr>
            <a:endParaRPr lang="zh-CN">
              <a:latin typeface="黑体"/>
              <a:cs typeface="黑体"/>
            </a:endParaRPr>
          </a:p>
        </p:txBody>
      </p:sp>
      <p:sp>
        <p:nvSpPr>
          <p:cNvPr id="965198108" name="Freeform 25" descr="人们在看台上的人和猫  AI 生成的内容可能不正确。"/>
          <p:cNvSpPr/>
          <p:nvPr/>
        </p:nvSpPr>
        <p:spPr bwMode="auto">
          <a:xfrm rot="0" flipH="0" flipV="0">
            <a:off x="1257147" y="2608399"/>
            <a:ext cx="3240000" cy="2430000"/>
          </a:xfrm>
          <a:custGeom>
            <a:avLst/>
            <a:gdLst/>
            <a:ahLst/>
            <a:cxnLst/>
            <a:rect l="l" t="t" r="r" b="b"/>
            <a:pathLst>
              <a:path w="3240000" h="2430000" fill="norm" stroke="1" extrusionOk="0">
                <a:moveTo>
                  <a:pt x="0" y="0"/>
                </a:moveTo>
                <a:lnTo>
                  <a:pt x="3240000" y="0"/>
                </a:lnTo>
                <a:lnTo>
                  <a:pt x="3240000" y="2429999"/>
                </a:lnTo>
                <a:lnTo>
                  <a:pt x="0" y="24299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 l="5585" t="0" r="5584" b="66"/>
            <a:stretch/>
          </a:blipFill>
        </p:spPr>
        <p:txBody>
          <a:bodyPr/>
          <a:p>
            <a:pPr>
              <a:defRPr/>
            </a:pPr>
            <a:endParaRPr lang="zh-CN">
              <a:latin typeface="黑体"/>
              <a:cs typeface="黑体"/>
            </a:endParaRPr>
          </a:p>
        </p:txBody>
      </p:sp>
      <p:sp>
        <p:nvSpPr>
          <p:cNvPr id="1893547508" name="TextBox 26"/>
          <p:cNvSpPr txBox="1"/>
          <p:nvPr/>
        </p:nvSpPr>
        <p:spPr bwMode="auto">
          <a:xfrm rot="0">
            <a:off x="1240842" y="613500"/>
            <a:ext cx="7354953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问题与优化建议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909275872" name="TextBox 27"/>
          <p:cNvSpPr txBox="1"/>
          <p:nvPr/>
        </p:nvSpPr>
        <p:spPr bwMode="auto">
          <a:xfrm rot="0">
            <a:off x="4819898" y="2431260"/>
            <a:ext cx="3628801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问题一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857196286" name="TextBox 28"/>
          <p:cNvSpPr txBox="1"/>
          <p:nvPr/>
        </p:nvSpPr>
        <p:spPr bwMode="auto">
          <a:xfrm rot="0">
            <a:off x="4819899" y="3469365"/>
            <a:ext cx="3628801" cy="7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某场直播因技术故障中断，导致流失用户约8,000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012163089" name="TextBox 29"/>
          <p:cNvSpPr txBox="1"/>
          <p:nvPr/>
        </p:nvSpPr>
        <p:spPr bwMode="auto">
          <a:xfrm rot="0">
            <a:off x="13270341" y="2431260"/>
            <a:ext cx="3628801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问题二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424052992" name="TextBox 30"/>
          <p:cNvSpPr txBox="1"/>
          <p:nvPr/>
        </p:nvSpPr>
        <p:spPr bwMode="auto">
          <a:xfrm rot="0">
            <a:off x="13255176" y="3469365"/>
            <a:ext cx="3628801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部分投放内容用户反馈重复感强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796438718" name="TextBox 31"/>
          <p:cNvSpPr txBox="1"/>
          <p:nvPr/>
        </p:nvSpPr>
        <p:spPr bwMode="auto">
          <a:xfrm rot="0">
            <a:off x="4819899" y="6110887"/>
            <a:ext cx="3628801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优化建议一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786723480" name="TextBox 32"/>
          <p:cNvSpPr txBox="1"/>
          <p:nvPr/>
        </p:nvSpPr>
        <p:spPr bwMode="auto">
          <a:xfrm rot="0">
            <a:off x="4819899" y="7149114"/>
            <a:ext cx="3628801" cy="7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提前模拟演练直播链路，强化技术备份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922874138" name="TextBox 33"/>
          <p:cNvSpPr txBox="1"/>
          <p:nvPr/>
        </p:nvSpPr>
        <p:spPr bwMode="auto">
          <a:xfrm rot="0">
            <a:off x="13270341" y="6110887"/>
            <a:ext cx="3628801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优化建议二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912414105" name="TextBox 34"/>
          <p:cNvSpPr txBox="1"/>
          <p:nvPr/>
        </p:nvSpPr>
        <p:spPr bwMode="auto">
          <a:xfrm rot="0">
            <a:off x="13270341" y="7149114"/>
            <a:ext cx="3628801" cy="7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强化内容差异化，按人群分层定制脚本</a:t>
            </a:r>
            <a:endParaRPr lang="zh-CN"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03422636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grpSp>
        <p:nvGrpSpPr>
          <p:cNvPr id="1844214225" name="Group 4"/>
          <p:cNvGrpSpPr/>
          <p:nvPr/>
        </p:nvGrpSpPr>
        <p:grpSpPr bwMode="auto">
          <a:xfrm rot="0">
            <a:off x="990600" y="3076574"/>
            <a:ext cx="4743450" cy="4743450"/>
            <a:chOff x="0" y="0"/>
            <a:chExt cx="6324600" cy="6324600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6324600" cy="6324600"/>
            </a:xfrm>
            <a:custGeom>
              <a:avLst/>
              <a:gdLst/>
              <a:ahLst/>
              <a:cxnLst/>
              <a:rect l="l" t="t" r="r" b="b"/>
              <a:pathLst>
                <a:path w="6324600" h="6324600" fill="norm" stroke="1" extrusionOk="0">
                  <a:moveTo>
                    <a:pt x="0" y="3162300"/>
                  </a:moveTo>
                  <a:cubicBezTo>
                    <a:pt x="0" y="1415796"/>
                    <a:pt x="1415796" y="0"/>
                    <a:pt x="3162300" y="0"/>
                  </a:cubicBezTo>
                  <a:cubicBezTo>
                    <a:pt x="4908804" y="0"/>
                    <a:pt x="6324600" y="1415796"/>
                    <a:pt x="6324600" y="3162300"/>
                  </a:cubicBezTo>
                  <a:cubicBezTo>
                    <a:pt x="6324600" y="4908804"/>
                    <a:pt x="4908804" y="6324600"/>
                    <a:pt x="3162300" y="6324600"/>
                  </a:cubicBezTo>
                  <a:cubicBezTo>
                    <a:pt x="1415796" y="6324600"/>
                    <a:pt x="0" y="4908804"/>
                    <a:pt x="0" y="3162300"/>
                  </a:cubicBezTo>
                  <a:close/>
                </a:path>
              </a:pathLst>
            </a:custGeom>
            <a:solidFill>
              <a:srgbClr val="8FAECD"/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955575484" name="Group 6"/>
          <p:cNvGrpSpPr/>
          <p:nvPr/>
        </p:nvGrpSpPr>
        <p:grpSpPr bwMode="auto">
          <a:xfrm rot="0">
            <a:off x="6095380" y="2091850"/>
            <a:ext cx="3954483" cy="1455098"/>
            <a:chOff x="0" y="0"/>
            <a:chExt cx="5272644" cy="1940132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5272659" cy="1940179"/>
            </a:xfrm>
            <a:custGeom>
              <a:avLst/>
              <a:gdLst/>
              <a:ahLst/>
              <a:cxnLst/>
              <a:rect l="l" t="t" r="r" b="b"/>
              <a:pathLst>
                <a:path w="5272659" h="1940179" fill="norm" stroke="1" extrusionOk="0">
                  <a:moveTo>
                    <a:pt x="0" y="323342"/>
                  </a:moveTo>
                  <a:cubicBezTo>
                    <a:pt x="0" y="144780"/>
                    <a:pt x="144780" y="0"/>
                    <a:pt x="323342" y="0"/>
                  </a:cubicBezTo>
                  <a:lnTo>
                    <a:pt x="4949317" y="0"/>
                  </a:lnTo>
                  <a:cubicBezTo>
                    <a:pt x="5127879" y="0"/>
                    <a:pt x="5272659" y="144780"/>
                    <a:pt x="5272659" y="323342"/>
                  </a:cubicBezTo>
                  <a:lnTo>
                    <a:pt x="5272659" y="1616710"/>
                  </a:lnTo>
                  <a:cubicBezTo>
                    <a:pt x="5272659" y="1795272"/>
                    <a:pt x="5127879" y="1940052"/>
                    <a:pt x="4949317" y="1940052"/>
                  </a:cubicBezTo>
                  <a:lnTo>
                    <a:pt x="323342" y="1940052"/>
                  </a:lnTo>
                  <a:cubicBezTo>
                    <a:pt x="144780" y="1940179"/>
                    <a:pt x="0" y="1795399"/>
                    <a:pt x="0" y="1616710"/>
                  </a:cubicBez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691040856" name="Group 8"/>
          <p:cNvGrpSpPr/>
          <p:nvPr/>
        </p:nvGrpSpPr>
        <p:grpSpPr bwMode="auto">
          <a:xfrm rot="0">
            <a:off x="6819281" y="3844451"/>
            <a:ext cx="3954483" cy="1455098"/>
            <a:chOff x="0" y="0"/>
            <a:chExt cx="5272644" cy="1940132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5272659" cy="1940179"/>
            </a:xfrm>
            <a:custGeom>
              <a:avLst/>
              <a:gdLst/>
              <a:ahLst/>
              <a:cxnLst/>
              <a:rect l="l" t="t" r="r" b="b"/>
              <a:pathLst>
                <a:path w="5272659" h="1940179" fill="norm" stroke="1" extrusionOk="0">
                  <a:moveTo>
                    <a:pt x="0" y="323342"/>
                  </a:moveTo>
                  <a:cubicBezTo>
                    <a:pt x="0" y="144780"/>
                    <a:pt x="144780" y="0"/>
                    <a:pt x="323342" y="0"/>
                  </a:cubicBezTo>
                  <a:lnTo>
                    <a:pt x="4949317" y="0"/>
                  </a:lnTo>
                  <a:cubicBezTo>
                    <a:pt x="5127879" y="0"/>
                    <a:pt x="5272659" y="144780"/>
                    <a:pt x="5272659" y="323342"/>
                  </a:cubicBezTo>
                  <a:lnTo>
                    <a:pt x="5272659" y="1616710"/>
                  </a:lnTo>
                  <a:cubicBezTo>
                    <a:pt x="5272659" y="1795272"/>
                    <a:pt x="5127879" y="1940052"/>
                    <a:pt x="4949317" y="1940052"/>
                  </a:cubicBezTo>
                  <a:lnTo>
                    <a:pt x="323342" y="1940052"/>
                  </a:lnTo>
                  <a:cubicBezTo>
                    <a:pt x="144780" y="1940179"/>
                    <a:pt x="0" y="1795399"/>
                    <a:pt x="0" y="1616710"/>
                  </a:cubicBez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815473434" name="Group 10"/>
          <p:cNvGrpSpPr/>
          <p:nvPr/>
        </p:nvGrpSpPr>
        <p:grpSpPr bwMode="auto">
          <a:xfrm rot="0">
            <a:off x="6819281" y="5597049"/>
            <a:ext cx="3954483" cy="1455098"/>
            <a:chOff x="0" y="0"/>
            <a:chExt cx="5272644" cy="1940132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5272659" cy="1940179"/>
            </a:xfrm>
            <a:custGeom>
              <a:avLst/>
              <a:gdLst/>
              <a:ahLst/>
              <a:cxnLst/>
              <a:rect l="l" t="t" r="r" b="b"/>
              <a:pathLst>
                <a:path w="5272659" h="1940179" fill="norm" stroke="1" extrusionOk="0">
                  <a:moveTo>
                    <a:pt x="0" y="323342"/>
                  </a:moveTo>
                  <a:cubicBezTo>
                    <a:pt x="0" y="144780"/>
                    <a:pt x="144780" y="0"/>
                    <a:pt x="323342" y="0"/>
                  </a:cubicBezTo>
                  <a:lnTo>
                    <a:pt x="4949317" y="0"/>
                  </a:lnTo>
                  <a:cubicBezTo>
                    <a:pt x="5127879" y="0"/>
                    <a:pt x="5272659" y="144780"/>
                    <a:pt x="5272659" y="323342"/>
                  </a:cubicBezTo>
                  <a:lnTo>
                    <a:pt x="5272659" y="1616710"/>
                  </a:lnTo>
                  <a:cubicBezTo>
                    <a:pt x="5272659" y="1795272"/>
                    <a:pt x="5127879" y="1940052"/>
                    <a:pt x="4949317" y="1940052"/>
                  </a:cubicBezTo>
                  <a:lnTo>
                    <a:pt x="323342" y="1940052"/>
                  </a:lnTo>
                  <a:cubicBezTo>
                    <a:pt x="144780" y="1940179"/>
                    <a:pt x="0" y="1795399"/>
                    <a:pt x="0" y="1616710"/>
                  </a:cubicBez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611822905" name="Group 12"/>
          <p:cNvGrpSpPr/>
          <p:nvPr/>
        </p:nvGrpSpPr>
        <p:grpSpPr bwMode="auto">
          <a:xfrm rot="0">
            <a:off x="6095380" y="7349650"/>
            <a:ext cx="3954483" cy="1455098"/>
            <a:chOff x="0" y="0"/>
            <a:chExt cx="5272644" cy="1940132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5272659" cy="1940179"/>
            </a:xfrm>
            <a:custGeom>
              <a:avLst/>
              <a:gdLst/>
              <a:ahLst/>
              <a:cxnLst/>
              <a:rect l="l" t="t" r="r" b="b"/>
              <a:pathLst>
                <a:path w="5272659" h="1940179" fill="norm" stroke="1" extrusionOk="0">
                  <a:moveTo>
                    <a:pt x="0" y="323342"/>
                  </a:moveTo>
                  <a:cubicBezTo>
                    <a:pt x="0" y="144780"/>
                    <a:pt x="144780" y="0"/>
                    <a:pt x="323342" y="0"/>
                  </a:cubicBezTo>
                  <a:lnTo>
                    <a:pt x="4949317" y="0"/>
                  </a:lnTo>
                  <a:cubicBezTo>
                    <a:pt x="5127879" y="0"/>
                    <a:pt x="5272659" y="144780"/>
                    <a:pt x="5272659" y="323342"/>
                  </a:cubicBezTo>
                  <a:lnTo>
                    <a:pt x="5272659" y="1616710"/>
                  </a:lnTo>
                  <a:cubicBezTo>
                    <a:pt x="5272659" y="1795272"/>
                    <a:pt x="5127879" y="1940052"/>
                    <a:pt x="4949317" y="1940052"/>
                  </a:cubicBezTo>
                  <a:lnTo>
                    <a:pt x="323342" y="1940052"/>
                  </a:lnTo>
                  <a:cubicBezTo>
                    <a:pt x="144780" y="1940179"/>
                    <a:pt x="0" y="1795399"/>
                    <a:pt x="0" y="1616710"/>
                  </a:cubicBez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843909887" name="Group 14"/>
          <p:cNvGrpSpPr/>
          <p:nvPr/>
        </p:nvGrpSpPr>
        <p:grpSpPr bwMode="auto">
          <a:xfrm rot="0">
            <a:off x="0" y="915952"/>
            <a:ext cx="880208" cy="530792"/>
            <a:chOff x="0" y="0"/>
            <a:chExt cx="1173610" cy="707722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1173607" cy="707771"/>
            </a:xfrm>
            <a:custGeom>
              <a:avLst/>
              <a:gdLst/>
              <a:ahLst/>
              <a:cxnLst/>
              <a:rect l="l" t="t" r="r" b="b"/>
              <a:pathLst>
                <a:path w="1173607" h="707771" fill="norm" stroke="1" extrusionOk="0">
                  <a:moveTo>
                    <a:pt x="0" y="0"/>
                  </a:moveTo>
                  <a:lnTo>
                    <a:pt x="1034669" y="0"/>
                  </a:lnTo>
                  <a:lnTo>
                    <a:pt x="1173607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2095451528" name="Group 16"/>
          <p:cNvGrpSpPr/>
          <p:nvPr/>
        </p:nvGrpSpPr>
        <p:grpSpPr bwMode="auto">
          <a:xfrm rot="0">
            <a:off x="2" y="588502"/>
            <a:ext cx="424336" cy="530792"/>
            <a:chOff x="0" y="0"/>
            <a:chExt cx="565782" cy="707722"/>
          </a:xfrm>
        </p:grpSpPr>
        <p:sp>
          <p:nvSpPr>
            <p:cNvPr id="17" name="Freeform 17"/>
            <p:cNvSpPr/>
            <p:nvPr/>
          </p:nvSpPr>
          <p:spPr bwMode="auto">
            <a:xfrm rot="0" flipH="0" flipV="0">
              <a:off x="0" y="0"/>
              <a:ext cx="565785" cy="707771"/>
            </a:xfrm>
            <a:custGeom>
              <a:avLst/>
              <a:gdLst/>
              <a:ahLst/>
              <a:cxnLst/>
              <a:rect l="l" t="t" r="r" b="b"/>
              <a:pathLst>
                <a:path w="565785" h="707771" fill="norm" stroke="1" extrusionOk="0">
                  <a:moveTo>
                    <a:pt x="0" y="0"/>
                  </a:moveTo>
                  <a:lnTo>
                    <a:pt x="426847" y="0"/>
                  </a:lnTo>
                  <a:lnTo>
                    <a:pt x="565785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220584790" name="Group 18"/>
          <p:cNvGrpSpPr/>
          <p:nvPr/>
        </p:nvGrpSpPr>
        <p:grpSpPr bwMode="auto">
          <a:xfrm rot="0">
            <a:off x="16335669" y="874487"/>
            <a:ext cx="244808" cy="244808"/>
            <a:chOff x="0" y="0"/>
            <a:chExt cx="326410" cy="326410"/>
          </a:xfrm>
        </p:grpSpPr>
        <p:sp>
          <p:nvSpPr>
            <p:cNvPr id="19" name="Freeform 19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149162458" name="Group 20"/>
          <p:cNvGrpSpPr/>
          <p:nvPr/>
        </p:nvGrpSpPr>
        <p:grpSpPr bwMode="auto">
          <a:xfrm rot="0">
            <a:off x="16776021" y="868923"/>
            <a:ext cx="244808" cy="244808"/>
            <a:chOff x="0" y="0"/>
            <a:chExt cx="326410" cy="326410"/>
          </a:xfrm>
        </p:grpSpPr>
        <p:sp>
          <p:nvSpPr>
            <p:cNvPr id="21" name="Freeform 21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083583558" name="Group 22"/>
          <p:cNvGrpSpPr/>
          <p:nvPr/>
        </p:nvGrpSpPr>
        <p:grpSpPr bwMode="auto">
          <a:xfrm rot="0">
            <a:off x="17216376" y="868923"/>
            <a:ext cx="244808" cy="244808"/>
            <a:chOff x="0" y="0"/>
            <a:chExt cx="326410" cy="326410"/>
          </a:xfrm>
        </p:grpSpPr>
        <p:sp>
          <p:nvSpPr>
            <p:cNvPr id="23" name="Freeform 23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646946211" name="Group 24"/>
          <p:cNvGrpSpPr/>
          <p:nvPr/>
        </p:nvGrpSpPr>
        <p:grpSpPr bwMode="auto">
          <a:xfrm rot="0">
            <a:off x="5316507" y="2352675"/>
            <a:ext cx="933450" cy="933450"/>
            <a:chOff x="0" y="0"/>
            <a:chExt cx="1244600" cy="1244600"/>
          </a:xfrm>
        </p:grpSpPr>
        <p:sp>
          <p:nvSpPr>
            <p:cNvPr id="25" name="Freeform 25"/>
            <p:cNvSpPr/>
            <p:nvPr/>
          </p:nvSpPr>
          <p:spPr bwMode="auto">
            <a:xfrm rot="0" flipH="0" flipV="0">
              <a:off x="0" y="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 fill="norm" stroke="1" extrusionOk="0">
                  <a:moveTo>
                    <a:pt x="0" y="622300"/>
                  </a:moveTo>
                  <a:cubicBezTo>
                    <a:pt x="0" y="278638"/>
                    <a:pt x="278638" y="0"/>
                    <a:pt x="622300" y="0"/>
                  </a:cubicBezTo>
                  <a:cubicBezTo>
                    <a:pt x="965962" y="0"/>
                    <a:pt x="1244600" y="278638"/>
                    <a:pt x="1244600" y="622300"/>
                  </a:cubicBezTo>
                  <a:cubicBezTo>
                    <a:pt x="1244600" y="965962"/>
                    <a:pt x="965962" y="1244600"/>
                    <a:pt x="622300" y="1244600"/>
                  </a:cubicBezTo>
                  <a:cubicBezTo>
                    <a:pt x="278638" y="1244600"/>
                    <a:pt x="0" y="965962"/>
                    <a:pt x="0" y="622300"/>
                  </a:cubicBezTo>
                  <a:close/>
                </a:path>
              </a:pathLst>
            </a:custGeom>
            <a:solidFill>
              <a:srgbClr val="8FAECD"/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  <p:sp>
          <p:nvSpPr>
            <p:cNvPr id="26" name="TextBox 26"/>
            <p:cNvSpPr txBox="1"/>
            <p:nvPr/>
          </p:nvSpPr>
          <p:spPr bwMode="auto">
            <a:xfrm>
              <a:off x="0" y="-9525"/>
              <a:ext cx="1244600" cy="12541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  <a:defRPr/>
              </a:pPr>
              <a:r>
                <a:rPr lang="zh-CN" sz="300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1</a:t>
              </a: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138740032" name="Group 27"/>
          <p:cNvGrpSpPr/>
          <p:nvPr/>
        </p:nvGrpSpPr>
        <p:grpSpPr bwMode="auto">
          <a:xfrm rot="0">
            <a:off x="6055440" y="4105275"/>
            <a:ext cx="933450" cy="933450"/>
            <a:chOff x="0" y="0"/>
            <a:chExt cx="1244600" cy="1244600"/>
          </a:xfrm>
        </p:grpSpPr>
        <p:sp>
          <p:nvSpPr>
            <p:cNvPr id="28" name="Freeform 28"/>
            <p:cNvSpPr/>
            <p:nvPr/>
          </p:nvSpPr>
          <p:spPr bwMode="auto">
            <a:xfrm rot="0" flipH="0" flipV="0">
              <a:off x="0" y="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 fill="norm" stroke="1" extrusionOk="0">
                  <a:moveTo>
                    <a:pt x="0" y="622300"/>
                  </a:moveTo>
                  <a:cubicBezTo>
                    <a:pt x="0" y="278638"/>
                    <a:pt x="278638" y="0"/>
                    <a:pt x="622300" y="0"/>
                  </a:cubicBezTo>
                  <a:cubicBezTo>
                    <a:pt x="965962" y="0"/>
                    <a:pt x="1244600" y="278638"/>
                    <a:pt x="1244600" y="622300"/>
                  </a:cubicBezTo>
                  <a:cubicBezTo>
                    <a:pt x="1244600" y="965962"/>
                    <a:pt x="965962" y="1244600"/>
                    <a:pt x="622300" y="1244600"/>
                  </a:cubicBezTo>
                  <a:cubicBezTo>
                    <a:pt x="278638" y="1244600"/>
                    <a:pt x="0" y="965962"/>
                    <a:pt x="0" y="622300"/>
                  </a:cubicBezTo>
                  <a:close/>
                </a:path>
              </a:pathLst>
            </a:custGeom>
            <a:solidFill>
              <a:srgbClr val="8FAECD"/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  <p:sp>
          <p:nvSpPr>
            <p:cNvPr id="29" name="TextBox 29"/>
            <p:cNvSpPr txBox="1"/>
            <p:nvPr/>
          </p:nvSpPr>
          <p:spPr bwMode="auto">
            <a:xfrm>
              <a:off x="0" y="-9525"/>
              <a:ext cx="1244600" cy="12541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  <a:defRPr/>
              </a:pPr>
              <a:r>
                <a:rPr lang="zh-CN" sz="300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2</a:t>
              </a: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1987364189" name="Group 30"/>
          <p:cNvGrpSpPr/>
          <p:nvPr/>
        </p:nvGrpSpPr>
        <p:grpSpPr bwMode="auto">
          <a:xfrm rot="0">
            <a:off x="6055440" y="5857875"/>
            <a:ext cx="933450" cy="933450"/>
            <a:chOff x="0" y="0"/>
            <a:chExt cx="1244600" cy="1244600"/>
          </a:xfrm>
        </p:grpSpPr>
        <p:sp>
          <p:nvSpPr>
            <p:cNvPr id="31" name="Freeform 31"/>
            <p:cNvSpPr/>
            <p:nvPr/>
          </p:nvSpPr>
          <p:spPr bwMode="auto">
            <a:xfrm rot="0" flipH="0" flipV="0">
              <a:off x="0" y="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 fill="norm" stroke="1" extrusionOk="0">
                  <a:moveTo>
                    <a:pt x="0" y="622300"/>
                  </a:moveTo>
                  <a:cubicBezTo>
                    <a:pt x="0" y="278638"/>
                    <a:pt x="278638" y="0"/>
                    <a:pt x="622300" y="0"/>
                  </a:cubicBezTo>
                  <a:cubicBezTo>
                    <a:pt x="965962" y="0"/>
                    <a:pt x="1244600" y="278638"/>
                    <a:pt x="1244600" y="622300"/>
                  </a:cubicBezTo>
                  <a:cubicBezTo>
                    <a:pt x="1244600" y="965962"/>
                    <a:pt x="965962" y="1244600"/>
                    <a:pt x="622300" y="1244600"/>
                  </a:cubicBezTo>
                  <a:cubicBezTo>
                    <a:pt x="278638" y="1244600"/>
                    <a:pt x="0" y="965962"/>
                    <a:pt x="0" y="622300"/>
                  </a:cubicBezTo>
                  <a:close/>
                </a:path>
              </a:pathLst>
            </a:custGeom>
            <a:solidFill>
              <a:srgbClr val="8FAECD"/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  <p:sp>
          <p:nvSpPr>
            <p:cNvPr id="32" name="TextBox 32"/>
            <p:cNvSpPr txBox="1"/>
            <p:nvPr/>
          </p:nvSpPr>
          <p:spPr bwMode="auto">
            <a:xfrm>
              <a:off x="0" y="-9525"/>
              <a:ext cx="1244600" cy="12541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  <a:defRPr/>
              </a:pPr>
              <a:r>
                <a:rPr lang="zh-CN" sz="300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3</a:t>
              </a:r>
              <a:endParaRPr lang="zh-CN">
                <a:latin typeface="黑体"/>
                <a:cs typeface="黑体"/>
              </a:endParaRPr>
            </a:p>
          </p:txBody>
        </p:sp>
      </p:grpSp>
      <p:grpSp>
        <p:nvGrpSpPr>
          <p:cNvPr id="9191890" name="Group 33"/>
          <p:cNvGrpSpPr/>
          <p:nvPr/>
        </p:nvGrpSpPr>
        <p:grpSpPr bwMode="auto">
          <a:xfrm rot="0">
            <a:off x="5316507" y="7610475"/>
            <a:ext cx="933450" cy="933450"/>
            <a:chOff x="0" y="0"/>
            <a:chExt cx="1244600" cy="1244600"/>
          </a:xfrm>
        </p:grpSpPr>
        <p:sp>
          <p:nvSpPr>
            <p:cNvPr id="34" name="Freeform 34"/>
            <p:cNvSpPr/>
            <p:nvPr/>
          </p:nvSpPr>
          <p:spPr bwMode="auto">
            <a:xfrm rot="0" flipH="0" flipV="0">
              <a:off x="0" y="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 fill="norm" stroke="1" extrusionOk="0">
                  <a:moveTo>
                    <a:pt x="0" y="622300"/>
                  </a:moveTo>
                  <a:cubicBezTo>
                    <a:pt x="0" y="278638"/>
                    <a:pt x="278638" y="0"/>
                    <a:pt x="622300" y="0"/>
                  </a:cubicBezTo>
                  <a:cubicBezTo>
                    <a:pt x="965962" y="0"/>
                    <a:pt x="1244600" y="278638"/>
                    <a:pt x="1244600" y="622300"/>
                  </a:cubicBezTo>
                  <a:cubicBezTo>
                    <a:pt x="1244600" y="965962"/>
                    <a:pt x="965962" y="1244600"/>
                    <a:pt x="622300" y="1244600"/>
                  </a:cubicBezTo>
                  <a:cubicBezTo>
                    <a:pt x="278638" y="1244600"/>
                    <a:pt x="0" y="965962"/>
                    <a:pt x="0" y="622300"/>
                  </a:cubicBezTo>
                  <a:close/>
                </a:path>
              </a:pathLst>
            </a:custGeom>
            <a:solidFill>
              <a:srgbClr val="8FAECD"/>
            </a:solidFill>
          </p:spPr>
          <p:txBody>
            <a:bodyPr/>
            <a:p>
              <a:pPr>
                <a:defRPr/>
              </a:pPr>
              <a:endParaRPr lang="zh-CN">
                <a:latin typeface="黑体"/>
                <a:cs typeface="黑体"/>
              </a:endParaRPr>
            </a:p>
          </p:txBody>
        </p:sp>
        <p:sp>
          <p:nvSpPr>
            <p:cNvPr id="35" name="TextBox 35"/>
            <p:cNvSpPr txBox="1"/>
            <p:nvPr/>
          </p:nvSpPr>
          <p:spPr bwMode="auto">
            <a:xfrm>
              <a:off x="0" y="-9525"/>
              <a:ext cx="1244600" cy="12541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  <a:defRPr/>
              </a:pPr>
              <a:r>
                <a:rPr lang="zh-CN" sz="300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4</a:t>
              </a:r>
              <a:endParaRPr lang="zh-CN">
                <a:latin typeface="黑体"/>
                <a:cs typeface="黑体"/>
              </a:endParaRPr>
            </a:p>
          </p:txBody>
        </p:sp>
      </p:grpSp>
      <p:sp>
        <p:nvSpPr>
          <p:cNvPr id="1309290288" name="TextBox 36"/>
          <p:cNvSpPr txBox="1"/>
          <p:nvPr/>
        </p:nvSpPr>
        <p:spPr bwMode="auto">
          <a:xfrm rot="0">
            <a:off x="1240842" y="613500"/>
            <a:ext cx="7354953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总结与展望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933598241" name="TextBox 37"/>
          <p:cNvSpPr txBox="1"/>
          <p:nvPr/>
        </p:nvSpPr>
        <p:spPr bwMode="auto">
          <a:xfrm rot="0">
            <a:off x="1738431" y="5070492"/>
            <a:ext cx="3248505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总结与展望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545104172" name="TextBox 38"/>
          <p:cNvSpPr txBox="1"/>
          <p:nvPr/>
        </p:nvSpPr>
        <p:spPr bwMode="auto">
          <a:xfrm rot="0">
            <a:off x="6641892" y="2441574"/>
            <a:ext cx="3102027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总结一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697322305" name="TextBox 39"/>
          <p:cNvSpPr txBox="1"/>
          <p:nvPr/>
        </p:nvSpPr>
        <p:spPr bwMode="auto">
          <a:xfrm rot="0">
            <a:off x="7312738" y="4194173"/>
            <a:ext cx="3102027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总结二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2116558495" name="TextBox 40"/>
          <p:cNvSpPr txBox="1"/>
          <p:nvPr/>
        </p:nvSpPr>
        <p:spPr bwMode="auto">
          <a:xfrm rot="0">
            <a:off x="7312738" y="5947248"/>
            <a:ext cx="3102027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总结三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276697071" name="TextBox 41"/>
          <p:cNvSpPr txBox="1"/>
          <p:nvPr/>
        </p:nvSpPr>
        <p:spPr bwMode="auto">
          <a:xfrm rot="0">
            <a:off x="6641892" y="7743825"/>
            <a:ext cx="3102027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目标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045669452" name="TextBox 42"/>
          <p:cNvSpPr txBox="1"/>
          <p:nvPr/>
        </p:nvSpPr>
        <p:spPr bwMode="auto">
          <a:xfrm rot="0">
            <a:off x="10614875" y="2444748"/>
            <a:ext cx="6161864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本次活动实现目标超预期，用户增长稳健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417883469" name="TextBox 43"/>
          <p:cNvSpPr txBox="1"/>
          <p:nvPr/>
        </p:nvSpPr>
        <p:spPr bwMode="auto">
          <a:xfrm rot="0">
            <a:off x="11300036" y="4197348"/>
            <a:ext cx="6161864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建立了高效的内容+直播转化链路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093240824" name="TextBox 44"/>
          <p:cNvSpPr txBox="1"/>
          <p:nvPr/>
        </p:nvSpPr>
        <p:spPr bwMode="auto">
          <a:xfrm rot="0">
            <a:off x="11300036" y="5905973"/>
            <a:ext cx="6161864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为12月年终大促积累流量与经验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1775347632" name="TextBox 45"/>
          <p:cNvSpPr txBox="1"/>
          <p:nvPr/>
        </p:nvSpPr>
        <p:spPr bwMode="auto">
          <a:xfrm rot="0">
            <a:off x="10614875" y="7746998"/>
            <a:ext cx="6161864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用户留存提升、品牌资产沉淀、全年私域运营布局</a:t>
            </a:r>
            <a:endParaRPr lang="zh-CN"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42939264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sp>
        <p:nvSpPr>
          <p:cNvPr id="1535658532" name="Freeform 4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7735" r="0" b="7733"/>
            <a:stretch/>
          </a:blipFill>
        </p:spPr>
      </p:sp>
      <p:grpSp>
        <p:nvGrpSpPr>
          <p:cNvPr id="254872065" name="Group 5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>
              <a:gsLst>
                <a:gs pos="0">
                  <a:srgbClr val="101418">
                    <a:alpha val="0"/>
                  </a:srgbClr>
                </a:gs>
                <a:gs pos="100000">
                  <a:srgbClr val="101418">
                    <a:alpha val="100000"/>
                  </a:srgbClr>
                </a:gs>
              </a:gsLst>
              <a:lin ang="0" scaled="1"/>
            </a:gradFill>
          </p:spPr>
        </p:sp>
      </p:grpSp>
      <p:sp>
        <p:nvSpPr>
          <p:cNvPr id="1757433391" name="AutoShape 7"/>
          <p:cNvSpPr/>
          <p:nvPr/>
        </p:nvSpPr>
        <p:spPr bwMode="auto">
          <a:xfrm>
            <a:off x="1028700" y="5335355"/>
            <a:ext cx="10071381" cy="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81722342" name="Group 8"/>
          <p:cNvGrpSpPr/>
          <p:nvPr/>
        </p:nvGrpSpPr>
        <p:grpSpPr bwMode="auto">
          <a:xfrm rot="0">
            <a:off x="13547559" y="1147831"/>
            <a:ext cx="4740443" cy="924579"/>
            <a:chOff x="0" y="0"/>
            <a:chExt cx="6320590" cy="1232774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6320536" cy="1232789"/>
            </a:xfrm>
            <a:custGeom>
              <a:avLst/>
              <a:gdLst/>
              <a:ahLst/>
              <a:cxnLst/>
              <a:rect l="l" t="t" r="r" b="b"/>
              <a:pathLst>
                <a:path w="6320536" h="1232789" fill="norm" stroke="1" extrusionOk="0">
                  <a:moveTo>
                    <a:pt x="242062" y="0"/>
                  </a:moveTo>
                  <a:lnTo>
                    <a:pt x="6320536" y="0"/>
                  </a:lnTo>
                  <a:lnTo>
                    <a:pt x="6320536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586590846" name="Group 10"/>
          <p:cNvGrpSpPr/>
          <p:nvPr/>
        </p:nvGrpSpPr>
        <p:grpSpPr bwMode="auto">
          <a:xfrm rot="0">
            <a:off x="14341638" y="577448"/>
            <a:ext cx="3946362" cy="924579"/>
            <a:chOff x="0" y="0"/>
            <a:chExt cx="5261816" cy="1232774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5261864" cy="1232789"/>
            </a:xfrm>
            <a:custGeom>
              <a:avLst/>
              <a:gdLst/>
              <a:ahLst/>
              <a:cxnLst/>
              <a:rect l="l" t="t" r="r" b="b"/>
              <a:pathLst>
                <a:path w="5261864" h="1232789" fill="norm" stroke="1" extrusionOk="0">
                  <a:moveTo>
                    <a:pt x="242062" y="0"/>
                  </a:moveTo>
                  <a:lnTo>
                    <a:pt x="5261864" y="0"/>
                  </a:lnTo>
                  <a:lnTo>
                    <a:pt x="5261864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grpSp>
        <p:nvGrpSpPr>
          <p:cNvPr id="1944392786" name="Group 12"/>
          <p:cNvGrpSpPr/>
          <p:nvPr/>
        </p:nvGrpSpPr>
        <p:grpSpPr bwMode="auto">
          <a:xfrm rot="0">
            <a:off x="15689180" y="8785479"/>
            <a:ext cx="2598821" cy="707377"/>
            <a:chOff x="0" y="0"/>
            <a:chExt cx="3465094" cy="94317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465068" cy="943229"/>
            </a:xfrm>
            <a:custGeom>
              <a:avLst/>
              <a:gdLst/>
              <a:ahLst/>
              <a:cxnLst/>
              <a:rect l="l" t="t" r="r" b="b"/>
              <a:pathLst>
                <a:path w="3465068" h="943229" fill="norm" stroke="1" extrusionOk="0">
                  <a:moveTo>
                    <a:pt x="185166" y="0"/>
                  </a:moveTo>
                  <a:lnTo>
                    <a:pt x="3465068" y="0"/>
                  </a:lnTo>
                  <a:lnTo>
                    <a:pt x="3465068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40607490" name="Group 14"/>
          <p:cNvGrpSpPr/>
          <p:nvPr/>
        </p:nvGrpSpPr>
        <p:grpSpPr bwMode="auto">
          <a:xfrm rot="0">
            <a:off x="16296714" y="8349090"/>
            <a:ext cx="1991286" cy="707377"/>
            <a:chOff x="0" y="0"/>
            <a:chExt cx="2655048" cy="943170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2655062" cy="943229"/>
            </a:xfrm>
            <a:custGeom>
              <a:avLst/>
              <a:gdLst/>
              <a:ahLst/>
              <a:cxnLst/>
              <a:rect l="l" t="t" r="r" b="b"/>
              <a:pathLst>
                <a:path w="2655062" h="943229" fill="norm" stroke="1" extrusionOk="0">
                  <a:moveTo>
                    <a:pt x="185166" y="0"/>
                  </a:moveTo>
                  <a:lnTo>
                    <a:pt x="2655062" y="0"/>
                  </a:lnTo>
                  <a:lnTo>
                    <a:pt x="2655062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sp>
        <p:nvSpPr>
          <p:cNvPr id="412819626" name="TextBox 16"/>
          <p:cNvSpPr txBox="1"/>
          <p:nvPr/>
        </p:nvSpPr>
        <p:spPr bwMode="auto">
          <a:xfrm rot="0">
            <a:off x="1028700" y="2136726"/>
            <a:ext cx="10072458" cy="213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00"/>
              </a:lnSpc>
              <a:spcBef>
                <a:spcPts val="0"/>
              </a:spcBef>
              <a:defRPr/>
            </a:pPr>
            <a:r>
              <a:rPr lang="zh-CN" sz="12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感谢观看</a:t>
            </a:r>
            <a:endParaRPr lang="zh-CN"/>
          </a:p>
        </p:txBody>
      </p:sp>
      <p:sp>
        <p:nvSpPr>
          <p:cNvPr id="759272955" name="TextBox 17"/>
          <p:cNvSpPr txBox="1"/>
          <p:nvPr/>
        </p:nvSpPr>
        <p:spPr bwMode="auto">
          <a:xfrm rot="0">
            <a:off x="1028700" y="4279851"/>
            <a:ext cx="10079659" cy="8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ts val="0"/>
              </a:spcBef>
              <a:defRPr/>
            </a:pPr>
            <a:r>
              <a:rPr lang="en-US" sz="5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THANK YOU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38241691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grpSp>
        <p:nvGrpSpPr>
          <p:cNvPr id="1427145263" name="Group 4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grpSp>
        <p:nvGrpSpPr>
          <p:cNvPr id="1456083669" name="Group 6"/>
          <p:cNvGrpSpPr/>
          <p:nvPr/>
        </p:nvGrpSpPr>
        <p:grpSpPr bwMode="auto">
          <a:xfrm rot="0">
            <a:off x="13518018" y="1613908"/>
            <a:ext cx="4769984" cy="924579"/>
            <a:chOff x="0" y="0"/>
            <a:chExt cx="6359978" cy="1232774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6360033" cy="1232789"/>
            </a:xfrm>
            <a:custGeom>
              <a:avLst/>
              <a:gdLst/>
              <a:ahLst/>
              <a:cxnLst/>
              <a:rect l="l" t="t" r="r" b="b"/>
              <a:pathLst>
                <a:path w="6360033" h="1232789" fill="norm" stroke="1" extrusionOk="0">
                  <a:moveTo>
                    <a:pt x="242062" y="0"/>
                  </a:moveTo>
                  <a:lnTo>
                    <a:pt x="6360033" y="0"/>
                  </a:lnTo>
                  <a:lnTo>
                    <a:pt x="6360033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1481125368" name="Group 8"/>
          <p:cNvGrpSpPr/>
          <p:nvPr/>
        </p:nvGrpSpPr>
        <p:grpSpPr bwMode="auto">
          <a:xfrm rot="0">
            <a:off x="14312097" y="1043525"/>
            <a:ext cx="3975903" cy="924579"/>
            <a:chOff x="0" y="0"/>
            <a:chExt cx="5301204" cy="1232774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5301234" cy="1232789"/>
            </a:xfrm>
            <a:custGeom>
              <a:avLst/>
              <a:gdLst/>
              <a:ahLst/>
              <a:cxnLst/>
              <a:rect l="l" t="t" r="r" b="b"/>
              <a:pathLst>
                <a:path w="5301234" h="1232789" fill="norm" stroke="1" extrusionOk="0">
                  <a:moveTo>
                    <a:pt x="242062" y="0"/>
                  </a:moveTo>
                  <a:lnTo>
                    <a:pt x="5301234" y="0"/>
                  </a:lnTo>
                  <a:lnTo>
                    <a:pt x="5301234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grpSp>
        <p:nvGrpSpPr>
          <p:cNvPr id="191593265" name="Group 10"/>
          <p:cNvGrpSpPr/>
          <p:nvPr/>
        </p:nvGrpSpPr>
        <p:grpSpPr bwMode="auto">
          <a:xfrm rot="0">
            <a:off x="1366512" y="3321598"/>
            <a:ext cx="7505047" cy="2574757"/>
            <a:chOff x="0" y="0"/>
            <a:chExt cx="10006730" cy="3433009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10006711" cy="3433064"/>
            </a:xfrm>
            <a:custGeom>
              <a:avLst/>
              <a:gdLst/>
              <a:ahLst/>
              <a:cxnLst/>
              <a:rect l="l" t="t" r="r" b="b"/>
              <a:pathLst>
                <a:path w="10006711" h="3433064" fill="norm" stroke="1" extrusionOk="0">
                  <a:moveTo>
                    <a:pt x="0" y="0"/>
                  </a:moveTo>
                  <a:lnTo>
                    <a:pt x="10006711" y="0"/>
                  </a:lnTo>
                  <a:lnTo>
                    <a:pt x="10006711" y="3433064"/>
                  </a:lnTo>
                  <a:lnTo>
                    <a:pt x="0" y="3433064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288735955" name="Group 12"/>
          <p:cNvGrpSpPr/>
          <p:nvPr/>
        </p:nvGrpSpPr>
        <p:grpSpPr bwMode="auto">
          <a:xfrm rot="0">
            <a:off x="9416440" y="3321598"/>
            <a:ext cx="7505047" cy="2574757"/>
            <a:chOff x="0" y="0"/>
            <a:chExt cx="10006730" cy="3433009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10006711" cy="3433064"/>
            </a:xfrm>
            <a:custGeom>
              <a:avLst/>
              <a:gdLst/>
              <a:ahLst/>
              <a:cxnLst/>
              <a:rect l="l" t="t" r="r" b="b"/>
              <a:pathLst>
                <a:path w="10006711" h="3433064" fill="norm" stroke="1" extrusionOk="0">
                  <a:moveTo>
                    <a:pt x="0" y="0"/>
                  </a:moveTo>
                  <a:lnTo>
                    <a:pt x="10006711" y="0"/>
                  </a:lnTo>
                  <a:lnTo>
                    <a:pt x="10006711" y="3433064"/>
                  </a:lnTo>
                  <a:lnTo>
                    <a:pt x="0" y="3433064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968615135" name="Group 14"/>
          <p:cNvGrpSpPr/>
          <p:nvPr/>
        </p:nvGrpSpPr>
        <p:grpSpPr bwMode="auto">
          <a:xfrm rot="0">
            <a:off x="1832256" y="4161138"/>
            <a:ext cx="924582" cy="924582"/>
            <a:chOff x="0" y="0"/>
            <a:chExt cx="1232776" cy="1232776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1232789" cy="1232789"/>
            </a:xfrm>
            <a:custGeom>
              <a:avLst/>
              <a:gdLst/>
              <a:ahLst/>
              <a:cxnLst/>
              <a:rect l="l" t="t" r="r" b="b"/>
              <a:pathLst>
                <a:path w="1232789" h="1232789" fill="norm" stroke="1" extrusionOk="0">
                  <a:moveTo>
                    <a:pt x="0" y="0"/>
                  </a:moveTo>
                  <a:lnTo>
                    <a:pt x="1232789" y="0"/>
                  </a:lnTo>
                  <a:lnTo>
                    <a:pt x="1232789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8FAECD"/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  <p:sp>
          <p:nvSpPr>
            <p:cNvPr id="16" name="TextBox 16"/>
            <p:cNvSpPr txBox="1"/>
            <p:nvPr/>
          </p:nvSpPr>
          <p:spPr bwMode="auto">
            <a:xfrm>
              <a:off x="0" y="-19050"/>
              <a:ext cx="1232776" cy="12518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  <a:defRPr/>
              </a:pPr>
              <a:r>
                <a:rPr lang="zh-CN" sz="3000" b="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01</a:t>
              </a:r>
              <a:endParaRPr lang="zh-CN"/>
            </a:p>
          </p:txBody>
        </p:sp>
      </p:grpSp>
      <p:sp>
        <p:nvSpPr>
          <p:cNvPr id="540771824" name="AutoShape 17"/>
          <p:cNvSpPr/>
          <p:nvPr/>
        </p:nvSpPr>
        <p:spPr bwMode="auto">
          <a:xfrm>
            <a:off x="3207580" y="4608977"/>
            <a:ext cx="5075261" cy="0"/>
          </a:xfrm>
          <a:prstGeom prst="line">
            <a:avLst/>
          </a:prstGeom>
          <a:ln w="28575" cap="rnd">
            <a:solidFill>
              <a:srgbClr val="A8C0D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19065084" name="Group 18"/>
          <p:cNvGrpSpPr/>
          <p:nvPr/>
        </p:nvGrpSpPr>
        <p:grpSpPr bwMode="auto">
          <a:xfrm rot="0">
            <a:off x="1366512" y="6416556"/>
            <a:ext cx="7505047" cy="2574757"/>
            <a:chOff x="0" y="0"/>
            <a:chExt cx="10006730" cy="3433009"/>
          </a:xfrm>
        </p:grpSpPr>
        <p:sp>
          <p:nvSpPr>
            <p:cNvPr id="19" name="Freeform 19"/>
            <p:cNvSpPr/>
            <p:nvPr/>
          </p:nvSpPr>
          <p:spPr bwMode="auto">
            <a:xfrm rot="0" flipH="0" flipV="0">
              <a:off x="0" y="0"/>
              <a:ext cx="10006711" cy="3433064"/>
            </a:xfrm>
            <a:custGeom>
              <a:avLst/>
              <a:gdLst/>
              <a:ahLst/>
              <a:cxnLst/>
              <a:rect l="l" t="t" r="r" b="b"/>
              <a:pathLst>
                <a:path w="10006711" h="3433064" fill="norm" stroke="1" extrusionOk="0">
                  <a:moveTo>
                    <a:pt x="0" y="0"/>
                  </a:moveTo>
                  <a:lnTo>
                    <a:pt x="10006711" y="0"/>
                  </a:lnTo>
                  <a:lnTo>
                    <a:pt x="10006711" y="3433064"/>
                  </a:lnTo>
                  <a:lnTo>
                    <a:pt x="0" y="3433064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971722561" name="Group 20"/>
          <p:cNvGrpSpPr/>
          <p:nvPr/>
        </p:nvGrpSpPr>
        <p:grpSpPr bwMode="auto">
          <a:xfrm rot="0">
            <a:off x="9416440" y="6416556"/>
            <a:ext cx="7505047" cy="2574757"/>
            <a:chOff x="0" y="0"/>
            <a:chExt cx="10006730" cy="3433009"/>
          </a:xfrm>
        </p:grpSpPr>
        <p:sp>
          <p:nvSpPr>
            <p:cNvPr id="21" name="Freeform 21"/>
            <p:cNvSpPr/>
            <p:nvPr/>
          </p:nvSpPr>
          <p:spPr bwMode="auto">
            <a:xfrm rot="0" flipH="0" flipV="0">
              <a:off x="0" y="0"/>
              <a:ext cx="10006711" cy="3433064"/>
            </a:xfrm>
            <a:custGeom>
              <a:avLst/>
              <a:gdLst/>
              <a:ahLst/>
              <a:cxnLst/>
              <a:rect l="l" t="t" r="r" b="b"/>
              <a:pathLst>
                <a:path w="10006711" h="3433064" fill="norm" stroke="1" extrusionOk="0">
                  <a:moveTo>
                    <a:pt x="0" y="0"/>
                  </a:moveTo>
                  <a:lnTo>
                    <a:pt x="10006711" y="0"/>
                  </a:lnTo>
                  <a:lnTo>
                    <a:pt x="10006711" y="3433064"/>
                  </a:lnTo>
                  <a:lnTo>
                    <a:pt x="0" y="3433064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689302553" name="Group 22"/>
          <p:cNvGrpSpPr/>
          <p:nvPr/>
        </p:nvGrpSpPr>
        <p:grpSpPr bwMode="auto">
          <a:xfrm rot="0">
            <a:off x="9931685" y="4146685"/>
            <a:ext cx="924582" cy="924582"/>
            <a:chOff x="0" y="0"/>
            <a:chExt cx="1232776" cy="1232776"/>
          </a:xfrm>
        </p:grpSpPr>
        <p:sp>
          <p:nvSpPr>
            <p:cNvPr id="23" name="Freeform 23"/>
            <p:cNvSpPr/>
            <p:nvPr/>
          </p:nvSpPr>
          <p:spPr bwMode="auto">
            <a:xfrm rot="0" flipH="0" flipV="0">
              <a:off x="0" y="0"/>
              <a:ext cx="1232789" cy="1232789"/>
            </a:xfrm>
            <a:custGeom>
              <a:avLst/>
              <a:gdLst/>
              <a:ahLst/>
              <a:cxnLst/>
              <a:rect l="l" t="t" r="r" b="b"/>
              <a:pathLst>
                <a:path w="1232789" h="1232789" fill="norm" stroke="1" extrusionOk="0">
                  <a:moveTo>
                    <a:pt x="0" y="0"/>
                  </a:moveTo>
                  <a:lnTo>
                    <a:pt x="1232789" y="0"/>
                  </a:lnTo>
                  <a:lnTo>
                    <a:pt x="1232789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8FAECD"/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  <p:sp>
          <p:nvSpPr>
            <p:cNvPr id="24" name="TextBox 24"/>
            <p:cNvSpPr txBox="1"/>
            <p:nvPr/>
          </p:nvSpPr>
          <p:spPr bwMode="auto">
            <a:xfrm>
              <a:off x="0" y="-19050"/>
              <a:ext cx="1232776" cy="12518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  <a:defRPr/>
              </a:pPr>
              <a:r>
                <a:rPr lang="zh-CN" sz="3000" b="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02</a:t>
              </a:r>
              <a:endParaRPr lang="zh-CN"/>
            </a:p>
          </p:txBody>
        </p:sp>
      </p:grpSp>
      <p:grpSp>
        <p:nvGrpSpPr>
          <p:cNvPr id="93112159" name="Group 25"/>
          <p:cNvGrpSpPr/>
          <p:nvPr/>
        </p:nvGrpSpPr>
        <p:grpSpPr bwMode="auto">
          <a:xfrm rot="0">
            <a:off x="1832256" y="7241643"/>
            <a:ext cx="924582" cy="924582"/>
            <a:chOff x="0" y="0"/>
            <a:chExt cx="1232776" cy="1232776"/>
          </a:xfrm>
        </p:grpSpPr>
        <p:sp>
          <p:nvSpPr>
            <p:cNvPr id="26" name="Freeform 26"/>
            <p:cNvSpPr/>
            <p:nvPr/>
          </p:nvSpPr>
          <p:spPr bwMode="auto">
            <a:xfrm rot="0" flipH="0" flipV="0">
              <a:off x="0" y="0"/>
              <a:ext cx="1232789" cy="1232789"/>
            </a:xfrm>
            <a:custGeom>
              <a:avLst/>
              <a:gdLst/>
              <a:ahLst/>
              <a:cxnLst/>
              <a:rect l="l" t="t" r="r" b="b"/>
              <a:pathLst>
                <a:path w="1232789" h="1232789" fill="norm" stroke="1" extrusionOk="0">
                  <a:moveTo>
                    <a:pt x="0" y="0"/>
                  </a:moveTo>
                  <a:lnTo>
                    <a:pt x="1232789" y="0"/>
                  </a:lnTo>
                  <a:lnTo>
                    <a:pt x="1232789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8FAECD"/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  <p:sp>
          <p:nvSpPr>
            <p:cNvPr id="27" name="TextBox 27"/>
            <p:cNvSpPr txBox="1"/>
            <p:nvPr/>
          </p:nvSpPr>
          <p:spPr bwMode="auto">
            <a:xfrm>
              <a:off x="0" y="-19050"/>
              <a:ext cx="1232776" cy="12518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  <a:defRPr/>
              </a:pPr>
              <a:r>
                <a:rPr lang="zh-CN" sz="3000" b="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03</a:t>
              </a:r>
              <a:endParaRPr lang="zh-CN"/>
            </a:p>
          </p:txBody>
        </p:sp>
      </p:grpSp>
      <p:grpSp>
        <p:nvGrpSpPr>
          <p:cNvPr id="193042894" name="Group 28"/>
          <p:cNvGrpSpPr/>
          <p:nvPr/>
        </p:nvGrpSpPr>
        <p:grpSpPr bwMode="auto">
          <a:xfrm rot="0">
            <a:off x="9931685" y="7241643"/>
            <a:ext cx="924582" cy="924582"/>
            <a:chOff x="0" y="0"/>
            <a:chExt cx="1232776" cy="1232776"/>
          </a:xfrm>
        </p:grpSpPr>
        <p:sp>
          <p:nvSpPr>
            <p:cNvPr id="29" name="Freeform 29"/>
            <p:cNvSpPr/>
            <p:nvPr/>
          </p:nvSpPr>
          <p:spPr bwMode="auto">
            <a:xfrm rot="0" flipH="0" flipV="0">
              <a:off x="0" y="0"/>
              <a:ext cx="1232789" cy="1232789"/>
            </a:xfrm>
            <a:custGeom>
              <a:avLst/>
              <a:gdLst/>
              <a:ahLst/>
              <a:cxnLst/>
              <a:rect l="l" t="t" r="r" b="b"/>
              <a:pathLst>
                <a:path w="1232789" h="1232789" fill="norm" stroke="1" extrusionOk="0">
                  <a:moveTo>
                    <a:pt x="0" y="0"/>
                  </a:moveTo>
                  <a:lnTo>
                    <a:pt x="1232789" y="0"/>
                  </a:lnTo>
                  <a:lnTo>
                    <a:pt x="1232789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8FAECD"/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  <p:sp>
          <p:nvSpPr>
            <p:cNvPr id="30" name="TextBox 30"/>
            <p:cNvSpPr txBox="1"/>
            <p:nvPr/>
          </p:nvSpPr>
          <p:spPr bwMode="auto">
            <a:xfrm>
              <a:off x="0" y="-19050"/>
              <a:ext cx="1232776" cy="12518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  <a:defRPr/>
              </a:pPr>
              <a:r>
                <a:rPr lang="zh-CN" sz="3000" b="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04</a:t>
              </a:r>
              <a:endParaRPr lang="zh-CN"/>
            </a:p>
          </p:txBody>
        </p:sp>
      </p:grpSp>
      <p:sp>
        <p:nvSpPr>
          <p:cNvPr id="1689043838" name="TextBox 31"/>
          <p:cNvSpPr txBox="1"/>
          <p:nvPr/>
        </p:nvSpPr>
        <p:spPr bwMode="auto">
          <a:xfrm rot="0" flipH="0" flipV="0">
            <a:off x="1366510" y="1304528"/>
            <a:ext cx="1992902" cy="1244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99"/>
              </a:lnSpc>
              <a:spcBef>
                <a:spcPts val="0"/>
              </a:spcBef>
              <a:defRPr/>
            </a:pPr>
            <a:r>
              <a:rPr lang="zh-CN" sz="7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目录</a:t>
            </a:r>
            <a:endParaRPr lang="zh-CN"/>
          </a:p>
        </p:txBody>
      </p:sp>
      <p:sp>
        <p:nvSpPr>
          <p:cNvPr id="744158878" name="TextBox 32"/>
          <p:cNvSpPr txBox="1"/>
          <p:nvPr/>
        </p:nvSpPr>
        <p:spPr bwMode="auto">
          <a:xfrm rot="0">
            <a:off x="4147164" y="1483917"/>
            <a:ext cx="5549148" cy="8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ts val="0"/>
              </a:spcBef>
              <a:defRPr/>
            </a:pPr>
            <a:r>
              <a:rPr lang="en-US" sz="5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CONTENTS</a:t>
            </a:r>
            <a:endParaRPr/>
          </a:p>
        </p:txBody>
      </p:sp>
      <p:sp>
        <p:nvSpPr>
          <p:cNvPr id="1691183618" name="TextBox 33"/>
          <p:cNvSpPr txBox="1"/>
          <p:nvPr/>
        </p:nvSpPr>
        <p:spPr bwMode="auto">
          <a:xfrm rot="0">
            <a:off x="3207578" y="3768858"/>
            <a:ext cx="4573989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活动回顾与关键成果</a:t>
            </a:r>
            <a:endParaRPr lang="zh-CN"/>
          </a:p>
        </p:txBody>
      </p:sp>
      <p:sp>
        <p:nvSpPr>
          <p:cNvPr id="506445317" name="TextBox 34"/>
          <p:cNvSpPr txBox="1"/>
          <p:nvPr/>
        </p:nvSpPr>
        <p:spPr bwMode="auto">
          <a:xfrm rot="0">
            <a:off x="3207578" y="4794714"/>
            <a:ext cx="5075979" cy="7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包含活动概况、目标达成情况、核心数据（销售额、新增用户、ROI等）总结。</a:t>
            </a:r>
            <a:endParaRPr lang="zh-CN"/>
          </a:p>
        </p:txBody>
      </p:sp>
      <p:sp>
        <p:nvSpPr>
          <p:cNvPr id="1019382089" name="AutoShape 35"/>
          <p:cNvSpPr/>
          <p:nvPr/>
        </p:nvSpPr>
        <p:spPr bwMode="auto">
          <a:xfrm>
            <a:off x="11345879" y="4547229"/>
            <a:ext cx="5075261" cy="0"/>
          </a:xfrm>
          <a:prstGeom prst="line">
            <a:avLst/>
          </a:prstGeom>
          <a:ln w="28575" cap="rnd">
            <a:solidFill>
              <a:srgbClr val="A8C0D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02894431" name="TextBox 36"/>
          <p:cNvSpPr txBox="1"/>
          <p:nvPr/>
        </p:nvSpPr>
        <p:spPr bwMode="auto">
          <a:xfrm rot="0" flipH="0" flipV="0">
            <a:off x="11345877" y="3707111"/>
            <a:ext cx="5076339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用户与内容投放分析</a:t>
            </a:r>
            <a:endParaRPr lang="zh-CN"/>
          </a:p>
        </p:txBody>
      </p:sp>
      <p:sp>
        <p:nvSpPr>
          <p:cNvPr id="5291795" name="TextBox 37"/>
          <p:cNvSpPr txBox="1"/>
          <p:nvPr/>
        </p:nvSpPr>
        <p:spPr bwMode="auto">
          <a:xfrm rot="0">
            <a:off x="11345877" y="4732965"/>
            <a:ext cx="5075979" cy="7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涵盖用户画像、流量来源、转化路径，以及内容投放平台、KOL、直播表现等。</a:t>
            </a:r>
            <a:endParaRPr lang="zh-CN"/>
          </a:p>
        </p:txBody>
      </p:sp>
      <p:sp>
        <p:nvSpPr>
          <p:cNvPr id="1388921868" name="AutoShape 38"/>
          <p:cNvSpPr/>
          <p:nvPr/>
        </p:nvSpPr>
        <p:spPr bwMode="auto">
          <a:xfrm>
            <a:off x="3207580" y="7642187"/>
            <a:ext cx="5075261" cy="0"/>
          </a:xfrm>
          <a:prstGeom prst="line">
            <a:avLst/>
          </a:prstGeom>
          <a:ln w="28575" cap="rnd">
            <a:solidFill>
              <a:srgbClr val="A8C0D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96468688" name="TextBox 39"/>
          <p:cNvSpPr txBox="1"/>
          <p:nvPr/>
        </p:nvSpPr>
        <p:spPr bwMode="auto">
          <a:xfrm rot="0">
            <a:off x="3207578" y="6802068"/>
            <a:ext cx="4573989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营销玩法与成效评估</a:t>
            </a:r>
            <a:endParaRPr lang="zh-CN"/>
          </a:p>
        </p:txBody>
      </p:sp>
      <p:sp>
        <p:nvSpPr>
          <p:cNvPr id="960602748" name="TextBox 40"/>
          <p:cNvSpPr txBox="1"/>
          <p:nvPr/>
        </p:nvSpPr>
        <p:spPr bwMode="auto">
          <a:xfrm rot="0">
            <a:off x="3207578" y="7827922"/>
            <a:ext cx="5075979" cy="7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总结各类促销玩法（满减、秒杀、裂变、晒单）及其参与情况和销售促进效果。</a:t>
            </a:r>
            <a:endParaRPr lang="zh-CN"/>
          </a:p>
        </p:txBody>
      </p:sp>
      <p:sp>
        <p:nvSpPr>
          <p:cNvPr id="1593302621" name="AutoShape 41"/>
          <p:cNvSpPr/>
          <p:nvPr/>
        </p:nvSpPr>
        <p:spPr bwMode="auto">
          <a:xfrm>
            <a:off x="11345879" y="7642187"/>
            <a:ext cx="5075261" cy="0"/>
          </a:xfrm>
          <a:prstGeom prst="line">
            <a:avLst/>
          </a:prstGeom>
          <a:ln w="28575" cap="rnd">
            <a:solidFill>
              <a:srgbClr val="A8C0D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92905342" name="TextBox 42"/>
          <p:cNvSpPr txBox="1"/>
          <p:nvPr/>
        </p:nvSpPr>
        <p:spPr bwMode="auto">
          <a:xfrm rot="0" flipH="0" flipV="0">
            <a:off x="11345877" y="6802068"/>
            <a:ext cx="5076339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问题复盘与优化建议</a:t>
            </a:r>
            <a:endParaRPr lang="zh-CN"/>
          </a:p>
        </p:txBody>
      </p:sp>
      <p:sp>
        <p:nvSpPr>
          <p:cNvPr id="406225220" name="TextBox 43"/>
          <p:cNvSpPr txBox="1"/>
          <p:nvPr/>
        </p:nvSpPr>
        <p:spPr bwMode="auto">
          <a:xfrm rot="0">
            <a:off x="11345877" y="7827922"/>
            <a:ext cx="5075979" cy="7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指出活动中存在的问题，并提出具体的优化措施和下一阶段策略展望。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84436143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sp>
        <p:nvSpPr>
          <p:cNvPr id="798691211" name="Freeform 4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7735" r="0" b="7733"/>
            <a:stretch/>
          </a:blipFill>
        </p:spPr>
      </p:sp>
      <p:grpSp>
        <p:nvGrpSpPr>
          <p:cNvPr id="231730772" name="Group 5"/>
          <p:cNvGrpSpPr/>
          <p:nvPr/>
        </p:nvGrpSpPr>
        <p:grpSpPr bwMode="auto">
          <a:xfrm rot="0">
            <a:off x="0" y="31774"/>
            <a:ext cx="18288003" cy="10287000"/>
            <a:chOff x="0" y="0"/>
            <a:chExt cx="24384004" cy="137160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>
              <a:gsLst>
                <a:gs pos="0">
                  <a:srgbClr val="101418">
                    <a:alpha val="0"/>
                  </a:srgbClr>
                </a:gs>
                <a:gs pos="100000">
                  <a:srgbClr val="101418">
                    <a:alpha val="100000"/>
                  </a:srgbClr>
                </a:gs>
              </a:gsLst>
              <a:lin ang="0" scaled="1"/>
            </a:gradFill>
          </p:spPr>
        </p:sp>
      </p:grpSp>
      <p:sp>
        <p:nvSpPr>
          <p:cNvPr id="2138060945" name="AutoShape 7"/>
          <p:cNvSpPr/>
          <p:nvPr/>
        </p:nvSpPr>
        <p:spPr bwMode="auto">
          <a:xfrm>
            <a:off x="1028700" y="5546589"/>
            <a:ext cx="7022564" cy="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88630747" name="Group 8"/>
          <p:cNvGrpSpPr/>
          <p:nvPr/>
        </p:nvGrpSpPr>
        <p:grpSpPr bwMode="auto">
          <a:xfrm rot="0">
            <a:off x="13547559" y="1147831"/>
            <a:ext cx="4740443" cy="924579"/>
            <a:chOff x="0" y="0"/>
            <a:chExt cx="6320590" cy="1232774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6320536" cy="1232789"/>
            </a:xfrm>
            <a:custGeom>
              <a:avLst/>
              <a:gdLst/>
              <a:ahLst/>
              <a:cxnLst/>
              <a:rect l="l" t="t" r="r" b="b"/>
              <a:pathLst>
                <a:path w="6320536" h="1232789" fill="norm" stroke="1" extrusionOk="0">
                  <a:moveTo>
                    <a:pt x="242062" y="0"/>
                  </a:moveTo>
                  <a:lnTo>
                    <a:pt x="6320536" y="0"/>
                  </a:lnTo>
                  <a:lnTo>
                    <a:pt x="6320536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688163372" name="Group 10"/>
          <p:cNvGrpSpPr/>
          <p:nvPr/>
        </p:nvGrpSpPr>
        <p:grpSpPr bwMode="auto">
          <a:xfrm rot="0">
            <a:off x="14341638" y="577448"/>
            <a:ext cx="3946362" cy="924579"/>
            <a:chOff x="0" y="0"/>
            <a:chExt cx="5261816" cy="1232774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5261864" cy="1232789"/>
            </a:xfrm>
            <a:custGeom>
              <a:avLst/>
              <a:gdLst/>
              <a:ahLst/>
              <a:cxnLst/>
              <a:rect l="l" t="t" r="r" b="b"/>
              <a:pathLst>
                <a:path w="5261864" h="1232789" fill="norm" stroke="1" extrusionOk="0">
                  <a:moveTo>
                    <a:pt x="242062" y="0"/>
                  </a:moveTo>
                  <a:lnTo>
                    <a:pt x="5261864" y="0"/>
                  </a:lnTo>
                  <a:lnTo>
                    <a:pt x="5261864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grpSp>
        <p:nvGrpSpPr>
          <p:cNvPr id="1185564417" name="Group 12"/>
          <p:cNvGrpSpPr/>
          <p:nvPr/>
        </p:nvGrpSpPr>
        <p:grpSpPr bwMode="auto">
          <a:xfrm rot="0">
            <a:off x="15689180" y="8785479"/>
            <a:ext cx="2598821" cy="707377"/>
            <a:chOff x="0" y="0"/>
            <a:chExt cx="3465094" cy="94317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465068" cy="943229"/>
            </a:xfrm>
            <a:custGeom>
              <a:avLst/>
              <a:gdLst/>
              <a:ahLst/>
              <a:cxnLst/>
              <a:rect l="l" t="t" r="r" b="b"/>
              <a:pathLst>
                <a:path w="3465068" h="943229" fill="norm" stroke="1" extrusionOk="0">
                  <a:moveTo>
                    <a:pt x="185166" y="0"/>
                  </a:moveTo>
                  <a:lnTo>
                    <a:pt x="3465068" y="0"/>
                  </a:lnTo>
                  <a:lnTo>
                    <a:pt x="3465068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1940924393" name="Group 14"/>
          <p:cNvGrpSpPr/>
          <p:nvPr/>
        </p:nvGrpSpPr>
        <p:grpSpPr bwMode="auto">
          <a:xfrm rot="0">
            <a:off x="16296714" y="8349090"/>
            <a:ext cx="1991286" cy="707377"/>
            <a:chOff x="0" y="0"/>
            <a:chExt cx="2655048" cy="943170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2655062" cy="943229"/>
            </a:xfrm>
            <a:custGeom>
              <a:avLst/>
              <a:gdLst/>
              <a:ahLst/>
              <a:cxnLst/>
              <a:rect l="l" t="t" r="r" b="b"/>
              <a:pathLst>
                <a:path w="2655062" h="943229" fill="norm" stroke="1" extrusionOk="0">
                  <a:moveTo>
                    <a:pt x="185166" y="0"/>
                  </a:moveTo>
                  <a:lnTo>
                    <a:pt x="2655062" y="0"/>
                  </a:lnTo>
                  <a:lnTo>
                    <a:pt x="2655062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sp>
        <p:nvSpPr>
          <p:cNvPr id="1242006256" name="TextBox 16"/>
          <p:cNvSpPr txBox="1"/>
          <p:nvPr/>
        </p:nvSpPr>
        <p:spPr bwMode="auto">
          <a:xfrm rot="0">
            <a:off x="1028700" y="1076346"/>
            <a:ext cx="10072459" cy="17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9"/>
              </a:lnSpc>
              <a:spcBef>
                <a:spcPts val="0"/>
              </a:spcBef>
              <a:defRPr/>
            </a:pPr>
            <a:r>
              <a:rPr lang="zh-CN" sz="10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01</a:t>
            </a:r>
            <a:endParaRPr lang="zh-CN"/>
          </a:p>
        </p:txBody>
      </p:sp>
      <p:sp>
        <p:nvSpPr>
          <p:cNvPr id="510582178" name="TextBox 17"/>
          <p:cNvSpPr txBox="1"/>
          <p:nvPr/>
        </p:nvSpPr>
        <p:spPr bwMode="auto">
          <a:xfrm rot="0" flipH="0" flipV="0">
            <a:off x="1028698" y="2936898"/>
            <a:ext cx="11719534" cy="17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9"/>
              </a:lnSpc>
              <a:spcBef>
                <a:spcPts val="0"/>
              </a:spcBef>
              <a:defRPr/>
            </a:pPr>
            <a:r>
              <a:rPr lang="zh-CN" sz="10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活动回顾与关键成果</a:t>
            </a:r>
            <a:endParaRPr lang="zh-CN"/>
          </a:p>
        </p:txBody>
      </p:sp>
      <p:sp>
        <p:nvSpPr>
          <p:cNvPr id="601653296" name="TextBox 18"/>
          <p:cNvSpPr txBox="1"/>
          <p:nvPr/>
        </p:nvSpPr>
        <p:spPr bwMode="auto">
          <a:xfrm rot="0">
            <a:off x="1028700" y="4742597"/>
            <a:ext cx="10071740" cy="62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ts val="0"/>
              </a:spcBef>
              <a:defRPr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</a:rPr>
              <a:t>CAMPAIGN OVERVIEW &amp; KEY RESULTS</a:t>
            </a:r>
            <a:endParaRPr/>
          </a:p>
        </p:txBody>
      </p:sp>
      <p:sp>
        <p:nvSpPr>
          <p:cNvPr id="2037394207" name="TextBox 19"/>
          <p:cNvSpPr txBox="1"/>
          <p:nvPr/>
        </p:nvSpPr>
        <p:spPr bwMode="auto">
          <a:xfrm rot="0">
            <a:off x="1028700" y="6115893"/>
            <a:ext cx="10072099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包含活动概况、目标达成情况、核心数据（销售额、新增用户、ROI等）总结。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54692990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grpSp>
        <p:nvGrpSpPr>
          <p:cNvPr id="956828269" name="Group 4"/>
          <p:cNvGrpSpPr/>
          <p:nvPr/>
        </p:nvGrpSpPr>
        <p:grpSpPr bwMode="auto">
          <a:xfrm rot="0">
            <a:off x="0" y="915952"/>
            <a:ext cx="880208" cy="530792"/>
            <a:chOff x="0" y="0"/>
            <a:chExt cx="1173610" cy="707722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1173607" cy="707771"/>
            </a:xfrm>
            <a:custGeom>
              <a:avLst/>
              <a:gdLst/>
              <a:ahLst/>
              <a:cxnLst/>
              <a:rect l="l" t="t" r="r" b="b"/>
              <a:pathLst>
                <a:path w="1173607" h="707771" fill="norm" stroke="1" extrusionOk="0">
                  <a:moveTo>
                    <a:pt x="0" y="0"/>
                  </a:moveTo>
                  <a:lnTo>
                    <a:pt x="1034669" y="0"/>
                  </a:lnTo>
                  <a:lnTo>
                    <a:pt x="1173607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718334643" name="Group 6"/>
          <p:cNvGrpSpPr/>
          <p:nvPr/>
        </p:nvGrpSpPr>
        <p:grpSpPr bwMode="auto">
          <a:xfrm rot="0">
            <a:off x="2" y="588502"/>
            <a:ext cx="424336" cy="530792"/>
            <a:chOff x="0" y="0"/>
            <a:chExt cx="565782" cy="707722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565785" cy="707771"/>
            </a:xfrm>
            <a:custGeom>
              <a:avLst/>
              <a:gdLst/>
              <a:ahLst/>
              <a:cxnLst/>
              <a:rect l="l" t="t" r="r" b="b"/>
              <a:pathLst>
                <a:path w="565785" h="707771" fill="norm" stroke="1" extrusionOk="0">
                  <a:moveTo>
                    <a:pt x="0" y="0"/>
                  </a:moveTo>
                  <a:lnTo>
                    <a:pt x="426847" y="0"/>
                  </a:lnTo>
                  <a:lnTo>
                    <a:pt x="565785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649243724" name="Group 8"/>
          <p:cNvGrpSpPr/>
          <p:nvPr/>
        </p:nvGrpSpPr>
        <p:grpSpPr bwMode="auto">
          <a:xfrm rot="0">
            <a:off x="16335669" y="874487"/>
            <a:ext cx="244808" cy="244808"/>
            <a:chOff x="0" y="0"/>
            <a:chExt cx="326410" cy="326410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</p:sp>
      </p:grpSp>
      <p:grpSp>
        <p:nvGrpSpPr>
          <p:cNvPr id="432390314" name="Group 10"/>
          <p:cNvGrpSpPr/>
          <p:nvPr/>
        </p:nvGrpSpPr>
        <p:grpSpPr bwMode="auto">
          <a:xfrm rot="0">
            <a:off x="16776021" y="868923"/>
            <a:ext cx="244808" cy="244808"/>
            <a:chOff x="0" y="0"/>
            <a:chExt cx="326410" cy="326410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</p:sp>
      </p:grpSp>
      <p:grpSp>
        <p:nvGrpSpPr>
          <p:cNvPr id="1254049227" name="Group 12"/>
          <p:cNvGrpSpPr/>
          <p:nvPr/>
        </p:nvGrpSpPr>
        <p:grpSpPr bwMode="auto">
          <a:xfrm rot="0">
            <a:off x="17216376" y="868923"/>
            <a:ext cx="244808" cy="244808"/>
            <a:chOff x="0" y="0"/>
            <a:chExt cx="326410" cy="32641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</p:sp>
      </p:grpSp>
      <p:sp>
        <p:nvSpPr>
          <p:cNvPr id="68329475" name="Freeform 14"/>
          <p:cNvSpPr/>
          <p:nvPr/>
        </p:nvSpPr>
        <p:spPr bwMode="auto">
          <a:xfrm rot="0" flipH="0" flipV="0">
            <a:off x="8906726" y="2725192"/>
            <a:ext cx="8309650" cy="5539767"/>
          </a:xfrm>
          <a:custGeom>
            <a:avLst/>
            <a:gdLst/>
            <a:ahLst/>
            <a:cxnLst/>
            <a:rect l="l" t="t" r="r" b="b"/>
            <a:pathLst>
              <a:path w="8309650" h="5539767" fill="norm" stroke="1" extrusionOk="0">
                <a:moveTo>
                  <a:pt x="0" y="0"/>
                </a:moveTo>
                <a:lnTo>
                  <a:pt x="8309650" y="0"/>
                </a:lnTo>
                <a:lnTo>
                  <a:pt x="8309650" y="5539767"/>
                </a:lnTo>
                <a:lnTo>
                  <a:pt x="0" y="5539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1454" t="0" r="1453" b="0"/>
            <a:stretch/>
          </a:blipFill>
        </p:spPr>
      </p:sp>
      <p:sp>
        <p:nvSpPr>
          <p:cNvPr id="394344821" name="TextBox 15"/>
          <p:cNvSpPr txBox="1"/>
          <p:nvPr/>
        </p:nvSpPr>
        <p:spPr bwMode="auto">
          <a:xfrm rot="0">
            <a:off x="1240842" y="613500"/>
            <a:ext cx="7354953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活动概述</a:t>
            </a:r>
            <a:endParaRPr lang="zh-CN"/>
          </a:p>
        </p:txBody>
      </p:sp>
      <p:sp>
        <p:nvSpPr>
          <p:cNvPr id="67359136" name="TextBox 16"/>
          <p:cNvSpPr txBox="1"/>
          <p:nvPr/>
        </p:nvSpPr>
        <p:spPr bwMode="auto">
          <a:xfrm rot="0">
            <a:off x="1240842" y="3496891"/>
            <a:ext cx="6758855" cy="383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9"/>
              </a:lnSpc>
              <a:defRPr/>
            </a:pPr>
            <a:r>
              <a:rPr lang="zh-CN" sz="24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活动时间：</a:t>
            </a: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2025年11月1日 - 11日（含预热期）</a:t>
            </a:r>
            <a:endParaRPr lang="zh-CN">
              <a:latin typeface="黑体"/>
              <a:cs typeface="黑体"/>
            </a:endParaRPr>
          </a:p>
          <a:p>
            <a:pPr algn="just">
              <a:lnSpc>
                <a:spcPts val="4319"/>
              </a:lnSpc>
              <a:defRPr/>
            </a:pPr>
            <a:r>
              <a:rPr lang="zh-CN" sz="24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参与平台：</a:t>
            </a: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天猫、京东、抖音、小红书、自营商城</a:t>
            </a:r>
            <a:endParaRPr lang="zh-CN">
              <a:latin typeface="黑体"/>
              <a:cs typeface="黑体"/>
            </a:endParaRPr>
          </a:p>
          <a:p>
            <a:pPr algn="just">
              <a:lnSpc>
                <a:spcPts val="4319"/>
              </a:lnSpc>
              <a:defRPr/>
            </a:pPr>
            <a:r>
              <a:rPr lang="zh-CN" sz="24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目标设定：</a:t>
            </a:r>
            <a:endParaRPr lang="zh-CN">
              <a:latin typeface="黑体"/>
              <a:cs typeface="黑体"/>
            </a:endParaRPr>
          </a:p>
          <a:p>
            <a:pPr marL="518158" lvl="1" indent="-259079" algn="just">
              <a:lnSpc>
                <a:spcPts val="4319"/>
              </a:lnSpc>
              <a:buFont typeface="Arial"/>
              <a:buChar char="•"/>
              <a:defRPr/>
            </a:pP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销售额目标：¥500万+</a:t>
            </a:r>
            <a:endParaRPr lang="zh-CN">
              <a:latin typeface="黑体"/>
              <a:cs typeface="黑体"/>
            </a:endParaRPr>
          </a:p>
          <a:p>
            <a:pPr marL="518158" lvl="1" indent="-259079" algn="just">
              <a:lnSpc>
                <a:spcPts val="4319"/>
              </a:lnSpc>
              <a:buFont typeface="Arial"/>
              <a:buChar char="•"/>
              <a:defRPr/>
            </a:pP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新增用户目标：5万+</a:t>
            </a:r>
            <a:endParaRPr lang="zh-CN">
              <a:latin typeface="黑体"/>
              <a:cs typeface="黑体"/>
            </a:endParaRPr>
          </a:p>
          <a:p>
            <a:pPr marL="518158" lvl="1" indent="-259079" algn="just">
              <a:lnSpc>
                <a:spcPts val="4319"/>
              </a:lnSpc>
              <a:buFont typeface="Arial"/>
              <a:buChar char="•"/>
              <a:defRPr/>
            </a:pP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曝光量目标：1亿+</a:t>
            </a:r>
            <a:endParaRPr lang="zh-CN">
              <a:latin typeface="黑体"/>
              <a:cs typeface="黑体"/>
            </a:endParaRPr>
          </a:p>
          <a:p>
            <a:pPr algn="just">
              <a:lnSpc>
                <a:spcPts val="4319"/>
              </a:lnSpc>
              <a:defRPr/>
            </a:pPr>
            <a:r>
              <a:rPr lang="zh-CN" sz="2400" b="1" strike="noStrike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总投入预算：</a:t>
            </a:r>
            <a:r>
              <a:rPr lang="zh-CN" sz="2400" strike="noStrike">
                <a:solidFill>
                  <a:srgbClr val="FFFFFF"/>
                </a:solidFill>
                <a:latin typeface="黑体"/>
                <a:ea typeface="黑体"/>
                <a:cs typeface="黑体"/>
              </a:rPr>
              <a:t>¥30万</a:t>
            </a:r>
            <a:endParaRPr lang="zh-CN"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7526317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grpSp>
        <p:nvGrpSpPr>
          <p:cNvPr id="945777120" name="Group 4"/>
          <p:cNvGrpSpPr/>
          <p:nvPr/>
        </p:nvGrpSpPr>
        <p:grpSpPr bwMode="auto">
          <a:xfrm rot="0">
            <a:off x="1290008" y="2047373"/>
            <a:ext cx="3794455" cy="3096127"/>
            <a:chOff x="0" y="0"/>
            <a:chExt cx="5059274" cy="4128170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5059299" cy="4128135"/>
            </a:xfrm>
            <a:custGeom>
              <a:avLst/>
              <a:gdLst/>
              <a:ahLst/>
              <a:cxnLst/>
              <a:rect l="l" t="t" r="r" b="b"/>
              <a:pathLst>
                <a:path w="5059299" h="4128135" fill="norm" stroke="1" extrusionOk="0">
                  <a:moveTo>
                    <a:pt x="0" y="0"/>
                  </a:moveTo>
                  <a:lnTo>
                    <a:pt x="5059299" y="0"/>
                  </a:lnTo>
                  <a:lnTo>
                    <a:pt x="5059299" y="4128135"/>
                  </a:lnTo>
                  <a:lnTo>
                    <a:pt x="0" y="4128135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267680922" name="Group 6"/>
          <p:cNvGrpSpPr/>
          <p:nvPr/>
        </p:nvGrpSpPr>
        <p:grpSpPr bwMode="auto">
          <a:xfrm rot="0">
            <a:off x="5261184" y="2047373"/>
            <a:ext cx="3794455" cy="3096127"/>
            <a:chOff x="0" y="0"/>
            <a:chExt cx="5059274" cy="4128170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5059299" cy="4128135"/>
            </a:xfrm>
            <a:custGeom>
              <a:avLst/>
              <a:gdLst/>
              <a:ahLst/>
              <a:cxnLst/>
              <a:rect l="l" t="t" r="r" b="b"/>
              <a:pathLst>
                <a:path w="5059299" h="4128135" fill="norm" stroke="1" extrusionOk="0">
                  <a:moveTo>
                    <a:pt x="0" y="0"/>
                  </a:moveTo>
                  <a:lnTo>
                    <a:pt x="5059299" y="0"/>
                  </a:lnTo>
                  <a:lnTo>
                    <a:pt x="5059299" y="4128135"/>
                  </a:lnTo>
                  <a:lnTo>
                    <a:pt x="0" y="4128135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851150175" name="Group 8"/>
          <p:cNvGrpSpPr/>
          <p:nvPr/>
        </p:nvGrpSpPr>
        <p:grpSpPr bwMode="auto">
          <a:xfrm rot="0">
            <a:off x="9232360" y="2047373"/>
            <a:ext cx="3794456" cy="3096127"/>
            <a:chOff x="0" y="0"/>
            <a:chExt cx="5059274" cy="4128170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5059299" cy="4128135"/>
            </a:xfrm>
            <a:custGeom>
              <a:avLst/>
              <a:gdLst/>
              <a:ahLst/>
              <a:cxnLst/>
              <a:rect l="l" t="t" r="r" b="b"/>
              <a:pathLst>
                <a:path w="5059299" h="4128135" fill="norm" stroke="1" extrusionOk="0">
                  <a:moveTo>
                    <a:pt x="0" y="0"/>
                  </a:moveTo>
                  <a:lnTo>
                    <a:pt x="5059299" y="0"/>
                  </a:lnTo>
                  <a:lnTo>
                    <a:pt x="5059299" y="4128135"/>
                  </a:lnTo>
                  <a:lnTo>
                    <a:pt x="0" y="4128135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615617376" name="Group 10"/>
          <p:cNvGrpSpPr/>
          <p:nvPr/>
        </p:nvGrpSpPr>
        <p:grpSpPr bwMode="auto">
          <a:xfrm rot="0">
            <a:off x="13203536" y="2047373"/>
            <a:ext cx="3794455" cy="3096127"/>
            <a:chOff x="0" y="0"/>
            <a:chExt cx="5059274" cy="4128170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5059299" cy="4128135"/>
            </a:xfrm>
            <a:custGeom>
              <a:avLst/>
              <a:gdLst/>
              <a:ahLst/>
              <a:cxnLst/>
              <a:rect l="l" t="t" r="r" b="b"/>
              <a:pathLst>
                <a:path w="5059299" h="4128135" fill="norm" stroke="1" extrusionOk="0">
                  <a:moveTo>
                    <a:pt x="0" y="0"/>
                  </a:moveTo>
                  <a:lnTo>
                    <a:pt x="5059299" y="0"/>
                  </a:lnTo>
                  <a:lnTo>
                    <a:pt x="5059299" y="4128135"/>
                  </a:lnTo>
                  <a:lnTo>
                    <a:pt x="0" y="4128135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632482711" name="Group 12"/>
          <p:cNvGrpSpPr/>
          <p:nvPr/>
        </p:nvGrpSpPr>
        <p:grpSpPr bwMode="auto">
          <a:xfrm rot="0">
            <a:off x="0" y="915952"/>
            <a:ext cx="880208" cy="530792"/>
            <a:chOff x="0" y="0"/>
            <a:chExt cx="1173610" cy="707722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1173607" cy="707771"/>
            </a:xfrm>
            <a:custGeom>
              <a:avLst/>
              <a:gdLst/>
              <a:ahLst/>
              <a:cxnLst/>
              <a:rect l="l" t="t" r="r" b="b"/>
              <a:pathLst>
                <a:path w="1173607" h="707771" fill="norm" stroke="1" extrusionOk="0">
                  <a:moveTo>
                    <a:pt x="0" y="0"/>
                  </a:moveTo>
                  <a:lnTo>
                    <a:pt x="1034669" y="0"/>
                  </a:lnTo>
                  <a:lnTo>
                    <a:pt x="1173607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692028255" name="Group 14"/>
          <p:cNvGrpSpPr/>
          <p:nvPr/>
        </p:nvGrpSpPr>
        <p:grpSpPr bwMode="auto">
          <a:xfrm rot="0">
            <a:off x="2" y="588502"/>
            <a:ext cx="424336" cy="530792"/>
            <a:chOff x="0" y="0"/>
            <a:chExt cx="565782" cy="707722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565785" cy="707771"/>
            </a:xfrm>
            <a:custGeom>
              <a:avLst/>
              <a:gdLst/>
              <a:ahLst/>
              <a:cxnLst/>
              <a:rect l="l" t="t" r="r" b="b"/>
              <a:pathLst>
                <a:path w="565785" h="707771" fill="norm" stroke="1" extrusionOk="0">
                  <a:moveTo>
                    <a:pt x="0" y="0"/>
                  </a:moveTo>
                  <a:lnTo>
                    <a:pt x="426847" y="0"/>
                  </a:lnTo>
                  <a:lnTo>
                    <a:pt x="565785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940150552" name="Group 16"/>
          <p:cNvGrpSpPr/>
          <p:nvPr/>
        </p:nvGrpSpPr>
        <p:grpSpPr bwMode="auto">
          <a:xfrm rot="0">
            <a:off x="16335669" y="874487"/>
            <a:ext cx="244808" cy="244808"/>
            <a:chOff x="0" y="0"/>
            <a:chExt cx="326410" cy="326410"/>
          </a:xfrm>
        </p:grpSpPr>
        <p:sp>
          <p:nvSpPr>
            <p:cNvPr id="17" name="Freeform 17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916433322" name="Group 18"/>
          <p:cNvGrpSpPr/>
          <p:nvPr/>
        </p:nvGrpSpPr>
        <p:grpSpPr bwMode="auto">
          <a:xfrm rot="0">
            <a:off x="16776021" y="868923"/>
            <a:ext cx="244808" cy="244808"/>
            <a:chOff x="0" y="0"/>
            <a:chExt cx="326410" cy="326410"/>
          </a:xfrm>
        </p:grpSpPr>
        <p:sp>
          <p:nvSpPr>
            <p:cNvPr id="19" name="Freeform 19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341328913" name="Group 20"/>
          <p:cNvGrpSpPr/>
          <p:nvPr/>
        </p:nvGrpSpPr>
        <p:grpSpPr bwMode="auto">
          <a:xfrm rot="0">
            <a:off x="17216376" y="868923"/>
            <a:ext cx="244808" cy="244808"/>
            <a:chOff x="0" y="0"/>
            <a:chExt cx="326410" cy="326410"/>
          </a:xfrm>
        </p:grpSpPr>
        <p:sp>
          <p:nvSpPr>
            <p:cNvPr id="21" name="Freeform 21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441608058" name="TextBox 22"/>
          <p:cNvSpPr txBox="1"/>
          <p:nvPr/>
        </p:nvSpPr>
        <p:spPr bwMode="auto">
          <a:xfrm rot="0">
            <a:off x="1240842" y="613500"/>
            <a:ext cx="7354953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核心数据表现</a:t>
            </a:r>
            <a:endParaRPr lang="zh-CN"/>
          </a:p>
        </p:txBody>
      </p:sp>
      <p:sp>
        <p:nvSpPr>
          <p:cNvPr id="936731235" name="TextBox 23"/>
          <p:cNvSpPr txBox="1"/>
          <p:nvPr/>
        </p:nvSpPr>
        <p:spPr bwMode="auto">
          <a:xfrm rot="0">
            <a:off x="1661931" y="2365667"/>
            <a:ext cx="1230182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Arial"/>
                <a:ea typeface="Arial"/>
                <a:cs typeface="Arial"/>
              </a:rPr>
              <a:t>01</a:t>
            </a:r>
            <a:endParaRPr lang="zh-CN"/>
          </a:p>
        </p:txBody>
      </p:sp>
      <p:sp>
        <p:nvSpPr>
          <p:cNvPr id="1876893800" name="TextBox 24"/>
          <p:cNvSpPr txBox="1"/>
          <p:nvPr/>
        </p:nvSpPr>
        <p:spPr bwMode="auto">
          <a:xfrm rot="0">
            <a:off x="5663584" y="2365667"/>
            <a:ext cx="1230182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Arial"/>
                <a:ea typeface="Arial"/>
                <a:cs typeface="Arial"/>
              </a:rPr>
              <a:t>02</a:t>
            </a:r>
            <a:endParaRPr lang="zh-CN"/>
          </a:p>
        </p:txBody>
      </p:sp>
      <p:sp>
        <p:nvSpPr>
          <p:cNvPr id="1440345879" name="TextBox 25"/>
          <p:cNvSpPr txBox="1"/>
          <p:nvPr/>
        </p:nvSpPr>
        <p:spPr bwMode="auto">
          <a:xfrm rot="0">
            <a:off x="9608088" y="2365667"/>
            <a:ext cx="1230182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Arial"/>
                <a:ea typeface="Arial"/>
                <a:cs typeface="Arial"/>
              </a:rPr>
              <a:t>03</a:t>
            </a:r>
            <a:endParaRPr lang="zh-CN"/>
          </a:p>
        </p:txBody>
      </p:sp>
      <p:sp>
        <p:nvSpPr>
          <p:cNvPr id="462923198" name="TextBox 26"/>
          <p:cNvSpPr txBox="1"/>
          <p:nvPr/>
        </p:nvSpPr>
        <p:spPr bwMode="auto">
          <a:xfrm rot="0">
            <a:off x="13545207" y="2365667"/>
            <a:ext cx="1230182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Arial"/>
                <a:ea typeface="Arial"/>
                <a:cs typeface="Arial"/>
              </a:rPr>
              <a:t>04</a:t>
            </a:r>
            <a:endParaRPr lang="zh-CN"/>
          </a:p>
        </p:txBody>
      </p:sp>
      <p:sp>
        <p:nvSpPr>
          <p:cNvPr id="137621638" name="TextBox 27"/>
          <p:cNvSpPr txBox="1"/>
          <p:nvPr/>
        </p:nvSpPr>
        <p:spPr bwMode="auto">
          <a:xfrm rot="0">
            <a:off x="1661931" y="2822868"/>
            <a:ext cx="3035986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总销售额</a:t>
            </a:r>
            <a:endParaRPr lang="zh-CN"/>
          </a:p>
        </p:txBody>
      </p:sp>
      <p:sp>
        <p:nvSpPr>
          <p:cNvPr id="1552225055" name="TextBox 28"/>
          <p:cNvSpPr txBox="1"/>
          <p:nvPr/>
        </p:nvSpPr>
        <p:spPr bwMode="auto">
          <a:xfrm rot="0">
            <a:off x="5640777" y="2822868"/>
            <a:ext cx="3035986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订单总量</a:t>
            </a:r>
            <a:endParaRPr lang="zh-CN"/>
          </a:p>
        </p:txBody>
      </p:sp>
      <p:sp>
        <p:nvSpPr>
          <p:cNvPr id="655674567" name="TextBox 29"/>
          <p:cNvSpPr txBox="1"/>
          <p:nvPr/>
        </p:nvSpPr>
        <p:spPr bwMode="auto">
          <a:xfrm rot="0">
            <a:off x="9608088" y="2822868"/>
            <a:ext cx="3035986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新增用户数</a:t>
            </a:r>
            <a:endParaRPr lang="zh-CN"/>
          </a:p>
        </p:txBody>
      </p:sp>
      <p:sp>
        <p:nvSpPr>
          <p:cNvPr id="1215461062" name="TextBox 30"/>
          <p:cNvSpPr txBox="1"/>
          <p:nvPr/>
        </p:nvSpPr>
        <p:spPr bwMode="auto">
          <a:xfrm rot="0">
            <a:off x="13545207" y="2822868"/>
            <a:ext cx="3035986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ROI</a:t>
            </a:r>
            <a:endParaRPr lang="zh-CN"/>
          </a:p>
        </p:txBody>
      </p:sp>
      <p:sp>
        <p:nvSpPr>
          <p:cNvPr id="155222686" name="TextBox 31"/>
          <p:cNvSpPr txBox="1"/>
          <p:nvPr/>
        </p:nvSpPr>
        <p:spPr bwMode="auto">
          <a:xfrm rot="0">
            <a:off x="1661931" y="3547809"/>
            <a:ext cx="3036348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5,480,000</a:t>
            </a:r>
            <a:endParaRPr lang="zh-CN"/>
          </a:p>
        </p:txBody>
      </p:sp>
      <p:sp>
        <p:nvSpPr>
          <p:cNvPr id="1770238925" name="TextBox 32"/>
          <p:cNvSpPr txBox="1"/>
          <p:nvPr/>
        </p:nvSpPr>
        <p:spPr bwMode="auto">
          <a:xfrm rot="0">
            <a:off x="5663584" y="3547809"/>
            <a:ext cx="3035986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78,245单</a:t>
            </a:r>
            <a:endParaRPr lang="zh-CN"/>
          </a:p>
        </p:txBody>
      </p:sp>
      <p:sp>
        <p:nvSpPr>
          <p:cNvPr id="1677527766" name="TextBox 33"/>
          <p:cNvSpPr txBox="1"/>
          <p:nvPr/>
        </p:nvSpPr>
        <p:spPr bwMode="auto">
          <a:xfrm rot="0">
            <a:off x="9608088" y="3547809"/>
            <a:ext cx="3035986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52,130人</a:t>
            </a:r>
            <a:endParaRPr lang="zh-CN"/>
          </a:p>
        </p:txBody>
      </p:sp>
      <p:sp>
        <p:nvSpPr>
          <p:cNvPr id="513531800" name="TextBox 34"/>
          <p:cNvSpPr txBox="1"/>
          <p:nvPr/>
        </p:nvSpPr>
        <p:spPr bwMode="auto">
          <a:xfrm rot="0">
            <a:off x="13545207" y="3547809"/>
            <a:ext cx="3035986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1:18.3</a:t>
            </a:r>
            <a:endParaRPr lang="zh-CN"/>
          </a:p>
        </p:txBody>
      </p:sp>
      <p:graphicFrame>
        <p:nvGraphicFramePr>
          <p:cNvPr id="2057283662" name=""/>
          <p:cNvGraphicFramePr>
            <a:graphicFrameLocks xmlns:a="http://schemas.openxmlformats.org/drawingml/2006/main"/>
          </p:cNvGraphicFramePr>
          <p:nvPr/>
        </p:nvGraphicFramePr>
        <p:xfrm rot="0">
          <a:off x="2087946" y="5240126"/>
          <a:ext cx="13222537" cy="412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15887205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sp>
        <p:nvSpPr>
          <p:cNvPr id="784570323" name="Freeform 4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7735" r="0" b="7733"/>
            <a:stretch/>
          </a:blipFill>
        </p:spPr>
      </p:sp>
      <p:grpSp>
        <p:nvGrpSpPr>
          <p:cNvPr id="1249243063" name="Group 5"/>
          <p:cNvGrpSpPr/>
          <p:nvPr/>
        </p:nvGrpSpPr>
        <p:grpSpPr bwMode="auto">
          <a:xfrm rot="0">
            <a:off x="0" y="31774"/>
            <a:ext cx="18288003" cy="10287000"/>
            <a:chOff x="0" y="0"/>
            <a:chExt cx="24384004" cy="137160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>
              <a:gsLst>
                <a:gs pos="0">
                  <a:srgbClr val="101418">
                    <a:alpha val="0"/>
                  </a:srgbClr>
                </a:gs>
                <a:gs pos="100000">
                  <a:srgbClr val="101418">
                    <a:alpha val="100000"/>
                  </a:srgbClr>
                </a:gs>
              </a:gsLst>
              <a:lin ang="0" scaled="1"/>
            </a:gradFill>
          </p:spPr>
        </p:sp>
      </p:grpSp>
      <p:sp>
        <p:nvSpPr>
          <p:cNvPr id="393115654" name="AutoShape 7"/>
          <p:cNvSpPr/>
          <p:nvPr/>
        </p:nvSpPr>
        <p:spPr bwMode="auto">
          <a:xfrm>
            <a:off x="1028700" y="5546589"/>
            <a:ext cx="7022564" cy="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02425499" name="Group 8"/>
          <p:cNvGrpSpPr/>
          <p:nvPr/>
        </p:nvGrpSpPr>
        <p:grpSpPr bwMode="auto">
          <a:xfrm rot="0">
            <a:off x="13547559" y="1147831"/>
            <a:ext cx="4740443" cy="924579"/>
            <a:chOff x="0" y="0"/>
            <a:chExt cx="6320590" cy="1232774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6320536" cy="1232789"/>
            </a:xfrm>
            <a:custGeom>
              <a:avLst/>
              <a:gdLst/>
              <a:ahLst/>
              <a:cxnLst/>
              <a:rect l="l" t="t" r="r" b="b"/>
              <a:pathLst>
                <a:path w="6320536" h="1232789" fill="norm" stroke="1" extrusionOk="0">
                  <a:moveTo>
                    <a:pt x="242062" y="0"/>
                  </a:moveTo>
                  <a:lnTo>
                    <a:pt x="6320536" y="0"/>
                  </a:lnTo>
                  <a:lnTo>
                    <a:pt x="6320536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921610944" name="Group 10"/>
          <p:cNvGrpSpPr/>
          <p:nvPr/>
        </p:nvGrpSpPr>
        <p:grpSpPr bwMode="auto">
          <a:xfrm rot="0">
            <a:off x="14341638" y="577448"/>
            <a:ext cx="3946362" cy="924579"/>
            <a:chOff x="0" y="0"/>
            <a:chExt cx="5261816" cy="1232774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5261864" cy="1232789"/>
            </a:xfrm>
            <a:custGeom>
              <a:avLst/>
              <a:gdLst/>
              <a:ahLst/>
              <a:cxnLst/>
              <a:rect l="l" t="t" r="r" b="b"/>
              <a:pathLst>
                <a:path w="5261864" h="1232789" fill="norm" stroke="1" extrusionOk="0">
                  <a:moveTo>
                    <a:pt x="242062" y="0"/>
                  </a:moveTo>
                  <a:lnTo>
                    <a:pt x="5261864" y="0"/>
                  </a:lnTo>
                  <a:lnTo>
                    <a:pt x="5261864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grpSp>
        <p:nvGrpSpPr>
          <p:cNvPr id="905349429" name="Group 12"/>
          <p:cNvGrpSpPr/>
          <p:nvPr/>
        </p:nvGrpSpPr>
        <p:grpSpPr bwMode="auto">
          <a:xfrm rot="0">
            <a:off x="15689180" y="8785479"/>
            <a:ext cx="2598821" cy="707377"/>
            <a:chOff x="0" y="0"/>
            <a:chExt cx="3465094" cy="94317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465068" cy="943229"/>
            </a:xfrm>
            <a:custGeom>
              <a:avLst/>
              <a:gdLst/>
              <a:ahLst/>
              <a:cxnLst/>
              <a:rect l="l" t="t" r="r" b="b"/>
              <a:pathLst>
                <a:path w="3465068" h="943229" fill="norm" stroke="1" extrusionOk="0">
                  <a:moveTo>
                    <a:pt x="185166" y="0"/>
                  </a:moveTo>
                  <a:lnTo>
                    <a:pt x="3465068" y="0"/>
                  </a:lnTo>
                  <a:lnTo>
                    <a:pt x="3465068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1295162539" name="Group 14"/>
          <p:cNvGrpSpPr/>
          <p:nvPr/>
        </p:nvGrpSpPr>
        <p:grpSpPr bwMode="auto">
          <a:xfrm rot="0">
            <a:off x="16296714" y="8349090"/>
            <a:ext cx="1991286" cy="707377"/>
            <a:chOff x="0" y="0"/>
            <a:chExt cx="2655048" cy="943170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2655062" cy="943229"/>
            </a:xfrm>
            <a:custGeom>
              <a:avLst/>
              <a:gdLst/>
              <a:ahLst/>
              <a:cxnLst/>
              <a:rect l="l" t="t" r="r" b="b"/>
              <a:pathLst>
                <a:path w="2655062" h="943229" fill="norm" stroke="1" extrusionOk="0">
                  <a:moveTo>
                    <a:pt x="185166" y="0"/>
                  </a:moveTo>
                  <a:lnTo>
                    <a:pt x="2655062" y="0"/>
                  </a:lnTo>
                  <a:lnTo>
                    <a:pt x="2655062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sp>
        <p:nvSpPr>
          <p:cNvPr id="2056214898" name="TextBox 16"/>
          <p:cNvSpPr txBox="1"/>
          <p:nvPr/>
        </p:nvSpPr>
        <p:spPr bwMode="auto">
          <a:xfrm rot="0">
            <a:off x="1028700" y="1076346"/>
            <a:ext cx="10072099" cy="17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9"/>
              </a:lnSpc>
              <a:spcBef>
                <a:spcPts val="0"/>
              </a:spcBef>
              <a:defRPr/>
            </a:pPr>
            <a:r>
              <a:rPr lang="zh-CN" sz="10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02</a:t>
            </a:r>
            <a:endParaRPr lang="zh-CN"/>
          </a:p>
        </p:txBody>
      </p:sp>
      <p:sp>
        <p:nvSpPr>
          <p:cNvPr id="1919389375" name="TextBox 17"/>
          <p:cNvSpPr txBox="1"/>
          <p:nvPr/>
        </p:nvSpPr>
        <p:spPr bwMode="auto">
          <a:xfrm rot="0" flipH="0" flipV="0">
            <a:off x="1028698" y="2936898"/>
            <a:ext cx="11818068" cy="17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9"/>
              </a:lnSpc>
              <a:spcBef>
                <a:spcPts val="0"/>
              </a:spcBef>
              <a:defRPr/>
            </a:pPr>
            <a:r>
              <a:rPr lang="zh-CN" sz="10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用户与内容投放分析</a:t>
            </a:r>
            <a:endParaRPr lang="zh-CN"/>
          </a:p>
        </p:txBody>
      </p:sp>
      <p:sp>
        <p:nvSpPr>
          <p:cNvPr id="769614728" name="TextBox 18"/>
          <p:cNvSpPr txBox="1"/>
          <p:nvPr/>
        </p:nvSpPr>
        <p:spPr bwMode="auto">
          <a:xfrm rot="0">
            <a:off x="1028700" y="4742597"/>
            <a:ext cx="10071740" cy="62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ts val="0"/>
              </a:spcBef>
              <a:defRPr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</a:rPr>
              <a:t>USER INSIGHTS &amp; CONTENT PERFORMANCE</a:t>
            </a:r>
            <a:endParaRPr/>
          </a:p>
        </p:txBody>
      </p:sp>
      <p:sp>
        <p:nvSpPr>
          <p:cNvPr id="1450788254" name="TextBox 19"/>
          <p:cNvSpPr txBox="1"/>
          <p:nvPr/>
        </p:nvSpPr>
        <p:spPr bwMode="auto">
          <a:xfrm rot="0">
            <a:off x="1028700" y="6115893"/>
            <a:ext cx="10072099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涵盖用户画像、流量来源、转化路径，以及内容投放平台、KOL、直播表现等。</a:t>
            </a:r>
            <a:endParaRPr lang="zh-CN"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4950489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grpSp>
        <p:nvGrpSpPr>
          <p:cNvPr id="790975904" name="Group 4"/>
          <p:cNvGrpSpPr/>
          <p:nvPr/>
        </p:nvGrpSpPr>
        <p:grpSpPr bwMode="auto">
          <a:xfrm rot="0">
            <a:off x="0" y="915952"/>
            <a:ext cx="880208" cy="530792"/>
            <a:chOff x="0" y="0"/>
            <a:chExt cx="1173610" cy="707722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1173607" cy="707771"/>
            </a:xfrm>
            <a:custGeom>
              <a:avLst/>
              <a:gdLst/>
              <a:ahLst/>
              <a:cxnLst/>
              <a:rect l="l" t="t" r="r" b="b"/>
              <a:pathLst>
                <a:path w="1173607" h="707771" fill="norm" stroke="1" extrusionOk="0">
                  <a:moveTo>
                    <a:pt x="0" y="0"/>
                  </a:moveTo>
                  <a:lnTo>
                    <a:pt x="1034669" y="0"/>
                  </a:lnTo>
                  <a:lnTo>
                    <a:pt x="1173607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243164413" name="Group 6"/>
          <p:cNvGrpSpPr/>
          <p:nvPr/>
        </p:nvGrpSpPr>
        <p:grpSpPr bwMode="auto">
          <a:xfrm rot="0">
            <a:off x="2" y="588502"/>
            <a:ext cx="424336" cy="530792"/>
            <a:chOff x="0" y="0"/>
            <a:chExt cx="565782" cy="707722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565785" cy="707771"/>
            </a:xfrm>
            <a:custGeom>
              <a:avLst/>
              <a:gdLst/>
              <a:ahLst/>
              <a:cxnLst/>
              <a:rect l="l" t="t" r="r" b="b"/>
              <a:pathLst>
                <a:path w="565785" h="707771" fill="norm" stroke="1" extrusionOk="0">
                  <a:moveTo>
                    <a:pt x="0" y="0"/>
                  </a:moveTo>
                  <a:lnTo>
                    <a:pt x="426847" y="0"/>
                  </a:lnTo>
                  <a:lnTo>
                    <a:pt x="565785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03672894" name="Group 8"/>
          <p:cNvGrpSpPr/>
          <p:nvPr/>
        </p:nvGrpSpPr>
        <p:grpSpPr bwMode="auto">
          <a:xfrm rot="0">
            <a:off x="16335669" y="874487"/>
            <a:ext cx="244808" cy="244808"/>
            <a:chOff x="0" y="0"/>
            <a:chExt cx="326410" cy="326410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702220729" name="Group 10"/>
          <p:cNvGrpSpPr/>
          <p:nvPr/>
        </p:nvGrpSpPr>
        <p:grpSpPr bwMode="auto">
          <a:xfrm rot="0">
            <a:off x="16776021" y="868923"/>
            <a:ext cx="244808" cy="244808"/>
            <a:chOff x="0" y="0"/>
            <a:chExt cx="326410" cy="326410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287176293" name="Group 12"/>
          <p:cNvGrpSpPr/>
          <p:nvPr/>
        </p:nvGrpSpPr>
        <p:grpSpPr bwMode="auto">
          <a:xfrm rot="0">
            <a:off x="17216376" y="868923"/>
            <a:ext cx="244808" cy="244808"/>
            <a:chOff x="0" y="0"/>
            <a:chExt cx="326410" cy="32641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655965966" name="Freeform 14"/>
          <p:cNvSpPr/>
          <p:nvPr/>
        </p:nvSpPr>
        <p:spPr bwMode="auto">
          <a:xfrm rot="0" flipH="0" flipV="0">
            <a:off x="6980825" y="2325754"/>
            <a:ext cx="4326351" cy="6489526"/>
          </a:xfrm>
          <a:custGeom>
            <a:avLst/>
            <a:gdLst/>
            <a:ahLst/>
            <a:cxnLst/>
            <a:rect l="l" t="t" r="r" b="b"/>
            <a:pathLst>
              <a:path w="4326351" h="6489526" fill="norm" stroke="1" extrusionOk="0">
                <a:moveTo>
                  <a:pt x="0" y="0"/>
                </a:moveTo>
                <a:lnTo>
                  <a:pt x="4326351" y="0"/>
                </a:lnTo>
                <a:lnTo>
                  <a:pt x="4326351" y="6489527"/>
                </a:lnTo>
                <a:lnTo>
                  <a:pt x="0" y="6489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27818" t="0" r="27817" b="0"/>
            <a:stretch/>
          </a:blipFill>
        </p:spPr>
        <p:txBody>
          <a:bodyPr anchor="ctr"/>
          <a:p>
            <a:pPr algn="ctr">
              <a:defRPr/>
            </a:pPr>
            <a:endParaRPr lang="zh-CN"/>
          </a:p>
        </p:txBody>
      </p:sp>
      <p:sp>
        <p:nvSpPr>
          <p:cNvPr id="2130712486" name="TextBox 15"/>
          <p:cNvSpPr txBox="1"/>
          <p:nvPr/>
        </p:nvSpPr>
        <p:spPr bwMode="auto">
          <a:xfrm rot="0">
            <a:off x="1240842" y="613500"/>
            <a:ext cx="7354953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用户分析</a:t>
            </a:r>
            <a:endParaRPr lang="zh-CN"/>
          </a:p>
        </p:txBody>
      </p:sp>
      <p:sp>
        <p:nvSpPr>
          <p:cNvPr id="1028400082" name="TextBox 16"/>
          <p:cNvSpPr txBox="1"/>
          <p:nvPr/>
        </p:nvSpPr>
        <p:spPr bwMode="auto">
          <a:xfrm rot="0">
            <a:off x="1240842" y="2904681"/>
            <a:ext cx="5138694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用户来源：</a:t>
            </a:r>
            <a:endParaRPr lang="zh-CN"/>
          </a:p>
        </p:txBody>
      </p:sp>
      <p:sp>
        <p:nvSpPr>
          <p:cNvPr id="1574099321" name="TextBox 17"/>
          <p:cNvSpPr txBox="1"/>
          <p:nvPr/>
        </p:nvSpPr>
        <p:spPr bwMode="auto">
          <a:xfrm rot="0">
            <a:off x="1240842" y="4286651"/>
            <a:ext cx="5138694" cy="170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just">
              <a:lnSpc>
                <a:spcPts val="3359"/>
              </a:lnSpc>
              <a:buFont typeface="Arial"/>
              <a:buChar char="•"/>
              <a:defRPr/>
            </a:pP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抖音短视频引流：42%</a:t>
            </a:r>
            <a:endParaRPr lang="zh-CN">
              <a:latin typeface="黑体"/>
              <a:cs typeface="黑体"/>
            </a:endParaRPr>
          </a:p>
          <a:p>
            <a:pPr marL="518158" lvl="1" indent="-259079" algn="just">
              <a:lnSpc>
                <a:spcPts val="3359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小红书</a:t>
            </a: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种草引流：18%</a:t>
            </a:r>
            <a:endParaRPr lang="zh-CN">
              <a:latin typeface="黑体"/>
              <a:cs typeface="黑体"/>
            </a:endParaRPr>
          </a:p>
          <a:p>
            <a:pPr marL="518158" lvl="1" indent="-259079" algn="just">
              <a:lnSpc>
                <a:spcPts val="3359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zh-CN" sz="2400" u="none" strike="noStrike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自然流量：25%</a:t>
            </a:r>
            <a:endParaRPr lang="zh-CN">
              <a:latin typeface="黑体"/>
              <a:cs typeface="黑体"/>
            </a:endParaRPr>
          </a:p>
          <a:p>
            <a:pPr marL="518158" lvl="1" indent="-259079" algn="just">
              <a:lnSpc>
                <a:spcPts val="3359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zh-CN" sz="2400" u="none" strike="noStrike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老客回流：15%</a:t>
            </a:r>
            <a:endParaRPr lang="zh-CN"/>
          </a:p>
        </p:txBody>
      </p:sp>
      <p:sp>
        <p:nvSpPr>
          <p:cNvPr id="1343010046" name="AutoShape 18"/>
          <p:cNvSpPr/>
          <p:nvPr/>
        </p:nvSpPr>
        <p:spPr bwMode="auto">
          <a:xfrm flipV="1">
            <a:off x="12001847" y="4354837"/>
            <a:ext cx="5214529" cy="0"/>
          </a:xfrm>
          <a:prstGeom prst="line">
            <a:avLst/>
          </a:prstGeom>
          <a:ln w="19050" cap="flat">
            <a:gradFill>
              <a:gsLst>
                <a:gs pos="0">
                  <a:srgbClr val="FFFFFF">
                    <a:alpha val="29500"/>
                  </a:srgbClr>
                </a:gs>
                <a:gs pos="100000">
                  <a:srgbClr val="FDFDFD">
                    <a:alpha val="30000"/>
                  </a:srgbClr>
                </a:gs>
              </a:gsLst>
              <a:lin ang="5400000" scaled="1"/>
            </a:gradFill>
            <a:prstDash val="solid"/>
            <a:headEnd type="none" w="sm" len="sm"/>
            <a:tailEnd type="none" w="sm" len="sm"/>
          </a:ln>
        </p:spPr>
      </p:sp>
      <p:sp>
        <p:nvSpPr>
          <p:cNvPr id="1229749815" name="TextBox 19"/>
          <p:cNvSpPr txBox="1"/>
          <p:nvPr/>
        </p:nvSpPr>
        <p:spPr bwMode="auto">
          <a:xfrm rot="0">
            <a:off x="12001845" y="2504552"/>
            <a:ext cx="2421909" cy="444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  <a:spcBef>
                <a:spcPts val="0"/>
              </a:spcBef>
              <a:defRPr/>
            </a:pPr>
            <a:r>
              <a:rPr lang="zh-CN" sz="25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用户画像：</a:t>
            </a:r>
            <a:endParaRPr lang="zh-CN"/>
          </a:p>
        </p:txBody>
      </p:sp>
      <p:sp>
        <p:nvSpPr>
          <p:cNvPr id="1150280497" name="TextBox 20"/>
          <p:cNvSpPr txBox="1"/>
          <p:nvPr/>
        </p:nvSpPr>
        <p:spPr bwMode="auto">
          <a:xfrm rot="0">
            <a:off x="12001845" y="4620821"/>
            <a:ext cx="2421909" cy="444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  <a:spcBef>
                <a:spcPts val="0"/>
              </a:spcBef>
              <a:defRPr/>
            </a:pPr>
            <a:r>
              <a:rPr lang="zh-CN" sz="25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转化路径：</a:t>
            </a:r>
            <a:endParaRPr lang="zh-CN"/>
          </a:p>
        </p:txBody>
      </p:sp>
      <p:sp>
        <p:nvSpPr>
          <p:cNvPr id="220203600" name="TextBox 21"/>
          <p:cNvSpPr txBox="1"/>
          <p:nvPr/>
        </p:nvSpPr>
        <p:spPr bwMode="auto">
          <a:xfrm rot="0">
            <a:off x="12001845" y="3147885"/>
            <a:ext cx="5138694" cy="85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just">
              <a:lnSpc>
                <a:spcPts val="3359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性别：女 72%，男 28%</a:t>
            </a:r>
            <a:endParaRPr lang="zh-CN">
              <a:latin typeface="黑体"/>
              <a:cs typeface="黑体"/>
            </a:endParaRPr>
          </a:p>
          <a:p>
            <a:pPr marL="518158" lvl="1" indent="-259079" algn="just">
              <a:lnSpc>
                <a:spcPts val="3359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zh-CN" sz="2400" u="none" strike="noStrike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年龄</a:t>
            </a:r>
            <a:r>
              <a:rPr lang="zh-CN" sz="2400" u="none" strike="noStrike">
                <a:solidFill>
                  <a:srgbClr val="FFFFFF"/>
                </a:solidFill>
                <a:latin typeface="黑体"/>
                <a:ea typeface="黑体"/>
                <a:cs typeface="黑体"/>
              </a:rPr>
              <a:t>：25-34岁占比58%</a:t>
            </a:r>
            <a:endParaRPr lang="zh-CN"/>
          </a:p>
        </p:txBody>
      </p:sp>
      <p:sp>
        <p:nvSpPr>
          <p:cNvPr id="748362346" name="TextBox 22"/>
          <p:cNvSpPr txBox="1"/>
          <p:nvPr/>
        </p:nvSpPr>
        <p:spPr bwMode="auto">
          <a:xfrm rot="0" flipH="0" flipV="0">
            <a:off x="12001845" y="5262207"/>
            <a:ext cx="5640266" cy="42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just">
              <a:lnSpc>
                <a:spcPts val="3359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zh-CN" sz="24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观看内容 → 收藏加购 → 下单转化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31081642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sp>
        <p:nvSpPr>
          <p:cNvPr id="684784892" name="Freeform 4" descr="人站在桌子上  AI 生成的内容可能不正确。"/>
          <p:cNvSpPr/>
          <p:nvPr/>
        </p:nvSpPr>
        <p:spPr bwMode="auto">
          <a:xfrm rot="0" flipH="0" flipV="0">
            <a:off x="-3210488" y="-11497236"/>
            <a:ext cx="15430500" cy="10287000"/>
          </a:xfrm>
          <a:custGeom>
            <a:avLst/>
            <a:gdLst/>
            <a:ahLst/>
            <a:cxnLst/>
            <a:rect l="l" t="t" r="r" b="b"/>
            <a:pathLst>
              <a:path w="15430500" h="10287000" fill="norm" stroke="1" extrusionOk="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9" t="0" r="9" b="0"/>
            <a:stretch/>
          </a:blipFill>
        </p:spPr>
      </p:sp>
      <p:sp>
        <p:nvSpPr>
          <p:cNvPr id="1939219220" name="Freeform 5" descr="女人拿着手机  AI 生成的内容可能不正确。"/>
          <p:cNvSpPr/>
          <p:nvPr/>
        </p:nvSpPr>
        <p:spPr bwMode="auto">
          <a:xfrm rot="0" flipH="0" flipV="0">
            <a:off x="4170588" y="-13847108"/>
            <a:ext cx="15431690" cy="10287000"/>
          </a:xfrm>
          <a:custGeom>
            <a:avLst/>
            <a:gdLst/>
            <a:ahLst/>
            <a:cxnLst/>
            <a:rect l="l" t="t" r="r" b="b"/>
            <a:pathLst>
              <a:path w="15431690" h="10287000" fill="norm" stroke="1" extrusionOk="0">
                <a:moveTo>
                  <a:pt x="0" y="0"/>
                </a:moveTo>
                <a:lnTo>
                  <a:pt x="15431690" y="0"/>
                </a:lnTo>
                <a:lnTo>
                  <a:pt x="154316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5" t="0" r="4" b="0"/>
            <a:stretch/>
          </a:blipFill>
        </p:spPr>
      </p:sp>
      <p:sp>
        <p:nvSpPr>
          <p:cNvPr id="717351391" name="Freeform 6" descr="图片包含 室内, 桌子, 床, 电脑  AI 生成的内容可能不正确。"/>
          <p:cNvSpPr/>
          <p:nvPr/>
        </p:nvSpPr>
        <p:spPr bwMode="auto">
          <a:xfrm rot="0" flipH="0" flipV="0">
            <a:off x="-14021750" y="-12672171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 fill="norm" stroke="1" extrusionOk="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14" r="0" b="13"/>
            <a:stretch/>
          </a:blipFill>
        </p:spPr>
      </p:sp>
      <p:grpSp>
        <p:nvGrpSpPr>
          <p:cNvPr id="325904229" name="Group 7"/>
          <p:cNvGrpSpPr/>
          <p:nvPr/>
        </p:nvGrpSpPr>
        <p:grpSpPr bwMode="auto">
          <a:xfrm rot="0">
            <a:off x="1347285" y="2580642"/>
            <a:ext cx="4770476" cy="6280330"/>
            <a:chOff x="0" y="0"/>
            <a:chExt cx="6360634" cy="8373774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6360668" cy="8373745"/>
            </a:xfrm>
            <a:custGeom>
              <a:avLst/>
              <a:gdLst/>
              <a:ahLst/>
              <a:cxnLst/>
              <a:rect l="l" t="t" r="r" b="b"/>
              <a:pathLst>
                <a:path w="6360668" h="8373745" fill="norm" stroke="1" extrusionOk="0">
                  <a:moveTo>
                    <a:pt x="0" y="0"/>
                  </a:moveTo>
                  <a:lnTo>
                    <a:pt x="6360668" y="0"/>
                  </a:lnTo>
                  <a:lnTo>
                    <a:pt x="6360668" y="8373745"/>
                  </a:lnTo>
                  <a:lnTo>
                    <a:pt x="0" y="8373745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800442817" name="Group 9"/>
          <p:cNvGrpSpPr/>
          <p:nvPr/>
        </p:nvGrpSpPr>
        <p:grpSpPr bwMode="auto">
          <a:xfrm rot="0">
            <a:off x="9144005" y="2580642"/>
            <a:ext cx="4770476" cy="6280330"/>
            <a:chOff x="0" y="0"/>
            <a:chExt cx="6360634" cy="8373774"/>
          </a:xfrm>
        </p:grpSpPr>
        <p:sp>
          <p:nvSpPr>
            <p:cNvPr id="10" name="Freeform 10"/>
            <p:cNvSpPr/>
            <p:nvPr/>
          </p:nvSpPr>
          <p:spPr bwMode="auto">
            <a:xfrm rot="0" flipH="0" flipV="0">
              <a:off x="0" y="0"/>
              <a:ext cx="6360668" cy="8373745"/>
            </a:xfrm>
            <a:custGeom>
              <a:avLst/>
              <a:gdLst/>
              <a:ahLst/>
              <a:cxnLst/>
              <a:rect l="l" t="t" r="r" b="b"/>
              <a:pathLst>
                <a:path w="6360668" h="8373745" fill="norm" stroke="1" extrusionOk="0">
                  <a:moveTo>
                    <a:pt x="0" y="0"/>
                  </a:moveTo>
                  <a:lnTo>
                    <a:pt x="6360668" y="0"/>
                  </a:lnTo>
                  <a:lnTo>
                    <a:pt x="6360668" y="8373745"/>
                  </a:lnTo>
                  <a:lnTo>
                    <a:pt x="0" y="8373745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1565071879" name="Freeform 11" descr="文本  AI 生成的内容可能不正确。"/>
          <p:cNvSpPr/>
          <p:nvPr/>
        </p:nvSpPr>
        <p:spPr bwMode="auto">
          <a:xfrm rot="0" flipH="0" flipV="0">
            <a:off x="1707524" y="6144792"/>
            <a:ext cx="4050000" cy="3037500"/>
          </a:xfrm>
          <a:custGeom>
            <a:avLst/>
            <a:gdLst/>
            <a:ahLst/>
            <a:cxnLst/>
            <a:rect l="l" t="t" r="r" b="b"/>
            <a:pathLst>
              <a:path w="4050000" h="3037500" fill="norm" stroke="1" extrusionOk="0">
                <a:moveTo>
                  <a:pt x="0" y="0"/>
                </a:moveTo>
                <a:lnTo>
                  <a:pt x="4050000" y="0"/>
                </a:lnTo>
                <a:lnTo>
                  <a:pt x="4050000" y="3037500"/>
                </a:lnTo>
                <a:lnTo>
                  <a:pt x="0" y="303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 l="5846" t="0" r="5846" b="42"/>
            <a:stretch/>
          </a:blipFill>
        </p:spPr>
        <p:txBody>
          <a:bodyPr anchor="ctr"/>
          <a:p>
            <a:pPr algn="ctr">
              <a:defRPr/>
            </a:pPr>
            <a:endParaRPr lang="zh-CN"/>
          </a:p>
        </p:txBody>
      </p:sp>
      <p:sp>
        <p:nvSpPr>
          <p:cNvPr id="1866913649" name="Freeform 12" descr="人们在看台上的人和猫  AI 生成的内容可能不正确。"/>
          <p:cNvSpPr/>
          <p:nvPr/>
        </p:nvSpPr>
        <p:spPr bwMode="auto">
          <a:xfrm rot="0" flipH="0" flipV="0">
            <a:off x="9504242" y="6144792"/>
            <a:ext cx="4050000" cy="3037500"/>
          </a:xfrm>
          <a:custGeom>
            <a:avLst/>
            <a:gdLst/>
            <a:ahLst/>
            <a:cxnLst/>
            <a:rect l="l" t="t" r="r" b="b"/>
            <a:pathLst>
              <a:path w="4050000" h="3037500" fill="norm" stroke="1" extrusionOk="0">
                <a:moveTo>
                  <a:pt x="0" y="0"/>
                </a:moveTo>
                <a:lnTo>
                  <a:pt x="4050000" y="0"/>
                </a:lnTo>
                <a:lnTo>
                  <a:pt x="4050000" y="3037500"/>
                </a:lnTo>
                <a:lnTo>
                  <a:pt x="0" y="30375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 l="5550" t="0" r="5620" b="0"/>
            <a:stretch/>
          </a:blipFill>
        </p:spPr>
        <p:txBody>
          <a:bodyPr anchor="ctr"/>
          <a:p>
            <a:pPr algn="ctr">
              <a:defRPr/>
            </a:pPr>
            <a:endParaRPr lang="zh-CN"/>
          </a:p>
        </p:txBody>
      </p:sp>
      <p:grpSp>
        <p:nvGrpSpPr>
          <p:cNvPr id="1001818928" name="Group 13"/>
          <p:cNvGrpSpPr/>
          <p:nvPr/>
        </p:nvGrpSpPr>
        <p:grpSpPr bwMode="auto">
          <a:xfrm rot="0">
            <a:off x="0" y="915952"/>
            <a:ext cx="880208" cy="530792"/>
            <a:chOff x="0" y="0"/>
            <a:chExt cx="1173610" cy="707722"/>
          </a:xfrm>
        </p:grpSpPr>
        <p:sp>
          <p:nvSpPr>
            <p:cNvPr id="14" name="Freeform 14"/>
            <p:cNvSpPr/>
            <p:nvPr/>
          </p:nvSpPr>
          <p:spPr bwMode="auto">
            <a:xfrm rot="0" flipH="0" flipV="0">
              <a:off x="0" y="0"/>
              <a:ext cx="1173607" cy="707771"/>
            </a:xfrm>
            <a:custGeom>
              <a:avLst/>
              <a:gdLst/>
              <a:ahLst/>
              <a:cxnLst/>
              <a:rect l="l" t="t" r="r" b="b"/>
              <a:pathLst>
                <a:path w="1173607" h="707771" fill="norm" stroke="1" extrusionOk="0">
                  <a:moveTo>
                    <a:pt x="0" y="0"/>
                  </a:moveTo>
                  <a:lnTo>
                    <a:pt x="1034669" y="0"/>
                  </a:lnTo>
                  <a:lnTo>
                    <a:pt x="1173607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439231592" name="Group 15"/>
          <p:cNvGrpSpPr/>
          <p:nvPr/>
        </p:nvGrpSpPr>
        <p:grpSpPr bwMode="auto">
          <a:xfrm rot="0">
            <a:off x="2" y="588502"/>
            <a:ext cx="424336" cy="530792"/>
            <a:chOff x="0" y="0"/>
            <a:chExt cx="565782" cy="707722"/>
          </a:xfrm>
        </p:grpSpPr>
        <p:sp>
          <p:nvSpPr>
            <p:cNvPr id="16" name="Freeform 16"/>
            <p:cNvSpPr/>
            <p:nvPr/>
          </p:nvSpPr>
          <p:spPr bwMode="auto">
            <a:xfrm rot="0" flipH="0" flipV="0">
              <a:off x="0" y="0"/>
              <a:ext cx="565785" cy="707771"/>
            </a:xfrm>
            <a:custGeom>
              <a:avLst/>
              <a:gdLst/>
              <a:ahLst/>
              <a:cxnLst/>
              <a:rect l="l" t="t" r="r" b="b"/>
              <a:pathLst>
                <a:path w="565785" h="707771" fill="norm" stroke="1" extrusionOk="0">
                  <a:moveTo>
                    <a:pt x="0" y="0"/>
                  </a:moveTo>
                  <a:lnTo>
                    <a:pt x="426847" y="0"/>
                  </a:lnTo>
                  <a:lnTo>
                    <a:pt x="565785" y="707771"/>
                  </a:lnTo>
                  <a:lnTo>
                    <a:pt x="0" y="707771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304271218" name="Group 17"/>
          <p:cNvGrpSpPr/>
          <p:nvPr/>
        </p:nvGrpSpPr>
        <p:grpSpPr bwMode="auto">
          <a:xfrm rot="0">
            <a:off x="16335669" y="874487"/>
            <a:ext cx="244808" cy="244808"/>
            <a:chOff x="0" y="0"/>
            <a:chExt cx="326410" cy="326410"/>
          </a:xfrm>
        </p:grpSpPr>
        <p:sp>
          <p:nvSpPr>
            <p:cNvPr id="18" name="Freeform 18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597652251" name="Group 19"/>
          <p:cNvGrpSpPr/>
          <p:nvPr/>
        </p:nvGrpSpPr>
        <p:grpSpPr bwMode="auto">
          <a:xfrm rot="0">
            <a:off x="16776021" y="868923"/>
            <a:ext cx="244808" cy="244808"/>
            <a:chOff x="0" y="0"/>
            <a:chExt cx="326410" cy="326410"/>
          </a:xfrm>
        </p:grpSpPr>
        <p:sp>
          <p:nvSpPr>
            <p:cNvPr id="20" name="Freeform 20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911129362" name="Group 21"/>
          <p:cNvGrpSpPr/>
          <p:nvPr/>
        </p:nvGrpSpPr>
        <p:grpSpPr bwMode="auto">
          <a:xfrm rot="0">
            <a:off x="17216376" y="868923"/>
            <a:ext cx="244808" cy="244808"/>
            <a:chOff x="0" y="0"/>
            <a:chExt cx="326410" cy="326410"/>
          </a:xfrm>
        </p:grpSpPr>
        <p:sp>
          <p:nvSpPr>
            <p:cNvPr id="22" name="Freeform 22"/>
            <p:cNvSpPr/>
            <p:nvPr/>
          </p:nvSpPr>
          <p:spPr bwMode="auto">
            <a:xfrm rot="0" flipH="0" flipV="0">
              <a:off x="0" y="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 fill="norm" stroke="1" extrusionOk="0">
                  <a:moveTo>
                    <a:pt x="0" y="163195"/>
                  </a:moveTo>
                  <a:lnTo>
                    <a:pt x="163195" y="0"/>
                  </a:lnTo>
                  <a:lnTo>
                    <a:pt x="326390" y="163195"/>
                  </a:lnTo>
                  <a:lnTo>
                    <a:pt x="163195" y="32639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1824838812" name="Group 23"/>
          <p:cNvGrpSpPr/>
          <p:nvPr/>
        </p:nvGrpSpPr>
        <p:grpSpPr bwMode="auto">
          <a:xfrm rot="0">
            <a:off x="1347282" y="2253342"/>
            <a:ext cx="1408900" cy="730042"/>
            <a:chOff x="0" y="0"/>
            <a:chExt cx="1878534" cy="973390"/>
          </a:xfrm>
        </p:grpSpPr>
        <p:sp>
          <p:nvSpPr>
            <p:cNvPr id="24" name="Freeform 24"/>
            <p:cNvSpPr/>
            <p:nvPr/>
          </p:nvSpPr>
          <p:spPr bwMode="auto">
            <a:xfrm rot="0" flipH="0" flipV="0">
              <a:off x="0" y="0"/>
              <a:ext cx="1878457" cy="973328"/>
            </a:xfrm>
            <a:custGeom>
              <a:avLst/>
              <a:gdLst/>
              <a:ahLst/>
              <a:cxnLst/>
              <a:rect l="l" t="t" r="r" b="b"/>
              <a:pathLst>
                <a:path w="1878457" h="973328" fill="norm" stroke="1" extrusionOk="0">
                  <a:moveTo>
                    <a:pt x="0" y="0"/>
                  </a:moveTo>
                  <a:lnTo>
                    <a:pt x="1656080" y="0"/>
                  </a:lnTo>
                  <a:lnTo>
                    <a:pt x="1878457" y="973328"/>
                  </a:lnTo>
                  <a:lnTo>
                    <a:pt x="0" y="973328"/>
                  </a:lnTo>
                  <a:close/>
                </a:path>
              </a:pathLst>
            </a:custGeom>
            <a:solidFill>
              <a:srgbClr val="8FAECD"/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grpSp>
        <p:nvGrpSpPr>
          <p:cNvPr id="843326261" name="Group 25"/>
          <p:cNvGrpSpPr/>
          <p:nvPr/>
        </p:nvGrpSpPr>
        <p:grpSpPr bwMode="auto">
          <a:xfrm rot="0">
            <a:off x="9144002" y="2253342"/>
            <a:ext cx="1408900" cy="730042"/>
            <a:chOff x="0" y="0"/>
            <a:chExt cx="1878534" cy="973390"/>
          </a:xfrm>
        </p:grpSpPr>
        <p:sp>
          <p:nvSpPr>
            <p:cNvPr id="26" name="Freeform 26"/>
            <p:cNvSpPr/>
            <p:nvPr/>
          </p:nvSpPr>
          <p:spPr bwMode="auto">
            <a:xfrm rot="0" flipH="0" flipV="0">
              <a:off x="0" y="0"/>
              <a:ext cx="1878457" cy="973328"/>
            </a:xfrm>
            <a:custGeom>
              <a:avLst/>
              <a:gdLst/>
              <a:ahLst/>
              <a:cxnLst/>
              <a:rect l="l" t="t" r="r" b="b"/>
              <a:pathLst>
                <a:path w="1878457" h="973328" fill="norm" stroke="1" extrusionOk="0">
                  <a:moveTo>
                    <a:pt x="0" y="0"/>
                  </a:moveTo>
                  <a:lnTo>
                    <a:pt x="1656080" y="0"/>
                  </a:lnTo>
                  <a:lnTo>
                    <a:pt x="1878457" y="973328"/>
                  </a:lnTo>
                  <a:lnTo>
                    <a:pt x="0" y="973328"/>
                  </a:lnTo>
                  <a:close/>
                </a:path>
              </a:pathLst>
            </a:custGeom>
            <a:solidFill>
              <a:srgbClr val="8FAECD"/>
            </a:solidFill>
          </p:spPr>
          <p:txBody>
            <a:bodyPr anchor="ctr"/>
            <a:p>
              <a:pPr algn="ctr">
                <a:defRPr/>
              </a:pPr>
              <a:endParaRPr lang="zh-CN"/>
            </a:p>
          </p:txBody>
        </p:sp>
      </p:grpSp>
      <p:sp>
        <p:nvSpPr>
          <p:cNvPr id="929096977" name="TextBox 27"/>
          <p:cNvSpPr txBox="1"/>
          <p:nvPr/>
        </p:nvSpPr>
        <p:spPr bwMode="auto">
          <a:xfrm rot="0">
            <a:off x="1240842" y="613500"/>
            <a:ext cx="7354953" cy="71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ts val="0"/>
              </a:spcBef>
              <a:defRPr/>
            </a:pPr>
            <a:r>
              <a:rPr lang="zh-CN" sz="4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内容投放表现</a:t>
            </a:r>
            <a:endParaRPr lang="zh-CN"/>
          </a:p>
        </p:txBody>
      </p:sp>
      <p:sp>
        <p:nvSpPr>
          <p:cNvPr id="1023084972" name="TextBox 28"/>
          <p:cNvSpPr txBox="1"/>
          <p:nvPr/>
        </p:nvSpPr>
        <p:spPr bwMode="auto">
          <a:xfrm rot="0">
            <a:off x="1707522" y="3256299"/>
            <a:ext cx="4050720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投放渠道</a:t>
            </a:r>
            <a:endParaRPr lang="zh-CN"/>
          </a:p>
        </p:txBody>
      </p:sp>
      <p:sp>
        <p:nvSpPr>
          <p:cNvPr id="1954908680" name="TextBox 29"/>
          <p:cNvSpPr txBox="1"/>
          <p:nvPr/>
        </p:nvSpPr>
        <p:spPr bwMode="auto">
          <a:xfrm rot="0">
            <a:off x="1620225" y="2323086"/>
            <a:ext cx="863733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01</a:t>
            </a:r>
            <a:endParaRPr lang="zh-CN"/>
          </a:p>
        </p:txBody>
      </p:sp>
      <p:sp>
        <p:nvSpPr>
          <p:cNvPr id="184064603" name="TextBox 30"/>
          <p:cNvSpPr txBox="1"/>
          <p:nvPr/>
        </p:nvSpPr>
        <p:spPr bwMode="auto">
          <a:xfrm rot="0">
            <a:off x="9416943" y="2323086"/>
            <a:ext cx="863733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02</a:t>
            </a:r>
            <a:endParaRPr lang="zh-CN"/>
          </a:p>
        </p:txBody>
      </p:sp>
      <p:sp>
        <p:nvSpPr>
          <p:cNvPr id="1311891358" name="TextBox 31"/>
          <p:cNvSpPr txBox="1"/>
          <p:nvPr/>
        </p:nvSpPr>
        <p:spPr bwMode="auto">
          <a:xfrm rot="0">
            <a:off x="1707522" y="3980907"/>
            <a:ext cx="4050720" cy="213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899" algn="just">
              <a:lnSpc>
                <a:spcPts val="2800"/>
              </a:lnSpc>
              <a:buFont typeface="Arial"/>
              <a:buChar char="•"/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小红书KOC笔记：60篇，平均点赞1,050+</a:t>
            </a:r>
            <a:endParaRPr lang="zh-CN">
              <a:latin typeface="黑体"/>
              <a:cs typeface="黑体"/>
            </a:endParaRPr>
          </a:p>
          <a:p>
            <a:pPr marL="431801" lvl="1" indent="-215899" algn="just">
              <a:lnSpc>
                <a:spcPts val="2800"/>
              </a:lnSpc>
              <a:buFont typeface="Arial"/>
              <a:buChar char="•"/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抖音短视频：20条，总播放量850万+</a:t>
            </a:r>
            <a:endParaRPr lang="zh-CN">
              <a:latin typeface="黑体"/>
              <a:cs typeface="黑体"/>
            </a:endParaRPr>
          </a:p>
          <a:p>
            <a:pPr marL="431801" lvl="1" indent="-215899" algn="just">
              <a:lnSpc>
                <a:spcPts val="2800"/>
              </a:lnSpc>
              <a:buFont typeface="Arial"/>
              <a:buChar char="•"/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主播直播：15场，GMV贡献186万</a:t>
            </a:r>
            <a:endParaRPr lang="zh-CN"/>
          </a:p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endParaRPr lang="zh-CN"/>
          </a:p>
        </p:txBody>
      </p:sp>
      <p:sp>
        <p:nvSpPr>
          <p:cNvPr id="1028183529" name="TextBox 32"/>
          <p:cNvSpPr txBox="1"/>
          <p:nvPr/>
        </p:nvSpPr>
        <p:spPr bwMode="auto">
          <a:xfrm rot="0">
            <a:off x="9504243" y="3256299"/>
            <a:ext cx="4051080" cy="53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ts val="0"/>
              </a:spcBef>
              <a:defRPr/>
            </a:pPr>
            <a:r>
              <a:rPr lang="zh-CN" sz="3000" b="1">
                <a:solidFill>
                  <a:srgbClr val="8FAECD"/>
                </a:solidFill>
                <a:latin typeface="黑体"/>
                <a:ea typeface="黑体"/>
                <a:cs typeface="黑体"/>
              </a:rPr>
              <a:t>互动情况</a:t>
            </a:r>
            <a:endParaRPr lang="zh-CN"/>
          </a:p>
        </p:txBody>
      </p:sp>
      <p:sp>
        <p:nvSpPr>
          <p:cNvPr id="1946792108" name="TextBox 33"/>
          <p:cNvSpPr txBox="1"/>
          <p:nvPr/>
        </p:nvSpPr>
        <p:spPr bwMode="auto">
          <a:xfrm rot="0">
            <a:off x="9504240" y="3980907"/>
            <a:ext cx="4050720" cy="106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899" algn="just">
              <a:lnSpc>
                <a:spcPts val="2800"/>
              </a:lnSpc>
              <a:buFont typeface="Arial"/>
              <a:buChar char="•"/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评论、收藏互动共计12.5万+</a:t>
            </a:r>
            <a:endParaRPr lang="zh-CN">
              <a:latin typeface="黑体"/>
              <a:cs typeface="黑体"/>
            </a:endParaRPr>
          </a:p>
          <a:p>
            <a:pPr marL="431801" lvl="1" indent="-215899" algn="just">
              <a:lnSpc>
                <a:spcPts val="2800"/>
              </a:lnSpc>
              <a:buFont typeface="Arial"/>
              <a:buChar char="•"/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用户参与话题#双11必买清单#</a:t>
            </a:r>
            <a:endParaRPr lang="zh-CN"/>
          </a:p>
          <a:p>
            <a:pPr marL="0" lvl="0" indent="0" algn="just">
              <a:lnSpc>
                <a:spcPts val="2800"/>
              </a:lnSpc>
              <a:spcBef>
                <a:spcPts val="0"/>
              </a:spcBef>
              <a:defRPr/>
            </a:pP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22699046" name="Group 2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028"/>
            </a:solidFill>
          </p:spPr>
        </p:sp>
      </p:grpSp>
      <p:sp>
        <p:nvSpPr>
          <p:cNvPr id="778946668" name="Freeform 4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7735" r="0" b="7733"/>
            <a:stretch/>
          </a:blipFill>
        </p:spPr>
      </p:sp>
      <p:grpSp>
        <p:nvGrpSpPr>
          <p:cNvPr id="1743802837" name="Group 5"/>
          <p:cNvGrpSpPr/>
          <p:nvPr/>
        </p:nvGrpSpPr>
        <p:grpSpPr bwMode="auto">
          <a:xfrm rot="0">
            <a:off x="0" y="0"/>
            <a:ext cx="18288003" cy="10287000"/>
            <a:chOff x="0" y="0"/>
            <a:chExt cx="24384004" cy="137160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>
              <a:gsLst>
                <a:gs pos="0">
                  <a:srgbClr val="101418">
                    <a:alpha val="0"/>
                  </a:srgbClr>
                </a:gs>
                <a:gs pos="100000">
                  <a:srgbClr val="101418">
                    <a:alpha val="100000"/>
                  </a:srgbClr>
                </a:gs>
              </a:gsLst>
              <a:lin ang="0" scaled="1"/>
            </a:gradFill>
          </p:spPr>
        </p:sp>
      </p:grpSp>
      <p:sp>
        <p:nvSpPr>
          <p:cNvPr id="15966431" name="AutoShape 7"/>
          <p:cNvSpPr/>
          <p:nvPr/>
        </p:nvSpPr>
        <p:spPr bwMode="auto">
          <a:xfrm>
            <a:off x="1028700" y="5546589"/>
            <a:ext cx="7022564" cy="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14625153" name="Group 8"/>
          <p:cNvGrpSpPr/>
          <p:nvPr/>
        </p:nvGrpSpPr>
        <p:grpSpPr bwMode="auto">
          <a:xfrm rot="0">
            <a:off x="13547559" y="1147831"/>
            <a:ext cx="4740443" cy="924579"/>
            <a:chOff x="0" y="0"/>
            <a:chExt cx="6320590" cy="1232774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6320536" cy="1232789"/>
            </a:xfrm>
            <a:custGeom>
              <a:avLst/>
              <a:gdLst/>
              <a:ahLst/>
              <a:cxnLst/>
              <a:rect l="l" t="t" r="r" b="b"/>
              <a:pathLst>
                <a:path w="6320536" h="1232789" fill="norm" stroke="1" extrusionOk="0">
                  <a:moveTo>
                    <a:pt x="242062" y="0"/>
                  </a:moveTo>
                  <a:lnTo>
                    <a:pt x="6320536" y="0"/>
                  </a:lnTo>
                  <a:lnTo>
                    <a:pt x="6320536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49355331" name="Group 10"/>
          <p:cNvGrpSpPr/>
          <p:nvPr/>
        </p:nvGrpSpPr>
        <p:grpSpPr bwMode="auto">
          <a:xfrm rot="0">
            <a:off x="14341638" y="577448"/>
            <a:ext cx="3946362" cy="924579"/>
            <a:chOff x="0" y="0"/>
            <a:chExt cx="5261816" cy="1232774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5261864" cy="1232789"/>
            </a:xfrm>
            <a:custGeom>
              <a:avLst/>
              <a:gdLst/>
              <a:ahLst/>
              <a:cxnLst/>
              <a:rect l="l" t="t" r="r" b="b"/>
              <a:pathLst>
                <a:path w="5261864" h="1232789" fill="norm" stroke="1" extrusionOk="0">
                  <a:moveTo>
                    <a:pt x="242062" y="0"/>
                  </a:moveTo>
                  <a:lnTo>
                    <a:pt x="5261864" y="0"/>
                  </a:lnTo>
                  <a:lnTo>
                    <a:pt x="5261864" y="1232789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grpSp>
        <p:nvGrpSpPr>
          <p:cNvPr id="1144423048" name="Group 12"/>
          <p:cNvGrpSpPr/>
          <p:nvPr/>
        </p:nvGrpSpPr>
        <p:grpSpPr bwMode="auto">
          <a:xfrm rot="0">
            <a:off x="15689180" y="8785479"/>
            <a:ext cx="2598821" cy="707377"/>
            <a:chOff x="0" y="0"/>
            <a:chExt cx="3465094" cy="94317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465068" cy="943229"/>
            </a:xfrm>
            <a:custGeom>
              <a:avLst/>
              <a:gdLst/>
              <a:ahLst/>
              <a:cxnLst/>
              <a:rect l="l" t="t" r="r" b="b"/>
              <a:pathLst>
                <a:path w="3465068" h="943229" fill="norm" stroke="1" extrusionOk="0">
                  <a:moveTo>
                    <a:pt x="185166" y="0"/>
                  </a:moveTo>
                  <a:lnTo>
                    <a:pt x="3465068" y="0"/>
                  </a:lnTo>
                  <a:lnTo>
                    <a:pt x="3465068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304860">
                <a:alpha val="80784"/>
              </a:srgbClr>
            </a:solidFill>
          </p:spPr>
        </p:sp>
      </p:grpSp>
      <p:grpSp>
        <p:nvGrpSpPr>
          <p:cNvPr id="1332597942" name="Group 14"/>
          <p:cNvGrpSpPr/>
          <p:nvPr/>
        </p:nvGrpSpPr>
        <p:grpSpPr bwMode="auto">
          <a:xfrm rot="0">
            <a:off x="16296714" y="8349090"/>
            <a:ext cx="1991286" cy="707377"/>
            <a:chOff x="0" y="0"/>
            <a:chExt cx="2655048" cy="943170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2655062" cy="943229"/>
            </a:xfrm>
            <a:custGeom>
              <a:avLst/>
              <a:gdLst/>
              <a:ahLst/>
              <a:cxnLst/>
              <a:rect l="l" t="t" r="r" b="b"/>
              <a:pathLst>
                <a:path w="2655062" h="943229" fill="norm" stroke="1" extrusionOk="0">
                  <a:moveTo>
                    <a:pt x="185166" y="0"/>
                  </a:moveTo>
                  <a:lnTo>
                    <a:pt x="2655062" y="0"/>
                  </a:lnTo>
                  <a:lnTo>
                    <a:pt x="2655062" y="943229"/>
                  </a:lnTo>
                  <a:lnTo>
                    <a:pt x="0" y="943229"/>
                  </a:lnTo>
                  <a:close/>
                </a:path>
              </a:pathLst>
            </a:custGeom>
            <a:solidFill>
              <a:srgbClr val="7890A8">
                <a:alpha val="80784"/>
              </a:srgbClr>
            </a:solidFill>
          </p:spPr>
        </p:sp>
      </p:grpSp>
      <p:sp>
        <p:nvSpPr>
          <p:cNvPr id="1288446643" name="TextBox 16"/>
          <p:cNvSpPr txBox="1"/>
          <p:nvPr/>
        </p:nvSpPr>
        <p:spPr bwMode="auto">
          <a:xfrm rot="0">
            <a:off x="1028700" y="1076346"/>
            <a:ext cx="10072099" cy="17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9"/>
              </a:lnSpc>
              <a:spcBef>
                <a:spcPts val="0"/>
              </a:spcBef>
              <a:defRPr/>
            </a:pPr>
            <a:r>
              <a:rPr lang="zh-CN" sz="10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03</a:t>
            </a:r>
            <a:endParaRPr lang="zh-CN"/>
          </a:p>
        </p:txBody>
      </p:sp>
      <p:sp>
        <p:nvSpPr>
          <p:cNvPr id="429779886" name="TextBox 17"/>
          <p:cNvSpPr txBox="1"/>
          <p:nvPr/>
        </p:nvSpPr>
        <p:spPr bwMode="auto">
          <a:xfrm rot="0" flipH="0" flipV="0">
            <a:off x="1028698" y="2936898"/>
            <a:ext cx="11785223" cy="17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9"/>
              </a:lnSpc>
              <a:spcBef>
                <a:spcPts val="0"/>
              </a:spcBef>
              <a:defRPr/>
            </a:pPr>
            <a:r>
              <a:rPr lang="zh-CN" sz="10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营销玩法与成效评估</a:t>
            </a:r>
            <a:endParaRPr lang="zh-CN"/>
          </a:p>
        </p:txBody>
      </p:sp>
      <p:sp>
        <p:nvSpPr>
          <p:cNvPr id="37395207" name="TextBox 18"/>
          <p:cNvSpPr txBox="1"/>
          <p:nvPr/>
        </p:nvSpPr>
        <p:spPr bwMode="auto">
          <a:xfrm rot="0">
            <a:off x="1028700" y="4742597"/>
            <a:ext cx="10071740" cy="62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ts val="0"/>
              </a:spcBef>
              <a:defRPr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 STRATEGIES &amp; EFFECTIVENESS</a:t>
            </a:r>
            <a:endParaRPr/>
          </a:p>
        </p:txBody>
      </p:sp>
      <p:sp>
        <p:nvSpPr>
          <p:cNvPr id="126902210" name="TextBox 19"/>
          <p:cNvSpPr txBox="1"/>
          <p:nvPr/>
        </p:nvSpPr>
        <p:spPr bwMode="auto">
          <a:xfrm rot="0">
            <a:off x="1028700" y="6115893"/>
            <a:ext cx="10072099" cy="35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ts val="0"/>
              </a:spcBef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总结各类促销玩法（满减、秒杀、裂变、晒单）及其参与情况和销售促进效果。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onlyoffice/9.1.0.167</Application>
  <PresentationFormat>On-screen Show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黑蓝色商务风项目复盘总结报告演示文稿</dc:title>
  <dc:identifier>DAGqPZjnWrg</dc:identifier>
  <cp:lastModifiedBy/>
  <cp:revision>6</cp:revision>
  <dcterms:created xsi:type="dcterms:W3CDTF">2006-08-16T00:00:00Z</dcterms:created>
  <dcterms:modified xsi:type="dcterms:W3CDTF">2025-10-24T19:18:08Z</dcterms:modified>
  <dc:creator/>
</cp:coreProperties>
</file>