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slideLayouts/slideLayout2.xml" ContentType="application/vnd.openxmlformats-officedocument.presentationml.slideLayou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charts/colors3.xml" ContentType="application/vnd.ms-office.chartcolorstyl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olors2.xml" ContentType="application/vnd.ms-office.chartcolorstyl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theme/theme2.xml" ContentType="application/vnd.openxmlformats-officedocument.theme+xml"/>
  <Override PartName="/ppt/slides/slide13.xml" ContentType="application/vnd.openxmlformats-officedocument.presentationml.slide+xml"/>
  <Override PartName="/ppt/charts/style2.xml" ContentType="application/vnd.ms-office.chartstyl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8288000" cy="10287000"/>
  <p:notesSz cx="68580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</a:tcBdr>
      </a:tcStyle>
    </a:band1V>
    <a:band2V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</a:tcBdr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  <a:fill>
          <a:solidFill>
            <a:schemeClr val="accent2">
              <a:tint val="2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1092" y="-90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Style" Target="style1.xml" /><Relationship Id="rId3" Type="http://schemas.microsoft.com/office/2011/relationships/chartColorStyle" Target="colors1.xml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Style" Target="style2.xml" /><Relationship Id="rId3" Type="http://schemas.microsoft.com/office/2011/relationships/chartColorStyle" Target="colors2.xml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Style" Target="style3.xml" /><Relationship Id="rId3" Type="http://schemas.microsoft.com/office/2011/relationships/chartColorStyle" Target="colors3.xml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Style" Target="style4.xml" /><Relationship Id="rId3" Type="http://schemas.microsoft.com/office/2011/relationships/chartColorStyle" Target="colors4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2000" b="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CN" sz="2000">
                <a:solidFill>
                  <a:schemeClr val="bg1"/>
                </a:solidFill>
              </a:rPr>
              <a:t>平台分布饼图</a:t>
            </a:r>
            <a:endParaRPr sz="2000">
              <a:solidFill>
                <a:schemeClr val="bg1"/>
              </a:solidFill>
            </a:endParaRPr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2000" b="0" spc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0EDB94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7320E0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rgbClr val="8C52FF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rgbClr val="1A21F7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rgbClr val="FF4F7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小红书</c:v>
                </c:pt>
                <c:pt idx="1">
                  <c:v>抖音</c:v>
                </c:pt>
                <c:pt idx="2">
                  <c:v>快手</c:v>
                </c:pt>
                <c:pt idx="3">
                  <c:v>淘宝</c:v>
                </c:pt>
                <c:pt idx="4">
                  <c:v>B站</c:v>
                </c:pt>
                <c:pt idx="5">
                  <c:v>其他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38</c:v>
                </c:pt>
                <c:pt idx="2">
                  <c:v>24</c:v>
                </c:pt>
                <c:pt idx="3">
                  <c:v>29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Silver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小红书</c:v>
                </c:pt>
                <c:pt idx="1">
                  <c:v>抖音</c:v>
                </c:pt>
                <c:pt idx="2">
                  <c:v>快手</c:v>
                </c:pt>
                <c:pt idx="3">
                  <c:v>淘宝</c:v>
                </c:pt>
                <c:pt idx="4">
                  <c:v>B站</c:v>
                </c:pt>
                <c:pt idx="5">
                  <c:v>其他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>
                  <c:v>26</c:v>
                </c:pt>
                <c:pt idx="3">
                  <c:v>17</c:v>
                </c:pt>
                <c:pt idx="4">
                  <c:v>19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小红书</c:v>
                </c:pt>
                <c:pt idx="1">
                  <c:v>抖音</c:v>
                </c:pt>
                <c:pt idx="2">
                  <c:v>快手</c:v>
                </c:pt>
                <c:pt idx="3">
                  <c:v>淘宝</c:v>
                </c:pt>
                <c:pt idx="4">
                  <c:v>B站</c:v>
                </c:pt>
                <c:pt idx="5">
                  <c:v>其他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</c:v>
                </c:pt>
                <c:pt idx="1">
                  <c:v>23</c:v>
                </c:pt>
                <c:pt idx="2">
                  <c:v>32</c:v>
                </c:pt>
                <c:pt idx="3">
                  <c:v>19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>
              <a:solidFill>
                <a:schemeClr val="bg1"/>
              </a:solidFill>
              <a:latin typeface="黑体"/>
              <a:ea typeface="黑体"/>
              <a:cs typeface="黑体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694942" y="1671781"/>
      <a:ext cx="7504504" cy="7050240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lang="zh-CN" sz="2000" b="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CN" sz="2000">
                <a:solidFill>
                  <a:schemeClr val="bg1"/>
                </a:solidFill>
              </a:rPr>
              <a:t>分时销售对比</a:t>
            </a:r>
            <a:endParaRPr lang="zh-CN" sz="2000">
              <a:solidFill>
                <a:schemeClr val="bg1"/>
              </a:solidFill>
            </a:endParaRPr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lang="zh-CN" sz="2000" b="0" spc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/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去年销售额（万元）</c:v>
                </c:pt>
              </c:strCache>
            </c:strRef>
          </c:tx>
          <c:spPr bwMode="auto">
            <a:prstGeom prst="rect">
              <a:avLst/>
            </a:prstGeom>
            <a:solidFill>
              <a:srgbClr val="1A21F7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lang="zh-CN" sz="9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11:00-12:00</c:v>
                </c:pt>
                <c:pt idx="1">
                  <c:v>18:00-19:00</c:v>
                </c:pt>
                <c:pt idx="2">
                  <c:v>20:00-21:00</c:v>
                </c:pt>
                <c:pt idx="3">
                  <c:v>21:00-22:00</c:v>
                </c:pt>
                <c:pt idx="4">
                  <c:v>22:00-23:00</c:v>
                </c:pt>
                <c:pt idx="5">
                  <c:v>23:00-24:00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270</c:v>
                </c:pt>
                <c:pt idx="1">
                  <c:v>220</c:v>
                </c:pt>
                <c:pt idx="2">
                  <c:v>280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今年销售额（万元）</c:v>
                </c:pt>
              </c:strCache>
            </c:strRef>
          </c:tx>
          <c:spPr bwMode="auto">
            <a:prstGeom prst="rect">
              <a:avLst/>
            </a:prstGeom>
            <a:solidFill>
              <a:srgbClr val="7320E0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lang="zh-CN" sz="9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11:00-12:00</c:v>
                </c:pt>
                <c:pt idx="1">
                  <c:v>18:00-19:00</c:v>
                </c:pt>
                <c:pt idx="2">
                  <c:v>20:00-21:00</c:v>
                </c:pt>
                <c:pt idx="3">
                  <c:v>21:00-22:00</c:v>
                </c:pt>
                <c:pt idx="4">
                  <c:v>22:00-23:00</c:v>
                </c:pt>
                <c:pt idx="5">
                  <c:v>23:00-24:00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320</c:v>
                </c:pt>
                <c:pt idx="1">
                  <c:v>260</c:v>
                </c:pt>
                <c:pt idx="2">
                  <c:v>320</c:v>
                </c:pt>
                <c:pt idx="3">
                  <c:v>380</c:v>
                </c:pt>
                <c:pt idx="4">
                  <c:v>450</c:v>
                </c:pt>
                <c:pt idx="5">
                  <c:v>500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lang="zh-CN" sz="9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11:00-12:00</c:v>
                </c:pt>
                <c:pt idx="1">
                  <c:v>18:00-19:00</c:v>
                </c:pt>
                <c:pt idx="2">
                  <c:v>20:00-21:00</c:v>
                </c:pt>
                <c:pt idx="3">
                  <c:v>21:00-22:00</c:v>
                </c:pt>
                <c:pt idx="4">
                  <c:v>22:00-23:00</c:v>
                </c:pt>
                <c:pt idx="5">
                  <c:v>23:00-24:00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lang="zh-CN" sz="9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219"/>
        <c:overlap val="-26"/>
        <c:axId val="1866169477"/>
        <c:axId val="1866169478"/>
      </c:barChart>
      <c:catAx>
        <c:axId val="186616947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lang="zh-CN" sz="1400">
                <a:solidFill>
                  <a:schemeClr val="bg1"/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1866169478"/>
        <c:crosses val="autoZero"/>
        <c:auto val="1"/>
        <c:lblAlgn val="ctr"/>
        <c:lblOffset val="100"/>
        <c:noMultiLvlLbl val="0"/>
      </c:catAx>
      <c:valAx>
        <c:axId val="186616947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lang="zh-CN" sz="1400">
                <a:solidFill>
                  <a:schemeClr val="bg1"/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1866169477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40420"/>
          <c:y val="0.937860"/>
          <c:w val="0.526550"/>
          <c:h val="0.04280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644268" y="2784093"/>
      <a:ext cx="8457110" cy="5572675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lang="zh-CN" sz="1000">
          <a:solidFill>
            <a:schemeClr val="bg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lang="zh-CN" sz="2000" b="0" spc="0">
                <a:solidFill>
                  <a:schemeClr val="bg1"/>
                </a:solidFill>
                <a:latin typeface="黑体"/>
                <a:ea typeface="黑体"/>
                <a:cs typeface="黑体"/>
              </a:defRPr>
            </a:pPr>
            <a:r>
              <a:rPr lang="zh-CN" sz="200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用户类型</a:t>
            </a:r>
            <a:endParaRPr lang="zh-CN" sz="2000">
              <a:solidFill>
                <a:schemeClr val="bg1"/>
              </a:solidFill>
              <a:latin typeface="黑体"/>
              <a:cs typeface="黑体"/>
            </a:endParaRPr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lang="zh-CN" sz="2000" b="0" spc="0">
              <a:solidFill>
                <a:schemeClr val="bg1"/>
              </a:solidFill>
              <a:latin typeface="黑体"/>
              <a:ea typeface="黑体"/>
              <a:cs typeface="黑体"/>
            </a:defRPr>
          </a:pPr>
          <a:endParaRPr/>
        </a:p>
      </c:txPr>
    </c:title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FF4F76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0EDB94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rgbClr val="7320E0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rgbClr val="8C52FF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新用户</c:v>
                </c:pt>
                <c:pt idx="1">
                  <c:v>回流用户</c:v>
                </c:pt>
                <c:pt idx="2">
                  <c:v>忠实用户</c:v>
                </c:pt>
                <c:pt idx="3">
                  <c:v>潜在用户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0.35</c:v>
                </c:pt>
                <c:pt idx="1">
                  <c:v>0.25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新用户</c:v>
                </c:pt>
                <c:pt idx="1">
                  <c:v>回流用户</c:v>
                </c:pt>
                <c:pt idx="2">
                  <c:v>忠实用户</c:v>
                </c:pt>
                <c:pt idx="3">
                  <c:v>潜在用户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新用户</c:v>
                </c:pt>
                <c:pt idx="1">
                  <c:v>回流用户</c:v>
                </c:pt>
                <c:pt idx="2">
                  <c:v>忠实用户</c:v>
                </c:pt>
                <c:pt idx="3">
                  <c:v>潜在用户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egendEntry>
        <c:idx val="5"/>
        <c:delete val="1"/>
        <c:txPr>
          <a:bodyPr/>
          <a:p>
            <a:pPr>
              <a:defRPr lang="zh-CN" sz="2000">
                <a:solidFill>
                  <a:schemeClr val="bg1"/>
                </a:solidFill>
                <a:latin typeface="黑体"/>
                <a:ea typeface="黑体"/>
                <a:cs typeface="黑体"/>
              </a:defRPr>
            </a:pPr>
            <a:endParaRPr/>
          </a:p>
        </c:txPr>
      </c:legendEntry>
      <c:legendEntry>
        <c:idx val="4"/>
        <c:delete val="1"/>
        <c:txPr>
          <a:bodyPr/>
          <a:p>
            <a:pPr>
              <a:defRPr lang="zh-CN" sz="2000">
                <a:solidFill>
                  <a:schemeClr val="bg1"/>
                </a:solidFill>
                <a:latin typeface="黑体"/>
                <a:ea typeface="黑体"/>
                <a:cs typeface="黑体"/>
              </a:defRPr>
            </a:pPr>
            <a:endParaRPr/>
          </a:p>
        </c:txPr>
      </c:legendEntry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000">
              <a:solidFill>
                <a:schemeClr val="bg1"/>
              </a:solidFill>
              <a:latin typeface="黑体"/>
              <a:ea typeface="黑体"/>
              <a:cs typeface="黑体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18690" y="1391785"/>
      <a:ext cx="7884945" cy="7203245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lang="zh-CN" sz="2000" b="0" spc="0">
                <a:solidFill>
                  <a:schemeClr val="bg1"/>
                </a:solidFill>
                <a:latin typeface="黑体"/>
                <a:ea typeface="黑体"/>
                <a:cs typeface="黑体"/>
              </a:defRPr>
            </a:pPr>
            <a:r>
              <a:rPr lang="zh-CN" sz="200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活动经费预算</a:t>
            </a:r>
            <a:r>
              <a:rPr lang="zh-CN" sz="200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比例</a:t>
            </a:r>
            <a:endParaRPr lang="zh-CN" sz="2000">
              <a:solidFill>
                <a:schemeClr val="bg1"/>
              </a:solidFill>
              <a:latin typeface="黑体"/>
              <a:cs typeface="黑体"/>
            </a:endParaRPr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lang="zh-CN" sz="2000" b="0" spc="0">
              <a:solidFill>
                <a:schemeClr val="bg1"/>
              </a:solidFill>
              <a:latin typeface="黑体"/>
              <a:ea typeface="黑体"/>
              <a:cs typeface="黑体"/>
            </a:defRPr>
          </a:pPr>
          <a:endParaRPr/>
        </a:p>
      </c:txPr>
    </c:title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比例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FF4F76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8C52FF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rgbClr val="7320E0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rgbClr val="00B0F0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rgbClr val="0EDB94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推广费用</c:v>
                </c:pt>
                <c:pt idx="1">
                  <c:v>直播费用</c:v>
                </c:pt>
                <c:pt idx="2">
                  <c:v xml:space="preserve"> 活动让利</c:v>
                </c:pt>
                <c:pt idx="3">
                  <c:v>物料设计</c:v>
                </c:pt>
                <c:pt idx="4">
                  <c:v>人员成本</c:v>
                </c:pt>
                <c:pt idx="5">
                  <c:v>其他费用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.00%">
                  <c:v>0.267</c:v>
                </c:pt>
                <c:pt idx="1" formatCode="0.00%">
                  <c:v>0.16699999999999998</c:v>
                </c:pt>
                <c:pt idx="2" formatCode="0.00%">
                  <c:v>0.33299999999999996</c:v>
                </c:pt>
                <c:pt idx="3" formatCode="0.00%">
                  <c:v>0.067</c:v>
                </c:pt>
                <c:pt idx="4" formatCode="0%">
                  <c:v>0.1</c:v>
                </c:pt>
                <c:pt idx="5" formatCode="0.00%">
                  <c:v>0.067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推广费用</c:v>
                </c:pt>
                <c:pt idx="1">
                  <c:v>直播费用</c:v>
                </c:pt>
                <c:pt idx="2">
                  <c:v xml:space="preserve"> 活动让利</c:v>
                </c:pt>
                <c:pt idx="3">
                  <c:v>物料设计</c:v>
                </c:pt>
                <c:pt idx="4">
                  <c:v>人员成本</c:v>
                </c:pt>
                <c:pt idx="5">
                  <c:v>其他费用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推广费用</c:v>
                </c:pt>
                <c:pt idx="1">
                  <c:v>直播费用</c:v>
                </c:pt>
                <c:pt idx="2">
                  <c:v xml:space="preserve"> 活动让利</c:v>
                </c:pt>
                <c:pt idx="3">
                  <c:v>物料设计</c:v>
                </c:pt>
                <c:pt idx="4">
                  <c:v>人员成本</c:v>
                </c:pt>
                <c:pt idx="5">
                  <c:v>其他费用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>
              <a:solidFill>
                <a:schemeClr val="bg1"/>
              </a:solidFill>
              <a:latin typeface="黑体"/>
              <a:ea typeface="黑体"/>
              <a:cs typeface="黑体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0" y="3015982"/>
      <a:ext cx="6903041" cy="5096687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embeddings/_rels/Microsoft_Excel_Worksheet1.xlsx.rels><?xml version="1.0" encoding="UTF-8" standalone="yes"?><Relationships xmlns="http://schemas.openxmlformats.org/package/2006/relationships"></Relationships>
</file>

<file path=ppt/embeddings/_rels/Microsoft_Excel_Worksheet2.xlsx.rels><?xml version="1.0" encoding="UTF-8" standalone="yes"?><Relationships xmlns="http://schemas.openxmlformats.org/package/2006/relationships"></Relationships>
</file>

<file path=ppt/embeddings/_rels/Microsoft_Excel_Worksheet3.xlsx.rels><?xml version="1.0" encoding="UTF-8" standalone="yes"?><Relationships xmlns="http://schemas.openxmlformats.org/package/2006/relationships"></Relationships>
</file>

<file path=ppt/embeddings/_rels/Microsoft_Excel_Worksheet4.xlsx.rels><?xml version="1.0" encoding="UTF-8" standalone="yes"?><Relationships xmlns="http://schemas.openxmlformats.org/package/2006/relationships"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021412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91774950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50750049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73691265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2414724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58884474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99788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053111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307994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468087-F61E-4481-5F86-643BE50BCCC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951787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5806446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658276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B3DBB5-95BD-73C5-4E9D-F7614AB88B1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267889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304868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34451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7733771-7E93-114E-6C2C-6AF4CF6D890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029808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0017436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1721306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CD48D8-D46E-2A41-F1DB-0F05CD2B84A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57809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327331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8968227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81D60AC-C6B2-C699-73E6-0ACB71EFFEB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31671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264840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184126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5B3564-EEF5-89AA-C89A-A9FFFB1A295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383970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917280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887605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1BFAE7-F02C-392C-9824-F471DDC76B0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21824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957354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16081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56FF86-47EE-FF05-D245-A60E901FC75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40522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852492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00888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16D7C9A-5E72-BC4D-772B-E3586E4681D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900510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132333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209625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B4E78A-FA26-8020-1AF4-AF0E47747AC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602009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495232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6306159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BE3252-F188-29EA-113A-C0FB3FB2E02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80264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507433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585249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565F439-0FF8-9A0B-ABF1-7D5DCE00FE5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09185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9640154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2113133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629382-0BA3-53B2-D3F2-5080C73247A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697497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4487193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2916862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A697B98-9DB5-24CC-B5E7-98E06431012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527529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3973487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326326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730B79-4B66-E284-FB70-D11129F5D57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4967806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28283924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28259903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46005654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227400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603084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021674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1838408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55820470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113904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3549216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00988387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7450108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01513568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345407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081439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5261984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2289968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71873406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975040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083889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754000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452243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10839499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811688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139909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4009234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3462198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888641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90761014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792062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867682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099518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7865760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5876593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08209142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1802758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733401154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297526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504473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7704789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4621366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7392199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1777423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87429582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302733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401930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00814639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4140944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2900938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94422590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383755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6072941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15223670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100640413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7381420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03472932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786228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208000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302428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717275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70612852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887135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chart" Target="../charts/chart4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chart" Target="../charts/chart1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chart" Target="../charts/chart2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chart" Target="../charts/chart3.xml" 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17324636" name="Group 2"/>
          <p:cNvGrpSpPr/>
          <p:nvPr/>
        </p:nvGrpSpPr>
        <p:grpSpPr bwMode="auto">
          <a:xfrm rot="0">
            <a:off x="13699272" y="0"/>
            <a:ext cx="4588726" cy="10287000"/>
            <a:chOff x="0" y="0"/>
            <a:chExt cx="6118302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6118352" cy="13716000"/>
            </a:xfrm>
            <a:custGeom>
              <a:avLst/>
              <a:gdLst/>
              <a:ahLst/>
              <a:cxnLst/>
              <a:rect l="l" t="t" r="r" b="b"/>
              <a:pathLst>
                <a:path w="6118352" h="13716000" fill="norm" stroke="1" extrusionOk="0">
                  <a:moveTo>
                    <a:pt x="0" y="0"/>
                  </a:moveTo>
                  <a:lnTo>
                    <a:pt x="6118352" y="0"/>
                  </a:lnTo>
                  <a:lnTo>
                    <a:pt x="611835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1F7"/>
            </a:solidFill>
          </p:spPr>
        </p:sp>
      </p:grpSp>
      <p:sp>
        <p:nvSpPr>
          <p:cNvPr id="1512593524" name="Freeform 4"/>
          <p:cNvSpPr/>
          <p:nvPr/>
        </p:nvSpPr>
        <p:spPr bwMode="auto">
          <a:xfrm rot="0" flipH="0" flipV="0">
            <a:off x="0" y="1828800"/>
            <a:ext cx="381000" cy="8458200"/>
          </a:xfrm>
          <a:custGeom>
            <a:avLst/>
            <a:gdLst/>
            <a:ahLst/>
            <a:cxnLst/>
            <a:rect l="l" t="t" r="r" b="b"/>
            <a:pathLst>
              <a:path w="381000" h="8458200" fill="norm" stroke="1" extrusionOk="0">
                <a:moveTo>
                  <a:pt x="0" y="0"/>
                </a:moveTo>
                <a:lnTo>
                  <a:pt x="381000" y="0"/>
                </a:lnTo>
                <a:lnTo>
                  <a:pt x="381000" y="8458200"/>
                </a:lnTo>
                <a:lnTo>
                  <a:pt x="0" y="8458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  <p:grpSp>
        <p:nvGrpSpPr>
          <p:cNvPr id="794113717" name="Group 5"/>
          <p:cNvGrpSpPr/>
          <p:nvPr/>
        </p:nvGrpSpPr>
        <p:grpSpPr bwMode="auto">
          <a:xfrm rot="0">
            <a:off x="12287250" y="8439150"/>
            <a:ext cx="2324100" cy="1847850"/>
            <a:chOff x="0" y="0"/>
            <a:chExt cx="3098800" cy="24638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3098800" cy="2463800"/>
            </a:xfrm>
            <a:custGeom>
              <a:avLst/>
              <a:gdLst/>
              <a:ahLst/>
              <a:cxnLst/>
              <a:rect l="l" t="t" r="r" b="b"/>
              <a:pathLst>
                <a:path w="3098800" h="2463800" fill="norm" stroke="1" extrusionOk="0">
                  <a:moveTo>
                    <a:pt x="0" y="0"/>
                  </a:moveTo>
                  <a:lnTo>
                    <a:pt x="3098800" y="0"/>
                  </a:lnTo>
                  <a:lnTo>
                    <a:pt x="3098800" y="2463800"/>
                  </a:lnTo>
                  <a:lnTo>
                    <a:pt x="0" y="2463800"/>
                  </a:lnTo>
                  <a:close/>
                </a:path>
              </a:pathLst>
            </a:custGeom>
            <a:solidFill>
              <a:srgbClr val="FF4F76"/>
            </a:solidFill>
          </p:spPr>
        </p:sp>
      </p:grpSp>
      <p:grpSp>
        <p:nvGrpSpPr>
          <p:cNvPr id="2131161888" name="Group 7"/>
          <p:cNvGrpSpPr/>
          <p:nvPr/>
        </p:nvGrpSpPr>
        <p:grpSpPr bwMode="auto">
          <a:xfrm rot="0">
            <a:off x="14611350" y="9486900"/>
            <a:ext cx="3676650" cy="800100"/>
            <a:chOff x="0" y="0"/>
            <a:chExt cx="4902200" cy="1066800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4902200" cy="1066800"/>
            </a:xfrm>
            <a:custGeom>
              <a:avLst/>
              <a:gdLst/>
              <a:ahLst/>
              <a:cxnLst/>
              <a:rect l="l" t="t" r="r" b="b"/>
              <a:pathLst>
                <a:path w="4902200" h="1066800" fill="norm" stroke="1" extrusionOk="0">
                  <a:moveTo>
                    <a:pt x="0" y="0"/>
                  </a:moveTo>
                  <a:lnTo>
                    <a:pt x="4902200" y="0"/>
                  </a:lnTo>
                  <a:lnTo>
                    <a:pt x="49022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7320E0"/>
            </a:solidFill>
          </p:spPr>
        </p:sp>
      </p:grpSp>
      <p:sp>
        <p:nvSpPr>
          <p:cNvPr id="1040576032" name="TextBox 9"/>
          <p:cNvSpPr txBox="1"/>
          <p:nvPr/>
        </p:nvSpPr>
        <p:spPr bwMode="auto">
          <a:xfrm rot="0">
            <a:off x="1833255" y="4896675"/>
            <a:ext cx="7895364" cy="91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  <a:defRPr/>
            </a:pPr>
            <a:r>
              <a:rPr lang="zh-CN" sz="6000" b="0">
                <a:solidFill>
                  <a:srgbClr val="FF4F76"/>
                </a:solidFill>
                <a:latin typeface="黑体"/>
                <a:ea typeface="黑体"/>
                <a:cs typeface="黑体"/>
              </a:rPr>
              <a:t>11.11购物节</a:t>
            </a:r>
            <a:endParaRPr lang="zh-CN"/>
          </a:p>
        </p:txBody>
      </p:sp>
      <p:grpSp>
        <p:nvGrpSpPr>
          <p:cNvPr id="1426340189" name="Group 10"/>
          <p:cNvGrpSpPr/>
          <p:nvPr/>
        </p:nvGrpSpPr>
        <p:grpSpPr bwMode="auto">
          <a:xfrm rot="0">
            <a:off x="13117551" y="2324100"/>
            <a:ext cx="1143000" cy="1143000"/>
            <a:chOff x="0" y="0"/>
            <a:chExt cx="1524000" cy="1524000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 fill="norm" stroke="1" extrusionOk="0">
                  <a:moveTo>
                    <a:pt x="0" y="762000"/>
                  </a:moveTo>
                  <a:cubicBezTo>
                    <a:pt x="0" y="341122"/>
                    <a:pt x="341122" y="0"/>
                    <a:pt x="762000" y="0"/>
                  </a:cubicBezTo>
                  <a:cubicBezTo>
                    <a:pt x="1182878" y="0"/>
                    <a:pt x="1524000" y="341122"/>
                    <a:pt x="1524000" y="762000"/>
                  </a:cubicBezTo>
                  <a:cubicBezTo>
                    <a:pt x="1524000" y="1182878"/>
                    <a:pt x="1182878" y="1524000"/>
                    <a:pt x="762000" y="1524000"/>
                  </a:cubicBezTo>
                  <a:cubicBezTo>
                    <a:pt x="341122" y="1524000"/>
                    <a:pt x="0" y="1182878"/>
                    <a:pt x="0" y="762000"/>
                  </a:cubicBezTo>
                  <a:close/>
                </a:path>
              </a:pathLst>
            </a:custGeom>
            <a:gradFill>
              <a:gsLst>
                <a:gs pos="0">
                  <a:srgbClr val="0EDB94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 scaled="1"/>
            </a:gradFill>
          </p:spPr>
        </p:sp>
      </p:grpSp>
      <p:sp>
        <p:nvSpPr>
          <p:cNvPr id="490402193" name="AutoShape 12"/>
          <p:cNvSpPr/>
          <p:nvPr/>
        </p:nvSpPr>
        <p:spPr bwMode="auto">
          <a:xfrm>
            <a:off x="6662738" y="5427099"/>
            <a:ext cx="3248025" cy="9525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30622355" name="AutoShape 13"/>
          <p:cNvSpPr/>
          <p:nvPr/>
        </p:nvSpPr>
        <p:spPr bwMode="auto">
          <a:xfrm rot="5394335">
            <a:off x="14405398" y="4524607"/>
            <a:ext cx="578028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11760062" name="Freeform 14"/>
          <p:cNvSpPr/>
          <p:nvPr/>
        </p:nvSpPr>
        <p:spPr bwMode="auto">
          <a:xfrm rot="0" flipH="0" flipV="0">
            <a:off x="-315" y="489"/>
            <a:ext cx="2002710" cy="1856392"/>
          </a:xfrm>
          <a:custGeom>
            <a:avLst/>
            <a:gdLst/>
            <a:ahLst/>
            <a:cxnLst/>
            <a:rect l="l" t="t" r="r" b="b"/>
            <a:pathLst>
              <a:path w="2002710" h="1856392" fill="norm" stroke="1" extrusionOk="0">
                <a:moveTo>
                  <a:pt x="0" y="0"/>
                </a:moveTo>
                <a:lnTo>
                  <a:pt x="2002710" y="0"/>
                </a:lnTo>
                <a:lnTo>
                  <a:pt x="2002710" y="1856393"/>
                </a:lnTo>
                <a:lnTo>
                  <a:pt x="0" y="1856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sp>
        <p:nvSpPr>
          <p:cNvPr id="666413314" name="TextBox 16"/>
          <p:cNvSpPr txBox="1"/>
          <p:nvPr/>
        </p:nvSpPr>
        <p:spPr bwMode="auto">
          <a:xfrm rot="0">
            <a:off x="1667819" y="3234442"/>
            <a:ext cx="9526873" cy="164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  <a:defRPr/>
            </a:pPr>
            <a:r>
              <a:rPr lang="zh-CN" sz="10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</a:t>
            </a:r>
            <a:r>
              <a:rPr lang="zh-CN" sz="10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策划方案</a:t>
            </a:r>
            <a:endParaRPr lang="zh-CN"/>
          </a:p>
        </p:txBody>
      </p:sp>
      <p:sp>
        <p:nvSpPr>
          <p:cNvPr id="1856114209" name="TextBox 17"/>
          <p:cNvSpPr txBox="1"/>
          <p:nvPr/>
        </p:nvSpPr>
        <p:spPr bwMode="auto">
          <a:xfrm rot="0">
            <a:off x="15378669" y="8493051"/>
            <a:ext cx="2211885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defRPr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SHOPPING </a:t>
            </a:r>
            <a:r>
              <a:rPr lang="zh-CN" sz="21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FESTIVAL</a:t>
            </a:r>
            <a:endParaRPr/>
          </a:p>
        </p:txBody>
      </p:sp>
      <p:sp>
        <p:nvSpPr>
          <p:cNvPr id="1222001546" name="TextBox 18"/>
          <p:cNvSpPr txBox="1"/>
          <p:nvPr/>
        </p:nvSpPr>
        <p:spPr bwMode="auto">
          <a:xfrm rot="0">
            <a:off x="1885590" y="5986776"/>
            <a:ext cx="5917738" cy="41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品牌/企业名称</a:t>
            </a:r>
            <a:endParaRPr lang="zh-CN"/>
          </a:p>
        </p:txBody>
      </p:sp>
      <p:sp>
        <p:nvSpPr>
          <p:cNvPr id="305202129" name="TextBox 19"/>
          <p:cNvSpPr txBox="1"/>
          <p:nvPr/>
        </p:nvSpPr>
        <p:spPr bwMode="auto">
          <a:xfrm rot="0">
            <a:off x="1919178" y="7421456"/>
            <a:ext cx="1880301" cy="32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defRPr/>
            </a:pPr>
            <a:r>
              <a:rPr lang="zh-CN" sz="21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汇报人</a:t>
            </a:r>
            <a:r>
              <a:rPr lang="zh-CN" sz="21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：XXX</a:t>
            </a:r>
            <a:endParaRPr lang="zh-CN"/>
          </a:p>
        </p:txBody>
      </p:sp>
      <p:pic>
        <p:nvPicPr>
          <p:cNvPr id="450720792" name="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1667818" y="1634466"/>
            <a:ext cx="1533524" cy="647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8452759" name="TextBox 2"/>
          <p:cNvSpPr txBox="1"/>
          <p:nvPr/>
        </p:nvSpPr>
        <p:spPr bwMode="auto">
          <a:xfrm rot="0">
            <a:off x="1139134" y="7413507"/>
            <a:ext cx="2037392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项目负责人</a:t>
            </a:r>
            <a:endParaRPr lang="zh-CN"/>
          </a:p>
        </p:txBody>
      </p:sp>
      <p:sp>
        <p:nvSpPr>
          <p:cNvPr id="1711430876" name="TextBox 3"/>
          <p:cNvSpPr txBox="1"/>
          <p:nvPr/>
        </p:nvSpPr>
        <p:spPr bwMode="auto">
          <a:xfrm rot="0">
            <a:off x="644267" y="520758"/>
            <a:ext cx="3629749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defRPr/>
            </a:pPr>
            <a:r>
              <a:rPr lang="zh-CN" sz="4200" b="1">
                <a:solidFill>
                  <a:srgbClr val="FF4F76"/>
                </a:solidFill>
                <a:latin typeface="黑体"/>
                <a:ea typeface="黑体"/>
                <a:cs typeface="黑体"/>
              </a:rPr>
              <a:t>活动具体运作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675668292" name="Freeform 5"/>
          <p:cNvSpPr/>
          <p:nvPr/>
        </p:nvSpPr>
        <p:spPr bwMode="auto">
          <a:xfrm rot="0" flipH="0" flipV="0">
            <a:off x="5531496" y="5290114"/>
            <a:ext cx="7225008" cy="4996886"/>
          </a:xfrm>
          <a:custGeom>
            <a:avLst/>
            <a:gdLst/>
            <a:ahLst/>
            <a:cxnLst/>
            <a:rect l="l" t="t" r="r" b="b"/>
            <a:pathLst>
              <a:path w="7225008" h="4996886" fill="norm" stroke="1" extrusionOk="0">
                <a:moveTo>
                  <a:pt x="0" y="0"/>
                </a:moveTo>
                <a:lnTo>
                  <a:pt x="7225008" y="0"/>
                </a:lnTo>
                <a:lnTo>
                  <a:pt x="7225008" y="4996886"/>
                </a:lnTo>
                <a:lnTo>
                  <a:pt x="0" y="4996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  <p:sp>
        <p:nvSpPr>
          <p:cNvPr id="114329565" name="TextBox 6"/>
          <p:cNvSpPr txBox="1"/>
          <p:nvPr/>
        </p:nvSpPr>
        <p:spPr bwMode="auto">
          <a:xfrm rot="0">
            <a:off x="8092899" y="7856389"/>
            <a:ext cx="2102917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组织架构</a:t>
            </a:r>
            <a:endParaRPr lang="zh-CN"/>
          </a:p>
        </p:txBody>
      </p:sp>
      <p:sp>
        <p:nvSpPr>
          <p:cNvPr id="1608985475" name="TextBox 7"/>
          <p:cNvSpPr txBox="1"/>
          <p:nvPr/>
        </p:nvSpPr>
        <p:spPr bwMode="auto">
          <a:xfrm rot="0">
            <a:off x="7187862" y="8543448"/>
            <a:ext cx="3912989" cy="35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  <a:defRPr/>
            </a:pPr>
            <a:r>
              <a:rPr lang="zh-CN" sz="18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五组协同</a:t>
            </a:r>
            <a:endParaRPr lang="zh-CN"/>
          </a:p>
        </p:txBody>
      </p:sp>
      <p:grpSp>
        <p:nvGrpSpPr>
          <p:cNvPr id="1520221611" name="Group 8"/>
          <p:cNvGrpSpPr/>
          <p:nvPr/>
        </p:nvGrpSpPr>
        <p:grpSpPr bwMode="auto">
          <a:xfrm rot="0">
            <a:off x="3432579" y="7011653"/>
            <a:ext cx="1505388" cy="1505388"/>
            <a:chOff x="0" y="0"/>
            <a:chExt cx="2007184" cy="2007184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2007108" cy="2007108"/>
            </a:xfrm>
            <a:custGeom>
              <a:avLst/>
              <a:gdLst/>
              <a:ahLst/>
              <a:cxnLst/>
              <a:rect l="l" t="t" r="r" b="b"/>
              <a:pathLst>
                <a:path w="2007108" h="2007108" fill="norm" stroke="1" extrusionOk="0">
                  <a:moveTo>
                    <a:pt x="0" y="1003554"/>
                  </a:moveTo>
                  <a:cubicBezTo>
                    <a:pt x="0" y="449326"/>
                    <a:pt x="449326" y="0"/>
                    <a:pt x="1003554" y="0"/>
                  </a:cubicBezTo>
                  <a:cubicBezTo>
                    <a:pt x="1557782" y="0"/>
                    <a:pt x="2007108" y="449326"/>
                    <a:pt x="2007108" y="1003554"/>
                  </a:cubicBezTo>
                  <a:cubicBezTo>
                    <a:pt x="2007108" y="1557782"/>
                    <a:pt x="1557782" y="2007108"/>
                    <a:pt x="1003554" y="2007108"/>
                  </a:cubicBezTo>
                  <a:cubicBezTo>
                    <a:pt x="449326" y="2007108"/>
                    <a:pt x="0" y="1557909"/>
                    <a:pt x="0" y="1003554"/>
                  </a:cubicBezTo>
                  <a:close/>
                </a:path>
              </a:pathLst>
            </a:custGeom>
            <a:solidFill>
              <a:srgbClr val="0EDB94"/>
            </a:solidFill>
          </p:spPr>
        </p:sp>
      </p:grpSp>
      <p:sp>
        <p:nvSpPr>
          <p:cNvPr id="1940693786" name="TextBox 10"/>
          <p:cNvSpPr txBox="1"/>
          <p:nvPr/>
        </p:nvSpPr>
        <p:spPr bwMode="auto">
          <a:xfrm rot="0">
            <a:off x="3805006" y="7463817"/>
            <a:ext cx="760893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</a:rPr>
              <a:t>01</a:t>
            </a:r>
            <a:endParaRPr lang="zh-CN"/>
          </a:p>
        </p:txBody>
      </p:sp>
      <p:grpSp>
        <p:nvGrpSpPr>
          <p:cNvPr id="408074729" name="Group 11"/>
          <p:cNvGrpSpPr/>
          <p:nvPr/>
        </p:nvGrpSpPr>
        <p:grpSpPr bwMode="auto">
          <a:xfrm rot="0">
            <a:off x="13296010" y="7011653"/>
            <a:ext cx="1505388" cy="1505388"/>
            <a:chOff x="0" y="0"/>
            <a:chExt cx="2007184" cy="2007184"/>
          </a:xfrm>
        </p:grpSpPr>
        <p:sp>
          <p:nvSpPr>
            <p:cNvPr id="12" name="Freeform 12"/>
            <p:cNvSpPr/>
            <p:nvPr/>
          </p:nvSpPr>
          <p:spPr bwMode="auto">
            <a:xfrm rot="0" flipH="0" flipV="0">
              <a:off x="0" y="0"/>
              <a:ext cx="2007108" cy="2007108"/>
            </a:xfrm>
            <a:custGeom>
              <a:avLst/>
              <a:gdLst/>
              <a:ahLst/>
              <a:cxnLst/>
              <a:rect l="l" t="t" r="r" b="b"/>
              <a:pathLst>
                <a:path w="2007108" h="2007108" fill="norm" stroke="1" extrusionOk="0">
                  <a:moveTo>
                    <a:pt x="0" y="1003554"/>
                  </a:moveTo>
                  <a:cubicBezTo>
                    <a:pt x="0" y="449326"/>
                    <a:pt x="449326" y="0"/>
                    <a:pt x="1003554" y="0"/>
                  </a:cubicBezTo>
                  <a:cubicBezTo>
                    <a:pt x="1557782" y="0"/>
                    <a:pt x="2007108" y="449326"/>
                    <a:pt x="2007108" y="1003554"/>
                  </a:cubicBezTo>
                  <a:cubicBezTo>
                    <a:pt x="2007108" y="1557782"/>
                    <a:pt x="1557782" y="2007108"/>
                    <a:pt x="1003554" y="2007108"/>
                  </a:cubicBezTo>
                  <a:cubicBezTo>
                    <a:pt x="449326" y="2007108"/>
                    <a:pt x="0" y="1557909"/>
                    <a:pt x="0" y="1003554"/>
                  </a:cubicBezTo>
                  <a:close/>
                </a:path>
              </a:pathLst>
            </a:custGeom>
            <a:solidFill>
              <a:srgbClr val="0EDB94"/>
            </a:solidFill>
          </p:spPr>
        </p:sp>
      </p:grpSp>
      <p:sp>
        <p:nvSpPr>
          <p:cNvPr id="1596208777" name="TextBox 13"/>
          <p:cNvSpPr txBox="1"/>
          <p:nvPr/>
        </p:nvSpPr>
        <p:spPr bwMode="auto">
          <a:xfrm rot="0">
            <a:off x="13668437" y="7463817"/>
            <a:ext cx="760894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</a:rPr>
              <a:t>05</a:t>
            </a:r>
            <a:endParaRPr lang="zh-CN"/>
          </a:p>
        </p:txBody>
      </p:sp>
      <p:grpSp>
        <p:nvGrpSpPr>
          <p:cNvPr id="23843141" name="Group 14"/>
          <p:cNvGrpSpPr/>
          <p:nvPr/>
        </p:nvGrpSpPr>
        <p:grpSpPr bwMode="auto">
          <a:xfrm rot="0">
            <a:off x="5204739" y="4527753"/>
            <a:ext cx="1505388" cy="1505388"/>
            <a:chOff x="0" y="0"/>
            <a:chExt cx="2007184" cy="2007184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2007108" cy="2007108"/>
            </a:xfrm>
            <a:custGeom>
              <a:avLst/>
              <a:gdLst/>
              <a:ahLst/>
              <a:cxnLst/>
              <a:rect l="l" t="t" r="r" b="b"/>
              <a:pathLst>
                <a:path w="2007108" h="2007108" fill="norm" stroke="1" extrusionOk="0">
                  <a:moveTo>
                    <a:pt x="0" y="1003554"/>
                  </a:moveTo>
                  <a:cubicBezTo>
                    <a:pt x="0" y="449326"/>
                    <a:pt x="449326" y="0"/>
                    <a:pt x="1003554" y="0"/>
                  </a:cubicBezTo>
                  <a:cubicBezTo>
                    <a:pt x="1557782" y="0"/>
                    <a:pt x="2007108" y="449326"/>
                    <a:pt x="2007108" y="1003554"/>
                  </a:cubicBezTo>
                  <a:cubicBezTo>
                    <a:pt x="2007108" y="1557782"/>
                    <a:pt x="1557782" y="2007108"/>
                    <a:pt x="1003554" y="2007108"/>
                  </a:cubicBezTo>
                  <a:cubicBezTo>
                    <a:pt x="449326" y="2007108"/>
                    <a:pt x="0" y="1557909"/>
                    <a:pt x="0" y="1003554"/>
                  </a:cubicBezTo>
                  <a:close/>
                </a:path>
              </a:pathLst>
            </a:custGeom>
            <a:solidFill>
              <a:srgbClr val="FF4F76"/>
            </a:solidFill>
          </p:spPr>
        </p:sp>
      </p:grpSp>
      <p:sp>
        <p:nvSpPr>
          <p:cNvPr id="234974268" name="TextBox 16"/>
          <p:cNvSpPr txBox="1"/>
          <p:nvPr/>
        </p:nvSpPr>
        <p:spPr bwMode="auto">
          <a:xfrm rot="0">
            <a:off x="5577165" y="4979918"/>
            <a:ext cx="760893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</a:rPr>
              <a:t>02</a:t>
            </a:r>
            <a:endParaRPr lang="zh-CN"/>
          </a:p>
        </p:txBody>
      </p:sp>
      <p:grpSp>
        <p:nvGrpSpPr>
          <p:cNvPr id="24981000" name="Group 17"/>
          <p:cNvGrpSpPr/>
          <p:nvPr/>
        </p:nvGrpSpPr>
        <p:grpSpPr bwMode="auto">
          <a:xfrm rot="0">
            <a:off x="11403486" y="4527753"/>
            <a:ext cx="1505388" cy="1505388"/>
            <a:chOff x="0" y="0"/>
            <a:chExt cx="2007184" cy="2007184"/>
          </a:xfrm>
        </p:grpSpPr>
        <p:sp>
          <p:nvSpPr>
            <p:cNvPr id="18" name="Freeform 18"/>
            <p:cNvSpPr/>
            <p:nvPr/>
          </p:nvSpPr>
          <p:spPr bwMode="auto">
            <a:xfrm rot="0" flipH="0" flipV="0">
              <a:off x="0" y="0"/>
              <a:ext cx="2007108" cy="2007108"/>
            </a:xfrm>
            <a:custGeom>
              <a:avLst/>
              <a:gdLst/>
              <a:ahLst/>
              <a:cxnLst/>
              <a:rect l="l" t="t" r="r" b="b"/>
              <a:pathLst>
                <a:path w="2007108" h="2007108" fill="norm" stroke="1" extrusionOk="0">
                  <a:moveTo>
                    <a:pt x="0" y="1003554"/>
                  </a:moveTo>
                  <a:cubicBezTo>
                    <a:pt x="0" y="449326"/>
                    <a:pt x="449326" y="0"/>
                    <a:pt x="1003554" y="0"/>
                  </a:cubicBezTo>
                  <a:cubicBezTo>
                    <a:pt x="1557782" y="0"/>
                    <a:pt x="2007108" y="449326"/>
                    <a:pt x="2007108" y="1003554"/>
                  </a:cubicBezTo>
                  <a:cubicBezTo>
                    <a:pt x="2007108" y="1557782"/>
                    <a:pt x="1557782" y="2007108"/>
                    <a:pt x="1003554" y="2007108"/>
                  </a:cubicBezTo>
                  <a:cubicBezTo>
                    <a:pt x="449326" y="2007108"/>
                    <a:pt x="0" y="1557909"/>
                    <a:pt x="0" y="1003554"/>
                  </a:cubicBezTo>
                  <a:close/>
                </a:path>
              </a:pathLst>
            </a:custGeom>
            <a:solidFill>
              <a:srgbClr val="FF4F76"/>
            </a:solidFill>
          </p:spPr>
        </p:sp>
      </p:grpSp>
      <p:sp>
        <p:nvSpPr>
          <p:cNvPr id="1539806680" name="TextBox 19"/>
          <p:cNvSpPr txBox="1"/>
          <p:nvPr/>
        </p:nvSpPr>
        <p:spPr bwMode="auto">
          <a:xfrm rot="0">
            <a:off x="11775913" y="4979918"/>
            <a:ext cx="760894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</a:rPr>
              <a:t>04</a:t>
            </a:r>
            <a:endParaRPr lang="zh-CN"/>
          </a:p>
        </p:txBody>
      </p:sp>
      <p:grpSp>
        <p:nvGrpSpPr>
          <p:cNvPr id="671222127" name="Group 20"/>
          <p:cNvGrpSpPr/>
          <p:nvPr/>
        </p:nvGrpSpPr>
        <p:grpSpPr bwMode="auto">
          <a:xfrm rot="0">
            <a:off x="8402901" y="3445790"/>
            <a:ext cx="1505388" cy="1505388"/>
            <a:chOff x="0" y="0"/>
            <a:chExt cx="2007184" cy="2007184"/>
          </a:xfrm>
        </p:grpSpPr>
        <p:sp>
          <p:nvSpPr>
            <p:cNvPr id="21" name="Freeform 21"/>
            <p:cNvSpPr/>
            <p:nvPr/>
          </p:nvSpPr>
          <p:spPr bwMode="auto">
            <a:xfrm rot="0" flipH="0" flipV="0">
              <a:off x="0" y="0"/>
              <a:ext cx="2007108" cy="2007108"/>
            </a:xfrm>
            <a:custGeom>
              <a:avLst/>
              <a:gdLst/>
              <a:ahLst/>
              <a:cxnLst/>
              <a:rect l="l" t="t" r="r" b="b"/>
              <a:pathLst>
                <a:path w="2007108" h="2007108" fill="norm" stroke="1" extrusionOk="0">
                  <a:moveTo>
                    <a:pt x="0" y="1003554"/>
                  </a:moveTo>
                  <a:cubicBezTo>
                    <a:pt x="0" y="449326"/>
                    <a:pt x="449326" y="0"/>
                    <a:pt x="1003554" y="0"/>
                  </a:cubicBezTo>
                  <a:cubicBezTo>
                    <a:pt x="1557782" y="0"/>
                    <a:pt x="2007108" y="449326"/>
                    <a:pt x="2007108" y="1003554"/>
                  </a:cubicBezTo>
                  <a:cubicBezTo>
                    <a:pt x="2007108" y="1557782"/>
                    <a:pt x="1557782" y="2007108"/>
                    <a:pt x="1003554" y="2007108"/>
                  </a:cubicBezTo>
                  <a:cubicBezTo>
                    <a:pt x="449326" y="2007108"/>
                    <a:pt x="0" y="1557909"/>
                    <a:pt x="0" y="1003554"/>
                  </a:cubicBezTo>
                  <a:close/>
                </a:path>
              </a:pathLst>
            </a:custGeom>
            <a:solidFill>
              <a:srgbClr val="7320E0"/>
            </a:solidFill>
          </p:spPr>
        </p:sp>
      </p:grpSp>
      <p:sp>
        <p:nvSpPr>
          <p:cNvPr id="389605517" name="TextBox 22"/>
          <p:cNvSpPr txBox="1"/>
          <p:nvPr/>
        </p:nvSpPr>
        <p:spPr bwMode="auto">
          <a:xfrm rot="0">
            <a:off x="8775327" y="3897955"/>
            <a:ext cx="760893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Montserrat Heavy"/>
                <a:ea typeface="Montserrat Heavy"/>
                <a:cs typeface="Montserrat Heavy"/>
              </a:rPr>
              <a:t>03</a:t>
            </a:r>
            <a:endParaRPr lang="zh-CN"/>
          </a:p>
        </p:txBody>
      </p:sp>
      <p:sp>
        <p:nvSpPr>
          <p:cNvPr id="887074895" name="TextBox 23"/>
          <p:cNvSpPr txBox="1"/>
          <p:nvPr/>
        </p:nvSpPr>
        <p:spPr bwMode="auto">
          <a:xfrm rot="0">
            <a:off x="2598828" y="4554522"/>
            <a:ext cx="2037392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市场</a:t>
            </a:r>
            <a:endParaRPr lang="zh-CN"/>
          </a:p>
        </p:txBody>
      </p:sp>
      <p:sp>
        <p:nvSpPr>
          <p:cNvPr id="732514194" name="TextBox 24"/>
          <p:cNvSpPr txBox="1"/>
          <p:nvPr/>
        </p:nvSpPr>
        <p:spPr bwMode="auto">
          <a:xfrm rot="0">
            <a:off x="13474702" y="4554522"/>
            <a:ext cx="2037392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客服</a:t>
            </a:r>
            <a:endParaRPr lang="zh-CN"/>
          </a:p>
        </p:txBody>
      </p:sp>
      <p:sp>
        <p:nvSpPr>
          <p:cNvPr id="1554003672" name="TextBox 25"/>
          <p:cNvSpPr txBox="1"/>
          <p:nvPr/>
        </p:nvSpPr>
        <p:spPr bwMode="auto">
          <a:xfrm rot="0">
            <a:off x="15178950" y="7423030"/>
            <a:ext cx="2037392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数据</a:t>
            </a:r>
            <a:endParaRPr lang="zh-CN"/>
          </a:p>
        </p:txBody>
      </p:sp>
      <p:sp>
        <p:nvSpPr>
          <p:cNvPr id="1302385909" name="TextBox 26"/>
          <p:cNvSpPr txBox="1"/>
          <p:nvPr/>
        </p:nvSpPr>
        <p:spPr bwMode="auto">
          <a:xfrm rot="0">
            <a:off x="8125661" y="2645669"/>
            <a:ext cx="2037392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运营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0616246" name="Freeform 2"/>
          <p:cNvSpPr/>
          <p:nvPr/>
        </p:nvSpPr>
        <p:spPr bwMode="auto">
          <a:xfrm rot="0" flipH="0" flipV="0">
            <a:off x="14589798" y="1"/>
            <a:ext cx="3698202" cy="2124790"/>
          </a:xfrm>
          <a:custGeom>
            <a:avLst/>
            <a:gdLst/>
            <a:ahLst/>
            <a:cxnLst/>
            <a:rect l="l" t="t" r="r" b="b"/>
            <a:pathLst>
              <a:path w="3698202" h="2124790" fill="norm" stroke="1" extrusionOk="0">
                <a:moveTo>
                  <a:pt x="0" y="0"/>
                </a:moveTo>
                <a:lnTo>
                  <a:pt x="3698202" y="0"/>
                </a:lnTo>
                <a:lnTo>
                  <a:pt x="3698202" y="2124791"/>
                </a:lnTo>
                <a:lnTo>
                  <a:pt x="0" y="2124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  <p:sp>
        <p:nvSpPr>
          <p:cNvPr id="1381541676" name="TextBox 3"/>
          <p:cNvSpPr txBox="1"/>
          <p:nvPr/>
        </p:nvSpPr>
        <p:spPr bwMode="auto">
          <a:xfrm rot="0">
            <a:off x="644267" y="520758"/>
            <a:ext cx="3629749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defRPr/>
            </a:pPr>
            <a:r>
              <a:rPr lang="zh-CN" sz="4200" b="1">
                <a:solidFill>
                  <a:srgbClr val="FF4F76"/>
                </a:solidFill>
                <a:latin typeface="黑体"/>
                <a:ea typeface="黑体"/>
                <a:cs typeface="黑体"/>
              </a:rPr>
              <a:t>活动具体运作</a:t>
            </a:r>
            <a:endParaRPr lang="zh-CN"/>
          </a:p>
        </p:txBody>
      </p:sp>
      <p:sp>
        <p:nvSpPr>
          <p:cNvPr id="1582235105" name="TextBox 4"/>
          <p:cNvSpPr txBox="1"/>
          <p:nvPr/>
        </p:nvSpPr>
        <p:spPr bwMode="auto">
          <a:xfrm rot="0">
            <a:off x="7071354" y="1813869"/>
            <a:ext cx="4142739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时间节点表格</a:t>
            </a:r>
            <a:endParaRPr lang="zh-CN" sz="2000"/>
          </a:p>
        </p:txBody>
      </p:sp>
      <p:graphicFrame>
        <p:nvGraphicFramePr>
          <p:cNvPr id="1557813024" name=""/>
          <p:cNvGraphicFramePr>
            <a:graphicFrameLocks xmlns:a="http://schemas.openxmlformats.org/drawingml/2006/main"/>
          </p:cNvGraphicFramePr>
          <p:nvPr/>
        </p:nvGraphicFramePr>
        <p:xfrm rot="0">
          <a:off x="2710014" y="3535416"/>
          <a:ext cx="12966348" cy="41663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{72833802-FEF1-4C79-8D5D-14CF1EAF98D9}</a:tableStyleId>
              </a:tblPr>
              <a:tblGrid>
                <a:gridCol w="3240000"/>
                <a:gridCol w="3240000"/>
                <a:gridCol w="3240000"/>
                <a:gridCol w="3240000"/>
              </a:tblGrid>
              <a:tr h="84553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800">
                          <a:latin typeface="黑体"/>
                          <a:ea typeface="黑体"/>
                          <a:cs typeface="黑体"/>
                        </a:rPr>
                        <a:t>时间</a:t>
                      </a:r>
                      <a:endParaRPr lang="zh-CN" sz="28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rgbClr val="FF4F7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800">
                          <a:latin typeface="黑体"/>
                          <a:ea typeface="黑体"/>
                          <a:cs typeface="黑体"/>
                        </a:rPr>
                        <a:t>阶段</a:t>
                      </a:r>
                      <a:endParaRPr lang="zh-CN" sz="28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rgbClr val="FF4F7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800">
                          <a:latin typeface="黑体"/>
                          <a:ea typeface="黑体"/>
                          <a:cs typeface="黑体"/>
                        </a:rPr>
                        <a:t>关键任务</a:t>
                      </a:r>
                      <a:endParaRPr lang="zh-CN" sz="28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rgbClr val="FF4F7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800" b="1" i="0" u="none" strike="noStrike" cap="none" spc="0">
                          <a:solidFill>
                            <a:schemeClr val="lt1"/>
                          </a:solidFill>
                          <a:latin typeface="黑体"/>
                          <a:ea typeface="黑体"/>
                          <a:cs typeface="黑体"/>
                        </a:rPr>
                        <a:t>负责人</a:t>
                      </a:r>
                      <a:endParaRPr lang="zh-CN" sz="2800">
                        <a:latin typeface="黑体"/>
                        <a:ea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rgbClr val="FF4F76"/>
                    </a:solidFill>
                  </a:tcPr>
                </a:tc>
              </a:tr>
              <a:tr h="63048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10.10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策划期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活动方案确认、人员配置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张三</a:t>
                      </a:r>
                      <a:endParaRPr lang="zh-CN" sz="2100" b="0" i="0" u="none" strike="noStrike" cap="none" spc="0">
                        <a:solidFill>
                          <a:schemeClr val="dk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3048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10.15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设计期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页面设计、物料制作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李四</a:t>
                      </a:r>
                      <a:endParaRPr lang="zh-CN" sz="2100" b="0" i="0" u="none" strike="noStrike" cap="none" spc="0">
                        <a:solidFill>
                          <a:schemeClr val="dk1"/>
                        </a:solidFill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3048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10.25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预热期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预售上线、内容投放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王五</a:t>
                      </a:r>
                      <a:endParaRPr lang="zh-CN" sz="2100" b="0" i="0" u="none" strike="noStrike" cap="none" spc="0">
                        <a:solidFill>
                          <a:schemeClr val="dk1"/>
                        </a:solidFill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3048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11.11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爆发期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主会场+直播带货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赵六</a:t>
                      </a:r>
                      <a:endParaRPr lang="zh-CN" sz="2100" b="0" i="0" u="none" strike="noStrike" cap="none" spc="0">
                        <a:solidFill>
                          <a:schemeClr val="dk1"/>
                        </a:solidFill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63048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11.16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收尾期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数据复盘、报告输出</a:t>
                      </a:r>
                      <a:endParaRPr lang="zh-CN" sz="21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sz="21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陈七</a:t>
                      </a:r>
                      <a:endParaRPr lang="zh-CN" sz="2100" b="0" i="0" u="none" strike="noStrike" cap="none" spc="0">
                        <a:solidFill>
                          <a:schemeClr val="dk1"/>
                        </a:solidFill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5468476" name="Freeform 2"/>
          <p:cNvSpPr/>
          <p:nvPr/>
        </p:nvSpPr>
        <p:spPr bwMode="auto">
          <a:xfrm rot="0" flipH="0" flipV="0">
            <a:off x="0" y="2222499"/>
            <a:ext cx="18288000" cy="6000750"/>
          </a:xfrm>
          <a:custGeom>
            <a:avLst/>
            <a:gdLst/>
            <a:ahLst/>
            <a:cxnLst/>
            <a:rect l="l" t="t" r="r" b="b"/>
            <a:pathLst>
              <a:path w="18288000" h="600075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6000750"/>
                </a:lnTo>
                <a:lnTo>
                  <a:pt x="0" y="6000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/>
          </a:p>
        </p:txBody>
      </p:sp>
      <p:grpSp>
        <p:nvGrpSpPr>
          <p:cNvPr id="243090532" name="Group 3"/>
          <p:cNvGrpSpPr/>
          <p:nvPr/>
        </p:nvGrpSpPr>
        <p:grpSpPr bwMode="auto">
          <a:xfrm rot="0">
            <a:off x="2324097" y="9486899"/>
            <a:ext cx="15963897" cy="800100"/>
            <a:chOff x="0" y="0"/>
            <a:chExt cx="21285198" cy="1066799"/>
          </a:xfrm>
        </p:grpSpPr>
        <p:sp>
          <p:nvSpPr>
            <p:cNvPr id="2079351238" name="Freeform 4"/>
            <p:cNvSpPr/>
            <p:nvPr/>
          </p:nvSpPr>
          <p:spPr bwMode="auto">
            <a:xfrm rot="0" flipH="0" flipV="0">
              <a:off x="0" y="0"/>
              <a:ext cx="21285199" cy="1066799"/>
            </a:xfrm>
            <a:custGeom>
              <a:avLst/>
              <a:gdLst/>
              <a:ahLst/>
              <a:cxnLst/>
              <a:rect l="l" t="t" r="r" b="b"/>
              <a:pathLst>
                <a:path w="21285200" h="1066800" fill="norm" stroke="1" extrusionOk="0">
                  <a:moveTo>
                    <a:pt x="0" y="0"/>
                  </a:moveTo>
                  <a:lnTo>
                    <a:pt x="21285200" y="0"/>
                  </a:lnTo>
                  <a:lnTo>
                    <a:pt x="212852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7320E0"/>
            </a:solidFill>
          </p:spPr>
        </p:sp>
      </p:grpSp>
      <p:sp>
        <p:nvSpPr>
          <p:cNvPr id="338172694" name="TextBox 6"/>
          <p:cNvSpPr txBox="1"/>
          <p:nvPr/>
        </p:nvSpPr>
        <p:spPr bwMode="auto">
          <a:xfrm rot="0">
            <a:off x="1233180" y="3627891"/>
            <a:ext cx="9527231" cy="164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59"/>
              </a:lnSpc>
              <a:defRPr/>
            </a:pPr>
            <a:r>
              <a:rPr lang="zh-CN" sz="10800" b="1" i="0" u="none" strike="noStrike" cap="none" spc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活动经费预算</a:t>
            </a:r>
            <a:endParaRPr lang="zh-CN"/>
          </a:p>
        </p:txBody>
      </p:sp>
      <p:sp>
        <p:nvSpPr>
          <p:cNvPr id="62869651" name="TextBox 7"/>
          <p:cNvSpPr txBox="1"/>
          <p:nvPr/>
        </p:nvSpPr>
        <p:spPr bwMode="auto">
          <a:xfrm rot="0">
            <a:off x="1342665" y="5566549"/>
            <a:ext cx="7932564" cy="631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7"/>
              </a:lnSpc>
              <a:defRPr/>
            </a:pPr>
            <a:r>
              <a:rPr lang="zh-CN" sz="2200" b="0" i="0" u="none" strike="noStrike" cap="none" spc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活动经费预算、总结与预期效果</a:t>
            </a:r>
            <a:endParaRPr lang="zh-CN" sz="2200"/>
          </a:p>
          <a:p>
            <a:pPr>
              <a:defRPr/>
            </a:pPr>
            <a:endParaRPr lang="zh-CN"/>
          </a:p>
        </p:txBody>
      </p:sp>
      <p:sp>
        <p:nvSpPr>
          <p:cNvPr id="1371244749" name="AutoShape 8"/>
          <p:cNvSpPr/>
          <p:nvPr/>
        </p:nvSpPr>
        <p:spPr bwMode="auto">
          <a:xfrm rot="4125">
            <a:off x="1462084" y="6972300"/>
            <a:ext cx="790575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2379345" name="Freeform 9"/>
          <p:cNvSpPr/>
          <p:nvPr/>
        </p:nvSpPr>
        <p:spPr bwMode="auto">
          <a:xfrm rot="0" flipH="0" flipV="0">
            <a:off x="0" y="14153"/>
            <a:ext cx="16373475" cy="800100"/>
          </a:xfrm>
          <a:custGeom>
            <a:avLst/>
            <a:gdLst/>
            <a:ahLst/>
            <a:cxnLst/>
            <a:rect l="l" t="t" r="r" b="b"/>
            <a:pathLst>
              <a:path w="16373475" h="800100" fill="norm" stroke="1" extrusionOk="0">
                <a:moveTo>
                  <a:pt x="0" y="0"/>
                </a:moveTo>
                <a:lnTo>
                  <a:pt x="16373475" y="0"/>
                </a:lnTo>
                <a:lnTo>
                  <a:pt x="16373475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sp>
        <p:nvSpPr>
          <p:cNvPr id="1518624907" name="Freeform 10"/>
          <p:cNvSpPr/>
          <p:nvPr/>
        </p:nvSpPr>
        <p:spPr bwMode="auto">
          <a:xfrm rot="0" flipH="0" flipV="0">
            <a:off x="16011524" y="0"/>
            <a:ext cx="2276474" cy="1847849"/>
          </a:xfrm>
          <a:custGeom>
            <a:avLst/>
            <a:gdLst/>
            <a:ahLst/>
            <a:cxnLst/>
            <a:rect l="l" t="t" r="r" b="b"/>
            <a:pathLst>
              <a:path w="2276475" h="1847850" fill="norm" stroke="1" extrusionOk="0">
                <a:moveTo>
                  <a:pt x="0" y="0"/>
                </a:moveTo>
                <a:lnTo>
                  <a:pt x="2276475" y="0"/>
                </a:lnTo>
                <a:lnTo>
                  <a:pt x="2276475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0" r="0" b="0"/>
            <a:stretch/>
          </a:blipFill>
        </p:spPr>
      </p:sp>
      <p:sp>
        <p:nvSpPr>
          <p:cNvPr id="735050208" name="AutoShape 11"/>
          <p:cNvSpPr/>
          <p:nvPr/>
        </p:nvSpPr>
        <p:spPr bwMode="auto">
          <a:xfrm rot="5389527">
            <a:off x="9090932" y="5134062"/>
            <a:ext cx="313236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24442204" name="Group 12"/>
          <p:cNvGrpSpPr/>
          <p:nvPr/>
        </p:nvGrpSpPr>
        <p:grpSpPr bwMode="auto">
          <a:xfrm rot="0">
            <a:off x="0" y="8439149"/>
            <a:ext cx="2324098" cy="1847849"/>
            <a:chOff x="0" y="0"/>
            <a:chExt cx="3098799" cy="2463799"/>
          </a:xfrm>
        </p:grpSpPr>
        <p:sp>
          <p:nvSpPr>
            <p:cNvPr id="602617362" name="Freeform 13"/>
            <p:cNvSpPr/>
            <p:nvPr/>
          </p:nvSpPr>
          <p:spPr bwMode="auto">
            <a:xfrm rot="0" flipH="0" flipV="0">
              <a:off x="0" y="0"/>
              <a:ext cx="3098799" cy="2463799"/>
            </a:xfrm>
            <a:custGeom>
              <a:avLst/>
              <a:gdLst/>
              <a:ahLst/>
              <a:cxnLst/>
              <a:rect l="l" t="t" r="r" b="b"/>
              <a:pathLst>
                <a:path w="3098800" h="2463800" fill="norm" stroke="1" extrusionOk="0">
                  <a:moveTo>
                    <a:pt x="0" y="0"/>
                  </a:moveTo>
                  <a:lnTo>
                    <a:pt x="3098800" y="0"/>
                  </a:lnTo>
                  <a:lnTo>
                    <a:pt x="3098800" y="2463800"/>
                  </a:lnTo>
                  <a:lnTo>
                    <a:pt x="0" y="2463800"/>
                  </a:lnTo>
                  <a:close/>
                </a:path>
              </a:pathLst>
            </a:custGeom>
            <a:solidFill>
              <a:srgbClr val="FF4F76"/>
            </a:solidFill>
          </p:spPr>
        </p:sp>
      </p:grpSp>
      <p:sp>
        <p:nvSpPr>
          <p:cNvPr id="100193622" name=""/>
          <p:cNvSpPr txBox="1"/>
          <p:nvPr/>
        </p:nvSpPr>
        <p:spPr bwMode="auto">
          <a:xfrm rot="0" flipH="0" flipV="0">
            <a:off x="11496749" y="2802162"/>
            <a:ext cx="6464724" cy="46637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04</a:t>
            </a:r>
            <a:endParaRPr sz="30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674931" name="Freeform 2"/>
          <p:cNvSpPr/>
          <p:nvPr/>
        </p:nvSpPr>
        <p:spPr bwMode="auto">
          <a:xfrm rot="0" flipH="0" flipV="0">
            <a:off x="0" y="1836458"/>
            <a:ext cx="6903042" cy="8436229"/>
          </a:xfrm>
          <a:custGeom>
            <a:avLst/>
            <a:gdLst/>
            <a:ahLst/>
            <a:cxnLst/>
            <a:rect l="l" t="t" r="r" b="b"/>
            <a:pathLst>
              <a:path w="6903042" h="8436229" fill="norm" stroke="1" extrusionOk="0">
                <a:moveTo>
                  <a:pt x="0" y="0"/>
                </a:moveTo>
                <a:lnTo>
                  <a:pt x="6903042" y="0"/>
                </a:lnTo>
                <a:lnTo>
                  <a:pt x="6903042" y="8436229"/>
                </a:lnTo>
                <a:lnTo>
                  <a:pt x="0" y="84362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  <p:sp>
        <p:nvSpPr>
          <p:cNvPr id="639627947" name="TextBox 3"/>
          <p:cNvSpPr txBox="1"/>
          <p:nvPr/>
        </p:nvSpPr>
        <p:spPr bwMode="auto">
          <a:xfrm rot="0">
            <a:off x="7713478" y="1927981"/>
            <a:ext cx="3026843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表格展示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736614766" name="TextBox 4"/>
          <p:cNvSpPr txBox="1"/>
          <p:nvPr/>
        </p:nvSpPr>
        <p:spPr bwMode="auto">
          <a:xfrm rot="0">
            <a:off x="644267" y="520758"/>
            <a:ext cx="3629749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defRPr/>
            </a:pPr>
            <a:r>
              <a:rPr lang="zh-CN" sz="4200" b="1">
                <a:solidFill>
                  <a:srgbClr val="FF4F76"/>
                </a:solidFill>
                <a:latin typeface="黑体"/>
                <a:ea typeface="黑体"/>
                <a:cs typeface="黑体"/>
              </a:rPr>
              <a:t>活动经费预算</a:t>
            </a:r>
            <a:endParaRPr lang="zh-CN"/>
          </a:p>
        </p:txBody>
      </p:sp>
      <p:sp>
        <p:nvSpPr>
          <p:cNvPr id="329726643" name="AutoShape 6"/>
          <p:cNvSpPr/>
          <p:nvPr/>
        </p:nvSpPr>
        <p:spPr bwMode="auto">
          <a:xfrm rot="3431">
            <a:off x="7716146" y="4042084"/>
            <a:ext cx="9534978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66246206" name="Group 15"/>
          <p:cNvGrpSpPr/>
          <p:nvPr/>
        </p:nvGrpSpPr>
        <p:grpSpPr bwMode="auto">
          <a:xfrm rot="0">
            <a:off x="4438869" y="9280203"/>
            <a:ext cx="2823672" cy="1006797"/>
            <a:chOff x="0" y="0"/>
            <a:chExt cx="3764896" cy="1342395"/>
          </a:xfrm>
        </p:grpSpPr>
        <p:sp>
          <p:nvSpPr>
            <p:cNvPr id="16" name="Freeform 16"/>
            <p:cNvSpPr/>
            <p:nvPr/>
          </p:nvSpPr>
          <p:spPr bwMode="auto">
            <a:xfrm rot="0" flipH="0" flipV="0">
              <a:off x="0" y="0"/>
              <a:ext cx="3764915" cy="1342390"/>
            </a:xfrm>
            <a:custGeom>
              <a:avLst/>
              <a:gdLst/>
              <a:ahLst/>
              <a:cxnLst/>
              <a:rect l="l" t="t" r="r" b="b"/>
              <a:pathLst>
                <a:path w="3764915" h="1342390" fill="norm" stroke="1" extrusionOk="0">
                  <a:moveTo>
                    <a:pt x="0" y="0"/>
                  </a:moveTo>
                  <a:lnTo>
                    <a:pt x="3764915" y="0"/>
                  </a:lnTo>
                  <a:lnTo>
                    <a:pt x="3764915" y="1342390"/>
                  </a:lnTo>
                  <a:lnTo>
                    <a:pt x="0" y="1342390"/>
                  </a:lnTo>
                  <a:close/>
                </a:path>
              </a:pathLst>
            </a:custGeom>
            <a:solidFill>
              <a:srgbClr val="FF4F76"/>
            </a:solidFill>
          </p:spPr>
        </p:sp>
      </p:grpSp>
      <p:sp>
        <p:nvSpPr>
          <p:cNvPr id="540329022" name="Freeform 17"/>
          <p:cNvSpPr/>
          <p:nvPr/>
        </p:nvSpPr>
        <p:spPr bwMode="auto">
          <a:xfrm rot="0" flipH="0" flipV="0">
            <a:off x="0" y="1747492"/>
            <a:ext cx="2104674" cy="683769"/>
          </a:xfrm>
          <a:custGeom>
            <a:avLst/>
            <a:gdLst/>
            <a:ahLst/>
            <a:cxnLst/>
            <a:rect l="l" t="t" r="r" b="b"/>
            <a:pathLst>
              <a:path w="2104674" h="683769" fill="norm" stroke="1" extrusionOk="0">
                <a:moveTo>
                  <a:pt x="0" y="0"/>
                </a:moveTo>
                <a:lnTo>
                  <a:pt x="2104674" y="0"/>
                </a:lnTo>
                <a:lnTo>
                  <a:pt x="2104674" y="683769"/>
                </a:lnTo>
                <a:lnTo>
                  <a:pt x="0" y="6837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graphicFrame>
        <p:nvGraphicFramePr>
          <p:cNvPr id="133490683" name=""/>
          <p:cNvGraphicFramePr>
            <a:graphicFrameLocks xmlns:a="http://schemas.openxmlformats.org/drawingml/2006/main"/>
          </p:cNvGraphicFramePr>
          <p:nvPr/>
        </p:nvGraphicFramePr>
        <p:xfrm rot="0">
          <a:off x="7716148" y="3272658"/>
          <a:ext cx="10979039" cy="357885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{9DCAF9ED-07DC-4A11-8D7F-57B35C25682E}</a:tableStyleId>
              </a:tblPr>
              <a:tblGrid>
                <a:gridCol w="2070000"/>
                <a:gridCol w="5040000"/>
                <a:gridCol w="2748468"/>
              </a:tblGrid>
              <a:tr h="8230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800" b="1" i="0" u="none" strike="noStrike" cap="none" spc="0">
                          <a:solidFill>
                            <a:schemeClr val="lt1"/>
                          </a:solidFill>
                          <a:latin typeface="黑体"/>
                          <a:ea typeface="黑体"/>
                          <a:cs typeface="黑体"/>
                        </a:rPr>
                        <a:t>项目 </a:t>
                      </a:r>
                      <a:endParaRPr sz="28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rgbClr val="FF4F7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800" b="1" i="0" u="none" strike="noStrike" cap="none" spc="0">
                          <a:solidFill>
                            <a:schemeClr val="lt1"/>
                          </a:solidFill>
                          <a:latin typeface="黑体"/>
                          <a:ea typeface="黑体"/>
                          <a:cs typeface="黑体"/>
                        </a:rPr>
                        <a:t>内容 </a:t>
                      </a:r>
                      <a:endParaRPr sz="28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rgbClr val="FF4F76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800" b="1" i="0" u="none" strike="noStrike" cap="none" spc="0">
                          <a:solidFill>
                            <a:schemeClr val="lt1"/>
                          </a:solidFill>
                          <a:latin typeface="黑体"/>
                          <a:ea typeface="黑体"/>
                          <a:cs typeface="黑体"/>
                        </a:rPr>
                        <a:t>预算</a:t>
                      </a:r>
                      <a:endParaRPr sz="2800" b="1" i="0" u="none" strike="noStrike" cap="none" spc="0">
                        <a:solidFill>
                          <a:schemeClr val="lt1"/>
                        </a:solidFill>
                        <a:latin typeface="黑体"/>
                        <a:ea typeface="黑体"/>
                        <a:cs typeface="黑体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800" b="1" i="0" u="none" strike="noStrike" cap="none" spc="0">
                          <a:solidFill>
                            <a:schemeClr val="lt1"/>
                          </a:solidFill>
                          <a:latin typeface="黑体"/>
                          <a:ea typeface="黑体"/>
                          <a:cs typeface="黑体"/>
                        </a:rPr>
                        <a:t>（人民币）</a:t>
                      </a:r>
                      <a:endParaRPr sz="28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  <a:solidFill>
                      <a:srgbClr val="FF4F76"/>
                    </a:solidFill>
                  </a:tcPr>
                </a:tc>
              </a:tr>
              <a:tr h="60598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推广费用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信息流广告、KOL投放、小红书种草等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80,000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5989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直播费用  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主播合作、场地布置、道具设备等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50,000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5989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活动让利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优惠券、满减补贴、抽奖奖品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100,000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5989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物料设计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页面视觉设计、宣传海报、视频拍摄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20,000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5989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人员成本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外包人员、客服支持、临时人手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30,000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5989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其他费用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数据系统支持、快递补贴等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20,000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  <a:tr h="59894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zh-CN" sz="2300">
                          <a:latin typeface="黑体"/>
                          <a:ea typeface="黑体"/>
                          <a:cs typeface="黑体"/>
                        </a:rPr>
                        <a:t>总计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2300" b="0" i="0" u="none" strike="noStrike" cap="none" spc="0">
                          <a:solidFill>
                            <a:schemeClr val="dk1"/>
                          </a:solidFill>
                          <a:latin typeface="黑体"/>
                          <a:ea typeface="黑体"/>
                          <a:cs typeface="黑体"/>
                        </a:rPr>
                        <a:t>300,000</a:t>
                      </a:r>
                      <a:endParaRPr sz="2300">
                        <a:latin typeface="黑体"/>
                        <a:cs typeface="黑体"/>
                      </a:endParaRPr>
                    </a:p>
                  </a:txBody>
                  <a:tcPr anchor="ctr">
                    <a:lnL w="6349" algn="ctr">
                      <a:solidFill>
                        <a:srgbClr val="000000"/>
                      </a:solidFill>
                    </a:lnL>
                    <a:lnR w="6349" algn="ctr">
                      <a:solidFill>
                        <a:srgbClr val="000000"/>
                      </a:solidFill>
                    </a:lnR>
                    <a:lnT w="6349" algn="ctr">
                      <a:solidFill>
                        <a:srgbClr val="000000"/>
                      </a:solidFill>
                    </a:lnT>
                    <a:lnB w="634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1953520778" name=""/>
          <p:cNvGraphicFramePr>
            <a:graphicFrameLocks xmlns:a="http://schemas.openxmlformats.org/drawingml/2006/main"/>
          </p:cNvGraphicFramePr>
          <p:nvPr/>
        </p:nvGraphicFramePr>
        <p:xfrm rot="0">
          <a:off x="0" y="3015982"/>
          <a:ext cx="6903041" cy="509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8748721" name="TextBox 2"/>
          <p:cNvSpPr txBox="1"/>
          <p:nvPr/>
        </p:nvSpPr>
        <p:spPr bwMode="auto">
          <a:xfrm rot="0">
            <a:off x="644268" y="520758"/>
            <a:ext cx="3825145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defRPr/>
            </a:pPr>
            <a:r>
              <a:rPr lang="zh-CN" sz="4200" b="1">
                <a:solidFill>
                  <a:srgbClr val="FF4F76"/>
                </a:solidFill>
                <a:latin typeface="黑体"/>
                <a:ea typeface="黑体"/>
                <a:cs typeface="黑体"/>
              </a:rPr>
              <a:t>总结与预期效果</a:t>
            </a:r>
            <a:endParaRPr lang="zh-CN"/>
          </a:p>
        </p:txBody>
      </p:sp>
      <p:sp>
        <p:nvSpPr>
          <p:cNvPr id="1132603874" name="Freeform 3"/>
          <p:cNvSpPr/>
          <p:nvPr/>
        </p:nvSpPr>
        <p:spPr bwMode="auto">
          <a:xfrm rot="0" flipH="0" flipV="0">
            <a:off x="4364742" y="1902619"/>
            <a:ext cx="13923260" cy="7393881"/>
          </a:xfrm>
          <a:custGeom>
            <a:avLst/>
            <a:gdLst/>
            <a:ahLst/>
            <a:cxnLst/>
            <a:rect l="l" t="t" r="r" b="b"/>
            <a:pathLst>
              <a:path w="13923260" h="7393881" fill="norm" stroke="1" extrusionOk="0">
                <a:moveTo>
                  <a:pt x="0" y="0"/>
                </a:moveTo>
                <a:lnTo>
                  <a:pt x="13923260" y="0"/>
                </a:lnTo>
                <a:lnTo>
                  <a:pt x="13923260" y="7393881"/>
                </a:lnTo>
                <a:lnTo>
                  <a:pt x="0" y="7393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  <p:sp>
        <p:nvSpPr>
          <p:cNvPr id="2079034955" name="Freeform 4"/>
          <p:cNvSpPr/>
          <p:nvPr/>
        </p:nvSpPr>
        <p:spPr bwMode="auto">
          <a:xfrm rot="0" flipH="0" flipV="0">
            <a:off x="0" y="9413751"/>
            <a:ext cx="4054140" cy="873249"/>
          </a:xfrm>
          <a:custGeom>
            <a:avLst/>
            <a:gdLst/>
            <a:ahLst/>
            <a:cxnLst/>
            <a:rect l="l" t="t" r="r" b="b"/>
            <a:pathLst>
              <a:path w="4054140" h="873249" fill="norm" stroke="1" extrusionOk="0">
                <a:moveTo>
                  <a:pt x="0" y="0"/>
                </a:moveTo>
                <a:lnTo>
                  <a:pt x="4054140" y="0"/>
                </a:lnTo>
                <a:lnTo>
                  <a:pt x="4054140" y="873249"/>
                </a:lnTo>
                <a:lnTo>
                  <a:pt x="0" y="87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sp>
        <p:nvSpPr>
          <p:cNvPr id="1924348666" name="Freeform 5"/>
          <p:cNvSpPr/>
          <p:nvPr/>
        </p:nvSpPr>
        <p:spPr bwMode="auto">
          <a:xfrm rot="0" flipH="0" flipV="0">
            <a:off x="17246358" y="6668762"/>
            <a:ext cx="1041642" cy="3618238"/>
          </a:xfrm>
          <a:custGeom>
            <a:avLst/>
            <a:gdLst/>
            <a:ahLst/>
            <a:cxnLst/>
            <a:rect l="l" t="t" r="r" b="b"/>
            <a:pathLst>
              <a:path w="1041642" h="3618238" fill="norm" stroke="1" extrusionOk="0">
                <a:moveTo>
                  <a:pt x="0" y="0"/>
                </a:moveTo>
                <a:lnTo>
                  <a:pt x="1041642" y="0"/>
                </a:lnTo>
                <a:lnTo>
                  <a:pt x="1041642" y="3618238"/>
                </a:lnTo>
                <a:lnTo>
                  <a:pt x="0" y="3618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0" r="0" b="0"/>
            <a:stretch/>
          </a:blipFill>
        </p:spPr>
      </p:sp>
      <p:grpSp>
        <p:nvGrpSpPr>
          <p:cNvPr id="1019452099" name="Group 6"/>
          <p:cNvGrpSpPr/>
          <p:nvPr/>
        </p:nvGrpSpPr>
        <p:grpSpPr bwMode="auto">
          <a:xfrm rot="0">
            <a:off x="9144000" y="4195152"/>
            <a:ext cx="5492416" cy="1124953"/>
            <a:chOff x="0" y="0"/>
            <a:chExt cx="1446562" cy="296284"/>
          </a:xfrm>
        </p:grpSpPr>
        <p:sp>
          <p:nvSpPr>
            <p:cNvPr id="7" name="Freeform 7"/>
            <p:cNvSpPr/>
            <p:nvPr/>
          </p:nvSpPr>
          <p:spPr bwMode="auto">
            <a:xfrm rot="0" flipH="0" flipV="0">
              <a:off x="0" y="0"/>
              <a:ext cx="1446562" cy="296284"/>
            </a:xfrm>
            <a:custGeom>
              <a:avLst/>
              <a:gdLst/>
              <a:ahLst/>
              <a:cxnLst/>
              <a:rect l="l" t="t" r="r" b="b"/>
              <a:pathLst>
                <a:path w="1446562" h="296284" fill="norm" stroke="1" extrusionOk="0">
                  <a:moveTo>
                    <a:pt x="0" y="0"/>
                  </a:moveTo>
                  <a:lnTo>
                    <a:pt x="1446562" y="0"/>
                  </a:lnTo>
                  <a:lnTo>
                    <a:pt x="1446562" y="296284"/>
                  </a:lnTo>
                  <a:lnTo>
                    <a:pt x="0" y="296284"/>
                  </a:lnTo>
                  <a:close/>
                </a:path>
              </a:pathLst>
            </a:custGeom>
            <a:solidFill>
              <a:srgbClr val="FF4F76"/>
            </a:solidFill>
          </p:spPr>
        </p:sp>
        <p:sp>
          <p:nvSpPr>
            <p:cNvPr id="8" name="TextBox 8"/>
            <p:cNvSpPr txBox="1"/>
            <p:nvPr/>
          </p:nvSpPr>
          <p:spPr bwMode="auto">
            <a:xfrm>
              <a:off x="0" y="-66675"/>
              <a:ext cx="1446562" cy="36295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8"/>
                </a:lnSpc>
                <a:defRPr/>
              </a:pPr>
              <a:endParaRPr/>
            </a:p>
          </p:txBody>
        </p:sp>
      </p:grpSp>
      <p:grpSp>
        <p:nvGrpSpPr>
          <p:cNvPr id="1079508129" name="Group 9"/>
          <p:cNvGrpSpPr/>
          <p:nvPr/>
        </p:nvGrpSpPr>
        <p:grpSpPr bwMode="auto">
          <a:xfrm rot="0">
            <a:off x="9144000" y="5559281"/>
            <a:ext cx="3880184" cy="1124953"/>
            <a:chOff x="0" y="0"/>
            <a:chExt cx="1021942" cy="296284"/>
          </a:xfrm>
        </p:grpSpPr>
        <p:sp>
          <p:nvSpPr>
            <p:cNvPr id="10" name="Freeform 10"/>
            <p:cNvSpPr/>
            <p:nvPr/>
          </p:nvSpPr>
          <p:spPr bwMode="auto">
            <a:xfrm rot="0" flipH="0" flipV="0">
              <a:off x="0" y="0"/>
              <a:ext cx="1021941" cy="296284"/>
            </a:xfrm>
            <a:custGeom>
              <a:avLst/>
              <a:gdLst/>
              <a:ahLst/>
              <a:cxnLst/>
              <a:rect l="l" t="t" r="r" b="b"/>
              <a:pathLst>
                <a:path w="1021941" h="296284" fill="norm" stroke="1" extrusionOk="0">
                  <a:moveTo>
                    <a:pt x="0" y="0"/>
                  </a:moveTo>
                  <a:lnTo>
                    <a:pt x="1021941" y="0"/>
                  </a:lnTo>
                  <a:lnTo>
                    <a:pt x="1021941" y="296284"/>
                  </a:lnTo>
                  <a:lnTo>
                    <a:pt x="0" y="296284"/>
                  </a:lnTo>
                  <a:close/>
                </a:path>
              </a:pathLst>
            </a:custGeom>
            <a:solidFill>
              <a:srgbClr val="7320E0"/>
            </a:solidFill>
          </p:spPr>
        </p:sp>
        <p:sp>
          <p:nvSpPr>
            <p:cNvPr id="11" name="TextBox 11"/>
            <p:cNvSpPr txBox="1"/>
            <p:nvPr/>
          </p:nvSpPr>
          <p:spPr bwMode="auto">
            <a:xfrm>
              <a:off x="0" y="-66675"/>
              <a:ext cx="1021942" cy="36295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8"/>
                </a:lnSpc>
                <a:defRPr/>
              </a:pPr>
              <a:endParaRPr/>
            </a:p>
          </p:txBody>
        </p:sp>
      </p:grpSp>
      <p:grpSp>
        <p:nvGrpSpPr>
          <p:cNvPr id="1663889709" name="Group 12"/>
          <p:cNvGrpSpPr/>
          <p:nvPr/>
        </p:nvGrpSpPr>
        <p:grpSpPr bwMode="auto">
          <a:xfrm rot="0">
            <a:off x="9144000" y="6895854"/>
            <a:ext cx="6695574" cy="1124953"/>
            <a:chOff x="0" y="0"/>
            <a:chExt cx="1763443" cy="296284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1763443" cy="296284"/>
            </a:xfrm>
            <a:custGeom>
              <a:avLst/>
              <a:gdLst/>
              <a:ahLst/>
              <a:cxnLst/>
              <a:rect l="l" t="t" r="r" b="b"/>
              <a:pathLst>
                <a:path w="1763443" h="296284" fill="norm" stroke="1" extrusionOk="0">
                  <a:moveTo>
                    <a:pt x="0" y="0"/>
                  </a:moveTo>
                  <a:lnTo>
                    <a:pt x="1763443" y="0"/>
                  </a:lnTo>
                  <a:lnTo>
                    <a:pt x="1763443" y="296284"/>
                  </a:lnTo>
                  <a:lnTo>
                    <a:pt x="0" y="296284"/>
                  </a:lnTo>
                  <a:close/>
                </a:path>
              </a:pathLst>
            </a:custGeom>
            <a:solidFill>
              <a:srgbClr val="0EDB94"/>
            </a:solidFill>
          </p:spPr>
        </p:sp>
        <p:sp>
          <p:nvSpPr>
            <p:cNvPr id="14" name="TextBox 14"/>
            <p:cNvSpPr txBox="1"/>
            <p:nvPr/>
          </p:nvSpPr>
          <p:spPr bwMode="auto">
            <a:xfrm>
              <a:off x="0" y="-66675"/>
              <a:ext cx="1763443" cy="36295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8"/>
                </a:lnSpc>
                <a:defRPr/>
              </a:pPr>
              <a:endParaRPr/>
            </a:p>
          </p:txBody>
        </p:sp>
      </p:grpSp>
      <p:grpSp>
        <p:nvGrpSpPr>
          <p:cNvPr id="77133804" name="Group 15"/>
          <p:cNvGrpSpPr/>
          <p:nvPr/>
        </p:nvGrpSpPr>
        <p:grpSpPr bwMode="auto">
          <a:xfrm rot="0">
            <a:off x="9144000" y="2860650"/>
            <a:ext cx="6984332" cy="1124953"/>
            <a:chOff x="0" y="0"/>
            <a:chExt cx="1839495" cy="296284"/>
          </a:xfrm>
        </p:grpSpPr>
        <p:sp>
          <p:nvSpPr>
            <p:cNvPr id="16" name="Freeform 16"/>
            <p:cNvSpPr/>
            <p:nvPr/>
          </p:nvSpPr>
          <p:spPr bwMode="auto">
            <a:xfrm rot="0" flipH="0" flipV="0">
              <a:off x="0" y="0"/>
              <a:ext cx="1839495" cy="296284"/>
            </a:xfrm>
            <a:custGeom>
              <a:avLst/>
              <a:gdLst/>
              <a:ahLst/>
              <a:cxnLst/>
              <a:rect l="l" t="t" r="r" b="b"/>
              <a:pathLst>
                <a:path w="1839495" h="296284" fill="norm" stroke="1" extrusionOk="0">
                  <a:moveTo>
                    <a:pt x="0" y="0"/>
                  </a:moveTo>
                  <a:lnTo>
                    <a:pt x="1839495" y="0"/>
                  </a:lnTo>
                  <a:lnTo>
                    <a:pt x="1839495" y="296284"/>
                  </a:lnTo>
                  <a:lnTo>
                    <a:pt x="0" y="296284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id="17" name="TextBox 17"/>
            <p:cNvSpPr txBox="1"/>
            <p:nvPr/>
          </p:nvSpPr>
          <p:spPr bwMode="auto">
            <a:xfrm>
              <a:off x="0" y="-66675"/>
              <a:ext cx="1839495" cy="36295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8"/>
                </a:lnSpc>
                <a:defRPr/>
              </a:pPr>
              <a:endParaRPr/>
            </a:p>
          </p:txBody>
        </p:sp>
      </p:grpSp>
      <p:sp>
        <p:nvSpPr>
          <p:cNvPr id="2026090065" name="TextBox 18"/>
          <p:cNvSpPr txBox="1"/>
          <p:nvPr/>
        </p:nvSpPr>
        <p:spPr bwMode="auto">
          <a:xfrm rot="0">
            <a:off x="10005635" y="4507970"/>
            <a:ext cx="3564963" cy="41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  <a:defRPr/>
            </a:pPr>
            <a:r>
              <a:rPr lang="zh-CN" sz="26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总曝光量：1亿+</a:t>
            </a:r>
            <a:endParaRPr lang="zh-CN" sz="2400"/>
          </a:p>
        </p:txBody>
      </p:sp>
      <p:sp>
        <p:nvSpPr>
          <p:cNvPr id="258780684" name="TextBox 19"/>
          <p:cNvSpPr txBox="1"/>
          <p:nvPr/>
        </p:nvSpPr>
        <p:spPr bwMode="auto">
          <a:xfrm rot="0" flipH="0" flipV="0">
            <a:off x="10005635" y="5884749"/>
            <a:ext cx="2925013" cy="41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  <a:defRPr/>
            </a:pPr>
            <a:r>
              <a:rPr lang="zh-CN" sz="26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粉丝增长：15万+</a:t>
            </a:r>
            <a:endParaRPr lang="zh-CN" sz="2400"/>
          </a:p>
        </p:txBody>
      </p:sp>
      <p:sp>
        <p:nvSpPr>
          <p:cNvPr id="1211677777" name="Freeform 20"/>
          <p:cNvSpPr/>
          <p:nvPr/>
        </p:nvSpPr>
        <p:spPr bwMode="auto">
          <a:xfrm rot="0" flipH="0" flipV="0">
            <a:off x="1150144" y="2364310"/>
            <a:ext cx="6150828" cy="6470500"/>
          </a:xfrm>
          <a:custGeom>
            <a:avLst/>
            <a:gdLst/>
            <a:ahLst/>
            <a:cxnLst/>
            <a:rect l="l" t="t" r="r" b="b"/>
            <a:pathLst>
              <a:path w="6150828" h="6470500" fill="norm" stroke="1" extrusionOk="0">
                <a:moveTo>
                  <a:pt x="0" y="0"/>
                </a:moveTo>
                <a:lnTo>
                  <a:pt x="6150828" y="0"/>
                </a:lnTo>
                <a:lnTo>
                  <a:pt x="6150828" y="6470501"/>
                </a:lnTo>
                <a:lnTo>
                  <a:pt x="0" y="6470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 l="18370" t="0" r="18370" b="0"/>
            <a:stretch/>
          </a:blipFill>
        </p:spPr>
      </p:sp>
      <p:sp>
        <p:nvSpPr>
          <p:cNvPr id="1914832083" name="TextBox 22"/>
          <p:cNvSpPr txBox="1"/>
          <p:nvPr/>
        </p:nvSpPr>
        <p:spPr bwMode="auto">
          <a:xfrm rot="0">
            <a:off x="9951207" y="3220792"/>
            <a:ext cx="3564963" cy="41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  <a:defRPr/>
            </a:pPr>
            <a:r>
              <a:rPr lang="zh-CN" sz="26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销售额目标：¥500万+</a:t>
            </a:r>
            <a:endParaRPr lang="zh-CN" sz="2400"/>
          </a:p>
        </p:txBody>
      </p:sp>
      <p:sp>
        <p:nvSpPr>
          <p:cNvPr id="953274847" name="TextBox 23"/>
          <p:cNvSpPr txBox="1"/>
          <p:nvPr/>
        </p:nvSpPr>
        <p:spPr bwMode="auto">
          <a:xfrm rot="0">
            <a:off x="10005635" y="7279515"/>
            <a:ext cx="3564963" cy="41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6"/>
              </a:lnSpc>
              <a:defRPr/>
            </a:pPr>
            <a:r>
              <a:rPr lang="zh-CN" sz="26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用户满意度 ≥90%</a:t>
            </a:r>
            <a:endParaRPr 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94412070" name="Group 2"/>
          <p:cNvGrpSpPr/>
          <p:nvPr/>
        </p:nvGrpSpPr>
        <p:grpSpPr bwMode="auto">
          <a:xfrm rot="0">
            <a:off x="13699272" y="0"/>
            <a:ext cx="4588726" cy="10287000"/>
            <a:chOff x="0" y="0"/>
            <a:chExt cx="6118302" cy="13716000"/>
          </a:xfrm>
        </p:grpSpPr>
        <p:sp>
          <p:nvSpPr>
            <p:cNvPr id="3" name="Freeform 3"/>
            <p:cNvSpPr/>
            <p:nvPr/>
          </p:nvSpPr>
          <p:spPr bwMode="auto">
            <a:xfrm rot="0" flipH="0" flipV="0">
              <a:off x="0" y="0"/>
              <a:ext cx="6118352" cy="13716000"/>
            </a:xfrm>
            <a:custGeom>
              <a:avLst/>
              <a:gdLst/>
              <a:ahLst/>
              <a:cxnLst/>
              <a:rect l="l" t="t" r="r" b="b"/>
              <a:pathLst>
                <a:path w="6118352" h="13716000" fill="norm" stroke="1" extrusionOk="0">
                  <a:moveTo>
                    <a:pt x="0" y="0"/>
                  </a:moveTo>
                  <a:lnTo>
                    <a:pt x="6118352" y="0"/>
                  </a:lnTo>
                  <a:lnTo>
                    <a:pt x="611835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A21F7"/>
            </a:solidFill>
          </p:spPr>
        </p:sp>
      </p:grpSp>
      <p:sp>
        <p:nvSpPr>
          <p:cNvPr id="103266719" name="Freeform 4"/>
          <p:cNvSpPr/>
          <p:nvPr/>
        </p:nvSpPr>
        <p:spPr bwMode="auto">
          <a:xfrm rot="0" flipH="0" flipV="0">
            <a:off x="0" y="1828800"/>
            <a:ext cx="381000" cy="8458200"/>
          </a:xfrm>
          <a:custGeom>
            <a:avLst/>
            <a:gdLst/>
            <a:ahLst/>
            <a:cxnLst/>
            <a:rect l="l" t="t" r="r" b="b"/>
            <a:pathLst>
              <a:path w="381000" h="8458200" fill="norm" stroke="1" extrusionOk="0">
                <a:moveTo>
                  <a:pt x="0" y="0"/>
                </a:moveTo>
                <a:lnTo>
                  <a:pt x="381000" y="0"/>
                </a:lnTo>
                <a:lnTo>
                  <a:pt x="381000" y="8458200"/>
                </a:lnTo>
                <a:lnTo>
                  <a:pt x="0" y="8458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  <p:grpSp>
        <p:nvGrpSpPr>
          <p:cNvPr id="1502029203" name="Group 5"/>
          <p:cNvGrpSpPr/>
          <p:nvPr/>
        </p:nvGrpSpPr>
        <p:grpSpPr bwMode="auto">
          <a:xfrm rot="0">
            <a:off x="12287250" y="8439150"/>
            <a:ext cx="2324100" cy="1847850"/>
            <a:chOff x="0" y="0"/>
            <a:chExt cx="3098800" cy="24638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3098800" cy="2463800"/>
            </a:xfrm>
            <a:custGeom>
              <a:avLst/>
              <a:gdLst/>
              <a:ahLst/>
              <a:cxnLst/>
              <a:rect l="l" t="t" r="r" b="b"/>
              <a:pathLst>
                <a:path w="3098800" h="2463800" fill="norm" stroke="1" extrusionOk="0">
                  <a:moveTo>
                    <a:pt x="0" y="0"/>
                  </a:moveTo>
                  <a:lnTo>
                    <a:pt x="3098800" y="0"/>
                  </a:lnTo>
                  <a:lnTo>
                    <a:pt x="3098800" y="2463800"/>
                  </a:lnTo>
                  <a:lnTo>
                    <a:pt x="0" y="2463800"/>
                  </a:lnTo>
                  <a:close/>
                </a:path>
              </a:pathLst>
            </a:custGeom>
            <a:solidFill>
              <a:srgbClr val="FF4F76"/>
            </a:solidFill>
          </p:spPr>
        </p:sp>
      </p:grpSp>
      <p:grpSp>
        <p:nvGrpSpPr>
          <p:cNvPr id="393745065" name="Group 7"/>
          <p:cNvGrpSpPr/>
          <p:nvPr/>
        </p:nvGrpSpPr>
        <p:grpSpPr bwMode="auto">
          <a:xfrm rot="0">
            <a:off x="14611350" y="9486900"/>
            <a:ext cx="3676650" cy="800100"/>
            <a:chOff x="0" y="0"/>
            <a:chExt cx="4902200" cy="1066800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4902200" cy="1066800"/>
            </a:xfrm>
            <a:custGeom>
              <a:avLst/>
              <a:gdLst/>
              <a:ahLst/>
              <a:cxnLst/>
              <a:rect l="l" t="t" r="r" b="b"/>
              <a:pathLst>
                <a:path w="4902200" h="1066800" fill="norm" stroke="1" extrusionOk="0">
                  <a:moveTo>
                    <a:pt x="0" y="0"/>
                  </a:moveTo>
                  <a:lnTo>
                    <a:pt x="4902200" y="0"/>
                  </a:lnTo>
                  <a:lnTo>
                    <a:pt x="49022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7320E0"/>
            </a:solidFill>
          </p:spPr>
        </p:sp>
      </p:grpSp>
      <p:sp>
        <p:nvSpPr>
          <p:cNvPr id="21474911" name="TextBox 9"/>
          <p:cNvSpPr txBox="1"/>
          <p:nvPr/>
        </p:nvSpPr>
        <p:spPr bwMode="auto">
          <a:xfrm rot="0">
            <a:off x="1569728" y="5377567"/>
            <a:ext cx="9526152" cy="164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  <a:defRPr/>
            </a:pPr>
            <a:r>
              <a:rPr lang="zh-CN" sz="10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感谢观看</a:t>
            </a:r>
            <a:endParaRPr lang="zh-CN"/>
          </a:p>
        </p:txBody>
      </p:sp>
      <p:sp>
        <p:nvSpPr>
          <p:cNvPr id="974096570" name="TextBox 10"/>
          <p:cNvSpPr txBox="1"/>
          <p:nvPr/>
        </p:nvSpPr>
        <p:spPr bwMode="auto">
          <a:xfrm rot="0">
            <a:off x="15378670" y="8493052"/>
            <a:ext cx="2213686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defRPr/>
            </a:pPr>
            <a:r>
              <a:rPr lang="en-US" sz="21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SHOPPING FESTIVAL</a:t>
            </a:r>
            <a:endParaRPr/>
          </a:p>
        </p:txBody>
      </p:sp>
      <p:sp>
        <p:nvSpPr>
          <p:cNvPr id="1756111573" name="TextBox 11"/>
          <p:cNvSpPr txBox="1"/>
          <p:nvPr/>
        </p:nvSpPr>
        <p:spPr bwMode="auto">
          <a:xfrm rot="0" flipH="0" flipV="0">
            <a:off x="1626879" y="3604577"/>
            <a:ext cx="12347089" cy="1756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824"/>
              </a:lnSpc>
              <a:spcBef>
                <a:spcPts val="0"/>
              </a:spcBef>
              <a:defRPr/>
            </a:pPr>
            <a:r>
              <a:rPr lang="en-US" sz="14400" b="1" u="none" strike="noStrike">
                <a:solidFill>
                  <a:srgbClr val="FFFFFF"/>
                </a:solidFill>
                <a:latin typeface="Arial"/>
                <a:ea typeface="Arial"/>
                <a:cs typeface="Arial"/>
              </a:rPr>
              <a:t>THANK YOU</a:t>
            </a:r>
            <a:endParaRPr/>
          </a:p>
        </p:txBody>
      </p:sp>
      <p:sp>
        <p:nvSpPr>
          <p:cNvPr id="1579092798" name="AutoShape 14"/>
          <p:cNvSpPr/>
          <p:nvPr/>
        </p:nvSpPr>
        <p:spPr bwMode="auto">
          <a:xfrm rot="5394335">
            <a:off x="14405398" y="4524607"/>
            <a:ext cx="578028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724127985" name="Group 15"/>
          <p:cNvGrpSpPr/>
          <p:nvPr/>
        </p:nvGrpSpPr>
        <p:grpSpPr bwMode="auto">
          <a:xfrm rot="0">
            <a:off x="13117551" y="2324100"/>
            <a:ext cx="1143000" cy="1143000"/>
            <a:chOff x="0" y="0"/>
            <a:chExt cx="1524000" cy="1524000"/>
          </a:xfrm>
        </p:grpSpPr>
        <p:sp>
          <p:nvSpPr>
            <p:cNvPr id="16" name="Freeform 16"/>
            <p:cNvSpPr/>
            <p:nvPr/>
          </p:nvSpPr>
          <p:spPr bwMode="auto">
            <a:xfrm rot="0" flipH="0" flipV="0">
              <a:off x="0" y="0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1524000" h="1524000" fill="norm" stroke="1" extrusionOk="0">
                  <a:moveTo>
                    <a:pt x="0" y="762000"/>
                  </a:moveTo>
                  <a:cubicBezTo>
                    <a:pt x="0" y="341122"/>
                    <a:pt x="341122" y="0"/>
                    <a:pt x="762000" y="0"/>
                  </a:cubicBezTo>
                  <a:cubicBezTo>
                    <a:pt x="1182878" y="0"/>
                    <a:pt x="1524000" y="341122"/>
                    <a:pt x="1524000" y="762000"/>
                  </a:cubicBezTo>
                  <a:cubicBezTo>
                    <a:pt x="1524000" y="1182878"/>
                    <a:pt x="1182878" y="1524000"/>
                    <a:pt x="762000" y="1524000"/>
                  </a:cubicBezTo>
                  <a:cubicBezTo>
                    <a:pt x="341122" y="1524000"/>
                    <a:pt x="0" y="1182878"/>
                    <a:pt x="0" y="762000"/>
                  </a:cubicBezTo>
                  <a:close/>
                </a:path>
              </a:pathLst>
            </a:custGeom>
            <a:gradFill>
              <a:gsLst>
                <a:gs pos="0">
                  <a:srgbClr val="0EDB94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 scaled="1"/>
            </a:gradFill>
          </p:spPr>
        </p:sp>
      </p:grpSp>
      <p:sp>
        <p:nvSpPr>
          <p:cNvPr id="354554360" name="Freeform 17"/>
          <p:cNvSpPr/>
          <p:nvPr/>
        </p:nvSpPr>
        <p:spPr bwMode="auto">
          <a:xfrm rot="0" flipH="0" flipV="0">
            <a:off x="-315" y="491"/>
            <a:ext cx="2002710" cy="1856392"/>
          </a:xfrm>
          <a:custGeom>
            <a:avLst/>
            <a:gdLst/>
            <a:ahLst/>
            <a:cxnLst/>
            <a:rect l="l" t="t" r="r" b="b"/>
            <a:pathLst>
              <a:path w="2002710" h="1856392" fill="norm" stroke="1" extrusionOk="0">
                <a:moveTo>
                  <a:pt x="0" y="0"/>
                </a:moveTo>
                <a:lnTo>
                  <a:pt x="2002710" y="0"/>
                </a:lnTo>
                <a:lnTo>
                  <a:pt x="2002710" y="1856392"/>
                </a:lnTo>
                <a:lnTo>
                  <a:pt x="0" y="1856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5659255" name="Freeform 2"/>
          <p:cNvSpPr/>
          <p:nvPr/>
        </p:nvSpPr>
        <p:spPr bwMode="auto">
          <a:xfrm rot="0" flipH="0" flipV="0">
            <a:off x="2" y="4298793"/>
            <a:ext cx="18288000" cy="5988207"/>
          </a:xfrm>
          <a:custGeom>
            <a:avLst/>
            <a:gdLst/>
            <a:ahLst/>
            <a:cxnLst/>
            <a:rect l="l" t="t" r="r" b="b"/>
            <a:pathLst>
              <a:path w="18288000" h="5988207" fill="norm" stroke="1" extrusionOk="0">
                <a:moveTo>
                  <a:pt x="0" y="0"/>
                </a:moveTo>
                <a:lnTo>
                  <a:pt x="18287999" y="0"/>
                </a:lnTo>
                <a:lnTo>
                  <a:pt x="18287999" y="5988207"/>
                </a:lnTo>
                <a:lnTo>
                  <a:pt x="0" y="59882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 sz="2000"/>
          </a:p>
        </p:txBody>
      </p:sp>
      <p:sp>
        <p:nvSpPr>
          <p:cNvPr id="603006063" name="TextBox 3"/>
          <p:cNvSpPr txBox="1"/>
          <p:nvPr/>
        </p:nvSpPr>
        <p:spPr bwMode="auto">
          <a:xfrm rot="0" flipH="0" flipV="0">
            <a:off x="14789579" y="1550989"/>
            <a:ext cx="2814397" cy="164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  <a:defRPr/>
            </a:pPr>
            <a:r>
              <a:rPr lang="zh-CN" sz="10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目录</a:t>
            </a:r>
            <a:endParaRPr lang="zh-CN"/>
          </a:p>
        </p:txBody>
      </p:sp>
      <p:sp>
        <p:nvSpPr>
          <p:cNvPr id="1417528030" name="TextBox 4"/>
          <p:cNvSpPr txBox="1"/>
          <p:nvPr/>
        </p:nvSpPr>
        <p:spPr bwMode="auto">
          <a:xfrm rot="0">
            <a:off x="952408" y="1605314"/>
            <a:ext cx="8608253" cy="178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40"/>
              </a:lnSpc>
              <a:spcBef>
                <a:spcPts val="0"/>
              </a:spcBef>
              <a:defRPr/>
            </a:pPr>
            <a:r>
              <a:rPr lang="en-US" sz="11700" b="1" u="none" strike="noStrike">
                <a:solidFill>
                  <a:srgbClr val="FFFFFF"/>
                </a:solidFill>
                <a:latin typeface="Arial"/>
                <a:ea typeface="Arial"/>
                <a:cs typeface="Arial"/>
              </a:rPr>
              <a:t>CONTENTS</a:t>
            </a:r>
            <a:endParaRPr/>
          </a:p>
        </p:txBody>
      </p:sp>
      <p:sp>
        <p:nvSpPr>
          <p:cNvPr id="1552094504" name="AutoShape 5"/>
          <p:cNvSpPr/>
          <p:nvPr/>
        </p:nvSpPr>
        <p:spPr bwMode="auto">
          <a:xfrm rot="2008" flipH="0" flipV="0">
            <a:off x="1001632" y="3537721"/>
            <a:ext cx="16536858" cy="0"/>
          </a:xfrm>
          <a:prstGeom prst="line">
            <a:avLst/>
          </a:prstGeom>
          <a:ln w="9525" cap="rnd">
            <a:solidFill>
              <a:srgbClr val="8726C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8642162" name="TextBox 11"/>
          <p:cNvSpPr txBox="1"/>
          <p:nvPr/>
        </p:nvSpPr>
        <p:spPr bwMode="auto">
          <a:xfrm rot="0">
            <a:off x="718398" y="7513985"/>
            <a:ext cx="2847370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活动整体思路</a:t>
            </a:r>
            <a:endParaRPr lang="zh-CN"/>
          </a:p>
        </p:txBody>
      </p:sp>
      <p:sp>
        <p:nvSpPr>
          <p:cNvPr id="1895189189" name="TextBox 12"/>
          <p:cNvSpPr txBox="1"/>
          <p:nvPr/>
        </p:nvSpPr>
        <p:spPr bwMode="auto">
          <a:xfrm rot="0">
            <a:off x="751851" y="8283114"/>
            <a:ext cx="3368791" cy="82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  <a:defRPr/>
            </a:pPr>
            <a:r>
              <a:rPr lang="zh-CN" sz="2000" b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活动背景、活动目标、</a:t>
            </a:r>
            <a:endParaRPr lang="zh-CN" sz="2000" b="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pPr algn="l">
              <a:lnSpc>
                <a:spcPts val="3239"/>
              </a:lnSpc>
              <a:defRPr/>
            </a:pPr>
            <a:r>
              <a:rPr lang="zh-CN" sz="2000" b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策略核心</a:t>
            </a:r>
            <a:endParaRPr lang="zh-CN" sz="2000"/>
          </a:p>
        </p:txBody>
      </p:sp>
      <p:sp>
        <p:nvSpPr>
          <p:cNvPr id="2033570316" name="TextBox 14"/>
          <p:cNvSpPr txBox="1"/>
          <p:nvPr/>
        </p:nvSpPr>
        <p:spPr bwMode="auto">
          <a:xfrm rot="0">
            <a:off x="735125" y="6558887"/>
            <a:ext cx="1642199" cy="57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  <a:defRPr/>
            </a:pPr>
            <a:r>
              <a:rPr lang="en-US" sz="4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01.</a:t>
            </a:r>
            <a:endParaRPr/>
          </a:p>
        </p:txBody>
      </p:sp>
      <p:sp>
        <p:nvSpPr>
          <p:cNvPr id="1422722471" name="AutoShape 15"/>
          <p:cNvSpPr/>
          <p:nvPr/>
        </p:nvSpPr>
        <p:spPr bwMode="auto">
          <a:xfrm rot="10549">
            <a:off x="764666" y="8263053"/>
            <a:ext cx="310400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83186964" name="TextBox 16"/>
          <p:cNvSpPr txBox="1"/>
          <p:nvPr/>
        </p:nvSpPr>
        <p:spPr bwMode="auto">
          <a:xfrm rot="0">
            <a:off x="5244228" y="6538253"/>
            <a:ext cx="2848450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活动主要内容</a:t>
            </a:r>
            <a:endParaRPr lang="zh-CN"/>
          </a:p>
        </p:txBody>
      </p:sp>
      <p:sp>
        <p:nvSpPr>
          <p:cNvPr id="1690513543" name="TextBox 17"/>
          <p:cNvSpPr txBox="1"/>
          <p:nvPr/>
        </p:nvSpPr>
        <p:spPr bwMode="auto">
          <a:xfrm rot="0">
            <a:off x="5277681" y="7307379"/>
            <a:ext cx="3367712" cy="123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预热期（10.25-11.10）</a:t>
            </a:r>
            <a:endParaRPr lang="zh-CN" sz="2000">
              <a:latin typeface="黑体"/>
              <a:cs typeface="黑体"/>
            </a:endParaRPr>
          </a:p>
          <a:p>
            <a:pPr algn="l">
              <a:lnSpc>
                <a:spcPts val="3240"/>
              </a:lnSpc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爆发期（11.11）</a:t>
            </a:r>
            <a:endParaRPr lang="zh-CN" sz="2000">
              <a:latin typeface="黑体"/>
              <a:cs typeface="黑体"/>
            </a:endParaRPr>
          </a:p>
          <a:p>
            <a:pPr algn="l">
              <a:lnSpc>
                <a:spcPts val="3240"/>
              </a:lnSpc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余热期（11.12-11.15）</a:t>
            </a:r>
            <a:endParaRPr lang="zh-CN" sz="2000"/>
          </a:p>
        </p:txBody>
      </p:sp>
      <p:sp>
        <p:nvSpPr>
          <p:cNvPr id="996086389" name="TextBox 19"/>
          <p:cNvSpPr txBox="1"/>
          <p:nvPr/>
        </p:nvSpPr>
        <p:spPr bwMode="auto">
          <a:xfrm rot="0">
            <a:off x="5260957" y="5583154"/>
            <a:ext cx="1642199" cy="57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  <a:defRPr/>
            </a:pPr>
            <a:r>
              <a:rPr lang="en-US" sz="4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02.</a:t>
            </a:r>
            <a:endParaRPr/>
          </a:p>
        </p:txBody>
      </p:sp>
      <p:sp>
        <p:nvSpPr>
          <p:cNvPr id="805795100" name="AutoShape 20"/>
          <p:cNvSpPr/>
          <p:nvPr/>
        </p:nvSpPr>
        <p:spPr bwMode="auto">
          <a:xfrm rot="10549">
            <a:off x="5290497" y="7287322"/>
            <a:ext cx="310400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49315450" name="TextBox 21"/>
          <p:cNvSpPr txBox="1"/>
          <p:nvPr/>
        </p:nvSpPr>
        <p:spPr bwMode="auto">
          <a:xfrm rot="0">
            <a:off x="9946030" y="7513985"/>
            <a:ext cx="2847370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活动具体运作</a:t>
            </a:r>
            <a:endParaRPr lang="zh-CN"/>
          </a:p>
        </p:txBody>
      </p:sp>
      <p:sp>
        <p:nvSpPr>
          <p:cNvPr id="59776473" name="TextBox 22"/>
          <p:cNvSpPr txBox="1"/>
          <p:nvPr/>
        </p:nvSpPr>
        <p:spPr bwMode="auto">
          <a:xfrm rot="0">
            <a:off x="9979483" y="8283114"/>
            <a:ext cx="3368071" cy="82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组织架构、渠道资源整合、</a:t>
            </a:r>
            <a:endParaRPr lang="zh-CN" sz="200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pPr algn="l">
              <a:lnSpc>
                <a:spcPts val="3239"/>
              </a:lnSpc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时间节点安排</a:t>
            </a:r>
            <a:endParaRPr lang="zh-CN" sz="2000"/>
          </a:p>
        </p:txBody>
      </p:sp>
      <p:sp>
        <p:nvSpPr>
          <p:cNvPr id="561163206" name="TextBox 24"/>
          <p:cNvSpPr txBox="1"/>
          <p:nvPr/>
        </p:nvSpPr>
        <p:spPr bwMode="auto">
          <a:xfrm rot="0">
            <a:off x="9962759" y="6558887"/>
            <a:ext cx="1642199" cy="57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  <a:defRPr/>
            </a:pPr>
            <a:r>
              <a:rPr lang="en-US" sz="4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03.</a:t>
            </a:r>
            <a:endParaRPr/>
          </a:p>
        </p:txBody>
      </p:sp>
      <p:sp>
        <p:nvSpPr>
          <p:cNvPr id="593260514" name="AutoShape 25"/>
          <p:cNvSpPr/>
          <p:nvPr/>
        </p:nvSpPr>
        <p:spPr bwMode="auto">
          <a:xfrm rot="10549">
            <a:off x="9992300" y="8263053"/>
            <a:ext cx="310400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5754429" name="TextBox 26"/>
          <p:cNvSpPr txBox="1"/>
          <p:nvPr/>
        </p:nvSpPr>
        <p:spPr bwMode="auto">
          <a:xfrm rot="0">
            <a:off x="14388228" y="6538253"/>
            <a:ext cx="2847370" cy="54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defRPr/>
            </a:pPr>
            <a:r>
              <a:rPr lang="zh-CN" sz="36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活动经费预算</a:t>
            </a:r>
            <a:endParaRPr lang="zh-CN"/>
          </a:p>
        </p:txBody>
      </p:sp>
      <p:sp>
        <p:nvSpPr>
          <p:cNvPr id="1065080376" name="TextBox 27"/>
          <p:cNvSpPr txBox="1"/>
          <p:nvPr/>
        </p:nvSpPr>
        <p:spPr bwMode="auto">
          <a:xfrm rot="0">
            <a:off x="14421681" y="7307379"/>
            <a:ext cx="3369151" cy="82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活动经费预算、总结</a:t>
            </a:r>
            <a:endParaRPr lang="zh-CN" sz="2000">
              <a:solidFill>
                <a:srgbClr val="FFFFFF"/>
              </a:solidFill>
              <a:latin typeface="黑体"/>
              <a:ea typeface="黑体"/>
              <a:cs typeface="黑体"/>
            </a:endParaRPr>
          </a:p>
          <a:p>
            <a:pPr algn="l">
              <a:lnSpc>
                <a:spcPts val="3239"/>
              </a:lnSpc>
              <a:defRPr/>
            </a:pPr>
            <a:r>
              <a:rPr lang="zh-CN" sz="20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与预期效果</a:t>
            </a:r>
            <a:endParaRPr lang="zh-CN" sz="2000"/>
          </a:p>
        </p:txBody>
      </p:sp>
      <p:sp>
        <p:nvSpPr>
          <p:cNvPr id="1313770404" name="TextBox 29"/>
          <p:cNvSpPr txBox="1"/>
          <p:nvPr/>
        </p:nvSpPr>
        <p:spPr bwMode="auto">
          <a:xfrm rot="0">
            <a:off x="14404957" y="5583154"/>
            <a:ext cx="1642199" cy="57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  <a:defRPr/>
            </a:pPr>
            <a:r>
              <a:rPr lang="en-US" sz="42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04.</a:t>
            </a:r>
            <a:endParaRPr/>
          </a:p>
        </p:txBody>
      </p:sp>
      <p:sp>
        <p:nvSpPr>
          <p:cNvPr id="1350390354" name="AutoShape 30"/>
          <p:cNvSpPr/>
          <p:nvPr/>
        </p:nvSpPr>
        <p:spPr bwMode="auto">
          <a:xfrm rot="10549">
            <a:off x="14434497" y="7287322"/>
            <a:ext cx="310400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641006618" name="Freeform 31"/>
          <p:cNvSpPr/>
          <p:nvPr/>
        </p:nvSpPr>
        <p:spPr bwMode="auto">
          <a:xfrm rot="0" flipH="0" flipV="0">
            <a:off x="475176" y="1455711"/>
            <a:ext cx="585267" cy="576122"/>
          </a:xfrm>
          <a:custGeom>
            <a:avLst/>
            <a:gdLst/>
            <a:ahLst/>
            <a:cxnLst/>
            <a:rect l="l" t="t" r="r" b="b"/>
            <a:pathLst>
              <a:path w="585267" h="576122" fill="norm" stroke="1" extrusionOk="0">
                <a:moveTo>
                  <a:pt x="0" y="0"/>
                </a:moveTo>
                <a:lnTo>
                  <a:pt x="585267" y="0"/>
                </a:lnTo>
                <a:lnTo>
                  <a:pt x="585267" y="576121"/>
                </a:lnTo>
                <a:lnTo>
                  <a:pt x="0" y="576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696084" name="Freeform 2"/>
          <p:cNvSpPr/>
          <p:nvPr/>
        </p:nvSpPr>
        <p:spPr bwMode="auto">
          <a:xfrm rot="0" flipH="0" flipV="0">
            <a:off x="0" y="2222499"/>
            <a:ext cx="18288000" cy="6000750"/>
          </a:xfrm>
          <a:custGeom>
            <a:avLst/>
            <a:gdLst/>
            <a:ahLst/>
            <a:cxnLst/>
            <a:rect l="l" t="t" r="r" b="b"/>
            <a:pathLst>
              <a:path w="18288000" h="600075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6000750"/>
                </a:lnTo>
                <a:lnTo>
                  <a:pt x="0" y="6000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/>
          </a:p>
        </p:txBody>
      </p:sp>
      <p:grpSp>
        <p:nvGrpSpPr>
          <p:cNvPr id="673010820" name="Group 3"/>
          <p:cNvGrpSpPr/>
          <p:nvPr/>
        </p:nvGrpSpPr>
        <p:grpSpPr bwMode="auto">
          <a:xfrm rot="0">
            <a:off x="2324098" y="9486900"/>
            <a:ext cx="15963898" cy="800100"/>
            <a:chOff x="0" y="0"/>
            <a:chExt cx="21285198" cy="1066800"/>
          </a:xfrm>
        </p:grpSpPr>
        <p:sp>
          <p:nvSpPr>
            <p:cNvPr id="4" name="Freeform 4"/>
            <p:cNvSpPr/>
            <p:nvPr/>
          </p:nvSpPr>
          <p:spPr bwMode="auto">
            <a:xfrm rot="0" flipH="0" flipV="0">
              <a:off x="0" y="0"/>
              <a:ext cx="21285200" cy="1066800"/>
            </a:xfrm>
            <a:custGeom>
              <a:avLst/>
              <a:gdLst/>
              <a:ahLst/>
              <a:cxnLst/>
              <a:rect l="l" t="t" r="r" b="b"/>
              <a:pathLst>
                <a:path w="21285200" h="1066800" fill="norm" stroke="1" extrusionOk="0">
                  <a:moveTo>
                    <a:pt x="0" y="0"/>
                  </a:moveTo>
                  <a:lnTo>
                    <a:pt x="21285200" y="0"/>
                  </a:lnTo>
                  <a:lnTo>
                    <a:pt x="212852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7320E0"/>
            </a:solidFill>
          </p:spPr>
        </p:sp>
      </p:grpSp>
      <p:sp>
        <p:nvSpPr>
          <p:cNvPr id="1785895787" name="TextBox 6"/>
          <p:cNvSpPr txBox="1"/>
          <p:nvPr/>
        </p:nvSpPr>
        <p:spPr bwMode="auto">
          <a:xfrm rot="0">
            <a:off x="1233180" y="3627892"/>
            <a:ext cx="9525073" cy="164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60"/>
              </a:lnSpc>
              <a:defRPr/>
            </a:pPr>
            <a:r>
              <a:rPr lang="zh-CN" sz="108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活动整体思路</a:t>
            </a:r>
            <a:endParaRPr lang="zh-CN"/>
          </a:p>
        </p:txBody>
      </p:sp>
      <p:sp>
        <p:nvSpPr>
          <p:cNvPr id="1281542360" name="TextBox 7"/>
          <p:cNvSpPr txBox="1"/>
          <p:nvPr/>
        </p:nvSpPr>
        <p:spPr bwMode="auto">
          <a:xfrm rot="0">
            <a:off x="1342665" y="5566549"/>
            <a:ext cx="7930404" cy="35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8"/>
              </a:lnSpc>
              <a:defRPr/>
            </a:pPr>
            <a:r>
              <a:rPr lang="zh-CN" sz="22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活动背景、活动目标、策略核心</a:t>
            </a:r>
            <a:endParaRPr lang="zh-CN"/>
          </a:p>
        </p:txBody>
      </p:sp>
      <p:sp>
        <p:nvSpPr>
          <p:cNvPr id="977561638" name="AutoShape 8"/>
          <p:cNvSpPr/>
          <p:nvPr/>
        </p:nvSpPr>
        <p:spPr bwMode="auto">
          <a:xfrm rot="4141">
            <a:off x="1462085" y="6972300"/>
            <a:ext cx="790575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4779416" name="Freeform 9"/>
          <p:cNvSpPr/>
          <p:nvPr/>
        </p:nvSpPr>
        <p:spPr bwMode="auto">
          <a:xfrm rot="0" flipH="0" flipV="0">
            <a:off x="0" y="14154"/>
            <a:ext cx="16373475" cy="800100"/>
          </a:xfrm>
          <a:custGeom>
            <a:avLst/>
            <a:gdLst/>
            <a:ahLst/>
            <a:cxnLst/>
            <a:rect l="l" t="t" r="r" b="b"/>
            <a:pathLst>
              <a:path w="16373475" h="800100" fill="norm" stroke="1" extrusionOk="0">
                <a:moveTo>
                  <a:pt x="0" y="0"/>
                </a:moveTo>
                <a:lnTo>
                  <a:pt x="16373475" y="0"/>
                </a:lnTo>
                <a:lnTo>
                  <a:pt x="16373475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sp>
        <p:nvSpPr>
          <p:cNvPr id="61608942" name="Freeform 10"/>
          <p:cNvSpPr/>
          <p:nvPr/>
        </p:nvSpPr>
        <p:spPr bwMode="auto">
          <a:xfrm rot="0" flipH="0" flipV="0">
            <a:off x="16011525" y="0"/>
            <a:ext cx="2276475" cy="1847850"/>
          </a:xfrm>
          <a:custGeom>
            <a:avLst/>
            <a:gdLst/>
            <a:ahLst/>
            <a:cxnLst/>
            <a:rect l="l" t="t" r="r" b="b"/>
            <a:pathLst>
              <a:path w="2276475" h="1847850" fill="norm" stroke="1" extrusionOk="0">
                <a:moveTo>
                  <a:pt x="0" y="0"/>
                </a:moveTo>
                <a:lnTo>
                  <a:pt x="2276475" y="0"/>
                </a:lnTo>
                <a:lnTo>
                  <a:pt x="2276475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0" r="0" b="0"/>
            <a:stretch/>
          </a:blipFill>
        </p:spPr>
      </p:sp>
      <p:sp>
        <p:nvSpPr>
          <p:cNvPr id="1233550709" name="AutoShape 11"/>
          <p:cNvSpPr/>
          <p:nvPr/>
        </p:nvSpPr>
        <p:spPr bwMode="auto">
          <a:xfrm rot="5389545">
            <a:off x="9090933" y="5134063"/>
            <a:ext cx="313236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89179425" name="Group 12"/>
          <p:cNvGrpSpPr/>
          <p:nvPr/>
        </p:nvGrpSpPr>
        <p:grpSpPr bwMode="auto">
          <a:xfrm rot="0">
            <a:off x="0" y="8439150"/>
            <a:ext cx="2324100" cy="1847850"/>
            <a:chOff x="0" y="0"/>
            <a:chExt cx="3098800" cy="246380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3098800" cy="2463800"/>
            </a:xfrm>
            <a:custGeom>
              <a:avLst/>
              <a:gdLst/>
              <a:ahLst/>
              <a:cxnLst/>
              <a:rect l="l" t="t" r="r" b="b"/>
              <a:pathLst>
                <a:path w="3098800" h="2463800" fill="norm" stroke="1" extrusionOk="0">
                  <a:moveTo>
                    <a:pt x="0" y="0"/>
                  </a:moveTo>
                  <a:lnTo>
                    <a:pt x="3098800" y="0"/>
                  </a:lnTo>
                  <a:lnTo>
                    <a:pt x="3098800" y="2463800"/>
                  </a:lnTo>
                  <a:lnTo>
                    <a:pt x="0" y="2463800"/>
                  </a:lnTo>
                  <a:close/>
                </a:path>
              </a:pathLst>
            </a:custGeom>
            <a:solidFill>
              <a:srgbClr val="FF4F76"/>
            </a:solidFill>
          </p:spPr>
        </p:sp>
      </p:grpSp>
      <p:sp>
        <p:nvSpPr>
          <p:cNvPr id="1532673048" name=""/>
          <p:cNvSpPr txBox="1"/>
          <p:nvPr/>
        </p:nvSpPr>
        <p:spPr bwMode="auto">
          <a:xfrm rot="0" flipH="0" flipV="0">
            <a:off x="11496748" y="2802162"/>
            <a:ext cx="6465443" cy="46637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01</a:t>
            </a:r>
            <a:endParaRPr sz="30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0622226" name="Freeform 2"/>
          <p:cNvSpPr/>
          <p:nvPr/>
        </p:nvSpPr>
        <p:spPr bwMode="auto">
          <a:xfrm rot="0" flipH="0" flipV="0">
            <a:off x="1" y="2114808"/>
            <a:ext cx="7648441" cy="7123815"/>
          </a:xfrm>
          <a:custGeom>
            <a:avLst/>
            <a:gdLst/>
            <a:ahLst/>
            <a:cxnLst/>
            <a:rect l="l" t="t" r="r" b="b"/>
            <a:pathLst>
              <a:path w="7648441" h="7123815" fill="norm" stroke="1" extrusionOk="0">
                <a:moveTo>
                  <a:pt x="0" y="0"/>
                </a:moveTo>
                <a:lnTo>
                  <a:pt x="7648442" y="0"/>
                </a:lnTo>
                <a:lnTo>
                  <a:pt x="7648442" y="7123815"/>
                </a:lnTo>
                <a:lnTo>
                  <a:pt x="0" y="7123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25656" r="0" b="0"/>
            <a:stretch/>
          </a:blipFill>
        </p:spPr>
      </p:sp>
      <p:sp>
        <p:nvSpPr>
          <p:cNvPr id="729741082" name="Freeform 3"/>
          <p:cNvSpPr/>
          <p:nvPr/>
        </p:nvSpPr>
        <p:spPr bwMode="auto">
          <a:xfrm rot="0" flipH="0" flipV="0">
            <a:off x="-63862" y="769950"/>
            <a:ext cx="9592887" cy="9502944"/>
          </a:xfrm>
          <a:custGeom>
            <a:avLst/>
            <a:gdLst/>
            <a:ahLst/>
            <a:cxnLst/>
            <a:rect l="l" t="t" r="r" b="b"/>
            <a:pathLst>
              <a:path w="9592887" h="9502944" fill="norm" stroke="1" extrusionOk="0">
                <a:moveTo>
                  <a:pt x="0" y="0"/>
                </a:moveTo>
                <a:lnTo>
                  <a:pt x="9592887" y="0"/>
                </a:lnTo>
                <a:lnTo>
                  <a:pt x="9592887" y="9502944"/>
                </a:lnTo>
                <a:lnTo>
                  <a:pt x="0" y="9502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26959" t="0" r="37190" b="8578"/>
            <a:stretch/>
          </a:blipFill>
        </p:spPr>
      </p:sp>
      <p:sp>
        <p:nvSpPr>
          <p:cNvPr id="413761623" name="TextBox 4"/>
          <p:cNvSpPr txBox="1"/>
          <p:nvPr/>
        </p:nvSpPr>
        <p:spPr bwMode="auto">
          <a:xfrm rot="0">
            <a:off x="644267" y="520758"/>
            <a:ext cx="3629749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defRPr/>
            </a:pPr>
            <a:r>
              <a:rPr lang="zh-CN" sz="4200" b="1">
                <a:solidFill>
                  <a:srgbClr val="FF4F76"/>
                </a:solidFill>
                <a:latin typeface="黑体"/>
                <a:ea typeface="黑体"/>
                <a:cs typeface="黑体"/>
              </a:rPr>
              <a:t>活动整体思路</a:t>
            </a:r>
            <a:endParaRPr lang="zh-CN">
              <a:latin typeface="黑体"/>
              <a:cs typeface="黑体"/>
            </a:endParaRPr>
          </a:p>
        </p:txBody>
      </p:sp>
      <p:sp>
        <p:nvSpPr>
          <p:cNvPr id="652842955" name="Freeform 6"/>
          <p:cNvSpPr/>
          <p:nvPr/>
        </p:nvSpPr>
        <p:spPr bwMode="auto">
          <a:xfrm rot="0" flipH="0" flipV="0">
            <a:off x="9031878" y="1917512"/>
            <a:ext cx="9256122" cy="2029993"/>
          </a:xfrm>
          <a:custGeom>
            <a:avLst/>
            <a:gdLst/>
            <a:ahLst/>
            <a:cxnLst/>
            <a:rect l="l" t="t" r="r" b="b"/>
            <a:pathLst>
              <a:path w="9256122" h="2029993" fill="norm" stroke="1" extrusionOk="0">
                <a:moveTo>
                  <a:pt x="0" y="0"/>
                </a:moveTo>
                <a:lnTo>
                  <a:pt x="9256122" y="0"/>
                </a:lnTo>
                <a:lnTo>
                  <a:pt x="9256122" y="2029993"/>
                </a:lnTo>
                <a:lnTo>
                  <a:pt x="0" y="2029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0" r="0" b="0"/>
            <a:stretch/>
          </a:blipFill>
        </p:spPr>
      </p:sp>
      <p:sp>
        <p:nvSpPr>
          <p:cNvPr id="534633643" name="Freeform 7"/>
          <p:cNvSpPr/>
          <p:nvPr/>
        </p:nvSpPr>
        <p:spPr bwMode="auto">
          <a:xfrm rot="0" flipH="0" flipV="0">
            <a:off x="10059789" y="4563070"/>
            <a:ext cx="8228211" cy="2029993"/>
          </a:xfrm>
          <a:custGeom>
            <a:avLst/>
            <a:gdLst/>
            <a:ahLst/>
            <a:cxnLst/>
            <a:rect l="l" t="t" r="r" b="b"/>
            <a:pathLst>
              <a:path w="8228211" h="2029993" fill="norm" stroke="1" extrusionOk="0">
                <a:moveTo>
                  <a:pt x="0" y="0"/>
                </a:moveTo>
                <a:lnTo>
                  <a:pt x="8228211" y="0"/>
                </a:lnTo>
                <a:lnTo>
                  <a:pt x="8228211" y="2029994"/>
                </a:lnTo>
                <a:lnTo>
                  <a:pt x="0" y="20299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 l="0" t="0" r="0" b="0"/>
            <a:stretch/>
          </a:blipFill>
        </p:spPr>
      </p:sp>
      <p:sp>
        <p:nvSpPr>
          <p:cNvPr id="316614825" name="Freeform 8"/>
          <p:cNvSpPr/>
          <p:nvPr/>
        </p:nvSpPr>
        <p:spPr bwMode="auto">
          <a:xfrm rot="0" flipH="0" flipV="0">
            <a:off x="10947066" y="7208630"/>
            <a:ext cx="7340933" cy="2029993"/>
          </a:xfrm>
          <a:custGeom>
            <a:avLst/>
            <a:gdLst/>
            <a:ahLst/>
            <a:cxnLst/>
            <a:rect l="l" t="t" r="r" b="b"/>
            <a:pathLst>
              <a:path w="7340934" h="2029993" fill="norm" stroke="1" extrusionOk="0">
                <a:moveTo>
                  <a:pt x="0" y="0"/>
                </a:moveTo>
                <a:lnTo>
                  <a:pt x="7340934" y="0"/>
                </a:lnTo>
                <a:lnTo>
                  <a:pt x="7340934" y="2029993"/>
                </a:lnTo>
                <a:lnTo>
                  <a:pt x="0" y="2029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 l="0" t="0" r="0" b="0"/>
            <a:stretch/>
          </a:blipFill>
        </p:spPr>
      </p:sp>
      <p:sp>
        <p:nvSpPr>
          <p:cNvPr id="1090522020" name="TextBox 9"/>
          <p:cNvSpPr txBox="1"/>
          <p:nvPr/>
        </p:nvSpPr>
        <p:spPr bwMode="auto">
          <a:xfrm rot="0">
            <a:off x="9871922" y="2631338"/>
            <a:ext cx="2103277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活动背景</a:t>
            </a:r>
            <a:endParaRPr lang="zh-CN"/>
          </a:p>
        </p:txBody>
      </p:sp>
      <p:sp>
        <p:nvSpPr>
          <p:cNvPr id="766147354" name="TextBox 10"/>
          <p:cNvSpPr txBox="1"/>
          <p:nvPr/>
        </p:nvSpPr>
        <p:spPr bwMode="auto">
          <a:xfrm rot="0" flipH="0" flipV="0">
            <a:off x="12317041" y="2580472"/>
            <a:ext cx="4840393" cy="71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8"/>
              </a:lnSpc>
              <a:defRPr/>
            </a:pPr>
            <a:r>
              <a:rPr lang="zh-CN" sz="2200" b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2024年双11全网成交额达1.14万亿元，</a:t>
            </a:r>
            <a:endParaRPr lang="zh-CN" sz="2200" b="0">
              <a:solidFill>
                <a:srgbClr val="FFFFFF"/>
              </a:solidFill>
              <a:latin typeface="黑体"/>
              <a:cs typeface="黑体"/>
            </a:endParaRPr>
          </a:p>
          <a:p>
            <a:pPr algn="just">
              <a:lnSpc>
                <a:spcPts val="2807"/>
              </a:lnSpc>
              <a:defRPr/>
            </a:pPr>
            <a:r>
              <a:rPr lang="zh-CN" sz="2200" b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同比增长8%</a:t>
            </a:r>
            <a:endParaRPr lang="zh-CN"/>
          </a:p>
        </p:txBody>
      </p:sp>
      <p:sp>
        <p:nvSpPr>
          <p:cNvPr id="2037704629" name="TextBox 11"/>
          <p:cNvSpPr txBox="1"/>
          <p:nvPr/>
        </p:nvSpPr>
        <p:spPr bwMode="auto">
          <a:xfrm rot="0">
            <a:off x="10805243" y="5276898"/>
            <a:ext cx="2102917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活动目标</a:t>
            </a:r>
            <a:endParaRPr lang="zh-CN"/>
          </a:p>
        </p:txBody>
      </p:sp>
      <p:sp>
        <p:nvSpPr>
          <p:cNvPr id="829671761" name="TextBox 12"/>
          <p:cNvSpPr txBox="1"/>
          <p:nvPr/>
        </p:nvSpPr>
        <p:spPr bwMode="auto">
          <a:xfrm rot="0">
            <a:off x="13251443" y="5226031"/>
            <a:ext cx="3905991" cy="71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8"/>
              </a:lnSpc>
              <a:defRPr/>
            </a:pPr>
            <a:r>
              <a:rPr lang="zh-CN" sz="22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销售增长30%，新增用户5万+，品牌曝光目标5000万次</a:t>
            </a:r>
            <a:endParaRPr lang="zh-CN"/>
          </a:p>
        </p:txBody>
      </p:sp>
      <p:sp>
        <p:nvSpPr>
          <p:cNvPr id="1537882271" name="TextBox 13"/>
          <p:cNvSpPr txBox="1"/>
          <p:nvPr/>
        </p:nvSpPr>
        <p:spPr bwMode="auto">
          <a:xfrm rot="0">
            <a:off x="11596375" y="7922457"/>
            <a:ext cx="2102917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策略核心</a:t>
            </a:r>
            <a:endParaRPr lang="zh-CN"/>
          </a:p>
        </p:txBody>
      </p:sp>
      <p:sp>
        <p:nvSpPr>
          <p:cNvPr id="192465396" name="TextBox 14"/>
          <p:cNvSpPr txBox="1"/>
          <p:nvPr/>
        </p:nvSpPr>
        <p:spPr bwMode="auto">
          <a:xfrm rot="0">
            <a:off x="14042575" y="7862065"/>
            <a:ext cx="3114859" cy="71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8"/>
              </a:lnSpc>
              <a:defRPr/>
            </a:pPr>
            <a:r>
              <a:rPr lang="zh-CN" sz="22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全渠道整合、内容+社交驱动、三阶段分段爆发</a:t>
            </a:r>
            <a:endParaRPr lang="zh-CN"/>
          </a:p>
        </p:txBody>
      </p:sp>
      <p:sp>
        <p:nvSpPr>
          <p:cNvPr id="1254495859" name="AutoShape 15"/>
          <p:cNvSpPr/>
          <p:nvPr/>
        </p:nvSpPr>
        <p:spPr bwMode="auto">
          <a:xfrm rot="20976">
            <a:off x="6987809" y="2932507"/>
            <a:ext cx="1561003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04683987" name="AutoShape 16"/>
          <p:cNvSpPr/>
          <p:nvPr/>
        </p:nvSpPr>
        <p:spPr bwMode="auto">
          <a:xfrm rot="13460">
            <a:off x="6987814" y="5578066"/>
            <a:ext cx="2432620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929861793" name="AutoShape 17"/>
          <p:cNvSpPr/>
          <p:nvPr/>
        </p:nvSpPr>
        <p:spPr bwMode="auto">
          <a:xfrm rot="9747">
            <a:off x="6987817" y="8223625"/>
            <a:ext cx="3359378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8436301" name="Freeform 2"/>
          <p:cNvSpPr/>
          <p:nvPr/>
        </p:nvSpPr>
        <p:spPr bwMode="auto">
          <a:xfrm rot="0" flipH="0" flipV="0">
            <a:off x="0" y="2222499"/>
            <a:ext cx="18288000" cy="6000750"/>
          </a:xfrm>
          <a:custGeom>
            <a:avLst/>
            <a:gdLst/>
            <a:ahLst/>
            <a:cxnLst/>
            <a:rect l="l" t="t" r="r" b="b"/>
            <a:pathLst>
              <a:path w="18288000" h="600075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6000750"/>
                </a:lnTo>
                <a:lnTo>
                  <a:pt x="0" y="6000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/>
          </a:p>
        </p:txBody>
      </p:sp>
      <p:grpSp>
        <p:nvGrpSpPr>
          <p:cNvPr id="1378006705" name="Group 3"/>
          <p:cNvGrpSpPr/>
          <p:nvPr/>
        </p:nvGrpSpPr>
        <p:grpSpPr bwMode="auto">
          <a:xfrm rot="0">
            <a:off x="2324097" y="9486899"/>
            <a:ext cx="15963897" cy="800100"/>
            <a:chOff x="0" y="0"/>
            <a:chExt cx="21285198" cy="1066799"/>
          </a:xfrm>
        </p:grpSpPr>
        <p:sp>
          <p:nvSpPr>
            <p:cNvPr id="252415621" name="Freeform 4"/>
            <p:cNvSpPr/>
            <p:nvPr/>
          </p:nvSpPr>
          <p:spPr bwMode="auto">
            <a:xfrm rot="0" flipH="0" flipV="0">
              <a:off x="0" y="0"/>
              <a:ext cx="21285199" cy="1066799"/>
            </a:xfrm>
            <a:custGeom>
              <a:avLst/>
              <a:gdLst/>
              <a:ahLst/>
              <a:cxnLst/>
              <a:rect l="l" t="t" r="r" b="b"/>
              <a:pathLst>
                <a:path w="21285200" h="1066800" fill="norm" stroke="1" extrusionOk="0">
                  <a:moveTo>
                    <a:pt x="0" y="0"/>
                  </a:moveTo>
                  <a:lnTo>
                    <a:pt x="21285200" y="0"/>
                  </a:lnTo>
                  <a:lnTo>
                    <a:pt x="212852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7320E0"/>
            </a:solidFill>
          </p:spPr>
        </p:sp>
      </p:grpSp>
      <p:sp>
        <p:nvSpPr>
          <p:cNvPr id="1276430201" name="TextBox 6"/>
          <p:cNvSpPr txBox="1"/>
          <p:nvPr/>
        </p:nvSpPr>
        <p:spPr bwMode="auto">
          <a:xfrm rot="0">
            <a:off x="1233180" y="3627891"/>
            <a:ext cx="9525792" cy="164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59"/>
              </a:lnSpc>
              <a:defRPr/>
            </a:pPr>
            <a:r>
              <a:rPr lang="zh-CN" sz="10800" b="1" i="0" u="none" strike="noStrike" cap="none" spc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活动主要内容</a:t>
            </a:r>
            <a:endParaRPr lang="zh-CN"/>
          </a:p>
        </p:txBody>
      </p:sp>
      <p:sp>
        <p:nvSpPr>
          <p:cNvPr id="327278497" name="TextBox 7"/>
          <p:cNvSpPr txBox="1"/>
          <p:nvPr/>
        </p:nvSpPr>
        <p:spPr bwMode="auto">
          <a:xfrm rot="0">
            <a:off x="1342665" y="5566549"/>
            <a:ext cx="7931844" cy="106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7"/>
              </a:lnSpc>
              <a:defRPr/>
            </a:pPr>
            <a:r>
              <a:rPr lang="zh-CN" sz="2200" b="0" i="0" u="none" strike="noStrike" cap="none" spc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预热期（10.25-11.10）</a:t>
            </a:r>
            <a:endParaRPr lang="zh-CN" sz="2200" b="0">
              <a:latin typeface="黑体"/>
              <a:cs typeface="黑体"/>
            </a:endParaRPr>
          </a:p>
          <a:p>
            <a:pPr algn="just">
              <a:lnSpc>
                <a:spcPts val="2807"/>
              </a:lnSpc>
              <a:defRPr/>
            </a:pPr>
            <a:r>
              <a:rPr lang="zh-CN" sz="2200" b="0" i="0" u="none" strike="noStrike" cap="none" spc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爆</a:t>
            </a:r>
            <a:r>
              <a:rPr lang="zh-CN" sz="2200" b="0" i="0" u="none" strike="noStrike" cap="none" spc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发期（11.11）</a:t>
            </a:r>
            <a:endParaRPr lang="zh-CN" sz="2200" b="0">
              <a:latin typeface="黑体"/>
              <a:cs typeface="黑体"/>
            </a:endParaRPr>
          </a:p>
          <a:p>
            <a:pPr algn="just">
              <a:lnSpc>
                <a:spcPts val="2807"/>
              </a:lnSpc>
              <a:defRPr/>
            </a:pPr>
            <a:r>
              <a:rPr lang="zh-CN" sz="2200" b="0" i="0" u="none" strike="noStrike" cap="none" spc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余热期（11.12-11.15）</a:t>
            </a:r>
            <a:endParaRPr lang="zh-CN"/>
          </a:p>
        </p:txBody>
      </p:sp>
      <p:sp>
        <p:nvSpPr>
          <p:cNvPr id="321181429" name="AutoShape 8"/>
          <p:cNvSpPr/>
          <p:nvPr/>
        </p:nvSpPr>
        <p:spPr bwMode="auto">
          <a:xfrm rot="4125">
            <a:off x="1462084" y="6972300"/>
            <a:ext cx="790575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31897341" name="Freeform 9"/>
          <p:cNvSpPr/>
          <p:nvPr/>
        </p:nvSpPr>
        <p:spPr bwMode="auto">
          <a:xfrm rot="0" flipH="0" flipV="0">
            <a:off x="0" y="14153"/>
            <a:ext cx="16373475" cy="800100"/>
          </a:xfrm>
          <a:custGeom>
            <a:avLst/>
            <a:gdLst/>
            <a:ahLst/>
            <a:cxnLst/>
            <a:rect l="l" t="t" r="r" b="b"/>
            <a:pathLst>
              <a:path w="16373475" h="800100" fill="norm" stroke="1" extrusionOk="0">
                <a:moveTo>
                  <a:pt x="0" y="0"/>
                </a:moveTo>
                <a:lnTo>
                  <a:pt x="16373475" y="0"/>
                </a:lnTo>
                <a:lnTo>
                  <a:pt x="16373475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sp>
        <p:nvSpPr>
          <p:cNvPr id="1026690858" name="Freeform 10"/>
          <p:cNvSpPr/>
          <p:nvPr/>
        </p:nvSpPr>
        <p:spPr bwMode="auto">
          <a:xfrm rot="0" flipH="0" flipV="0">
            <a:off x="16011524" y="0"/>
            <a:ext cx="2276474" cy="1847849"/>
          </a:xfrm>
          <a:custGeom>
            <a:avLst/>
            <a:gdLst/>
            <a:ahLst/>
            <a:cxnLst/>
            <a:rect l="l" t="t" r="r" b="b"/>
            <a:pathLst>
              <a:path w="2276475" h="1847850" fill="norm" stroke="1" extrusionOk="0">
                <a:moveTo>
                  <a:pt x="0" y="0"/>
                </a:moveTo>
                <a:lnTo>
                  <a:pt x="2276475" y="0"/>
                </a:lnTo>
                <a:lnTo>
                  <a:pt x="2276475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0" r="0" b="0"/>
            <a:stretch/>
          </a:blipFill>
        </p:spPr>
      </p:sp>
      <p:sp>
        <p:nvSpPr>
          <p:cNvPr id="1188111913" name="AutoShape 11"/>
          <p:cNvSpPr/>
          <p:nvPr/>
        </p:nvSpPr>
        <p:spPr bwMode="auto">
          <a:xfrm rot="5389527">
            <a:off x="9090932" y="5134062"/>
            <a:ext cx="313236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16119732" name="Group 12"/>
          <p:cNvGrpSpPr/>
          <p:nvPr/>
        </p:nvGrpSpPr>
        <p:grpSpPr bwMode="auto">
          <a:xfrm rot="0">
            <a:off x="0" y="8439149"/>
            <a:ext cx="2324098" cy="1847849"/>
            <a:chOff x="0" y="0"/>
            <a:chExt cx="3098799" cy="2463799"/>
          </a:xfrm>
        </p:grpSpPr>
        <p:sp>
          <p:nvSpPr>
            <p:cNvPr id="1627595312" name="Freeform 13"/>
            <p:cNvSpPr/>
            <p:nvPr/>
          </p:nvSpPr>
          <p:spPr bwMode="auto">
            <a:xfrm rot="0" flipH="0" flipV="0">
              <a:off x="0" y="0"/>
              <a:ext cx="3098799" cy="2463799"/>
            </a:xfrm>
            <a:custGeom>
              <a:avLst/>
              <a:gdLst/>
              <a:ahLst/>
              <a:cxnLst/>
              <a:rect l="l" t="t" r="r" b="b"/>
              <a:pathLst>
                <a:path w="3098800" h="2463800" fill="norm" stroke="1" extrusionOk="0">
                  <a:moveTo>
                    <a:pt x="0" y="0"/>
                  </a:moveTo>
                  <a:lnTo>
                    <a:pt x="3098800" y="0"/>
                  </a:lnTo>
                  <a:lnTo>
                    <a:pt x="3098800" y="2463800"/>
                  </a:lnTo>
                  <a:lnTo>
                    <a:pt x="0" y="2463800"/>
                  </a:lnTo>
                  <a:close/>
                </a:path>
              </a:pathLst>
            </a:custGeom>
            <a:solidFill>
              <a:srgbClr val="FF4F76"/>
            </a:solidFill>
          </p:spPr>
        </p:sp>
      </p:grpSp>
      <p:sp>
        <p:nvSpPr>
          <p:cNvPr id="1298246717" name=""/>
          <p:cNvSpPr txBox="1"/>
          <p:nvPr/>
        </p:nvSpPr>
        <p:spPr bwMode="auto">
          <a:xfrm rot="0" flipH="0" flipV="0">
            <a:off x="11496748" y="2802162"/>
            <a:ext cx="6465443" cy="46637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02</a:t>
            </a:r>
            <a:endParaRPr sz="30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5137106" name="TextBox 2"/>
          <p:cNvSpPr txBox="1"/>
          <p:nvPr/>
        </p:nvSpPr>
        <p:spPr bwMode="auto">
          <a:xfrm rot="0">
            <a:off x="644267" y="520758"/>
            <a:ext cx="3629749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defRPr/>
            </a:pPr>
            <a:r>
              <a:rPr lang="zh-CN" sz="4200" b="1">
                <a:solidFill>
                  <a:srgbClr val="FF4F76"/>
                </a:solidFill>
                <a:latin typeface="黑体"/>
                <a:ea typeface="黑体"/>
                <a:cs typeface="黑体"/>
              </a:rPr>
              <a:t>预热期</a:t>
            </a:r>
            <a:endParaRPr lang="zh-CN"/>
          </a:p>
        </p:txBody>
      </p:sp>
      <p:sp>
        <p:nvSpPr>
          <p:cNvPr id="1435680570" name="Freeform 3"/>
          <p:cNvSpPr/>
          <p:nvPr/>
        </p:nvSpPr>
        <p:spPr bwMode="auto">
          <a:xfrm rot="0" flipH="0" flipV="0">
            <a:off x="9488248" y="1939999"/>
            <a:ext cx="3701146" cy="2300933"/>
          </a:xfrm>
          <a:custGeom>
            <a:avLst/>
            <a:gdLst/>
            <a:ahLst/>
            <a:cxnLst/>
            <a:rect l="l" t="t" r="r" b="b"/>
            <a:pathLst>
              <a:path w="3701146" h="2300933" fill="norm" stroke="1" extrusionOk="0">
                <a:moveTo>
                  <a:pt x="0" y="0"/>
                </a:moveTo>
                <a:lnTo>
                  <a:pt x="3701147" y="0"/>
                </a:lnTo>
                <a:lnTo>
                  <a:pt x="3701147" y="2300933"/>
                </a:lnTo>
                <a:lnTo>
                  <a:pt x="0" y="2300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4119" t="-5422" r="52593" b="-44477"/>
            <a:stretch/>
          </a:blipFill>
        </p:spPr>
      </p:sp>
      <p:sp>
        <p:nvSpPr>
          <p:cNvPr id="727925434" name="Freeform 4"/>
          <p:cNvSpPr/>
          <p:nvPr/>
        </p:nvSpPr>
        <p:spPr bwMode="auto">
          <a:xfrm rot="0" flipH="0" flipV="0">
            <a:off x="8170668" y="6985964"/>
            <a:ext cx="10117334" cy="3301037"/>
          </a:xfrm>
          <a:custGeom>
            <a:avLst/>
            <a:gdLst/>
            <a:ahLst/>
            <a:cxnLst/>
            <a:rect l="l" t="t" r="r" b="b"/>
            <a:pathLst>
              <a:path w="10117334" h="3301037" fill="norm" stroke="1" extrusionOk="0">
                <a:moveTo>
                  <a:pt x="0" y="0"/>
                </a:moveTo>
                <a:lnTo>
                  <a:pt x="10117334" y="0"/>
                </a:lnTo>
                <a:lnTo>
                  <a:pt x="10117334" y="3301036"/>
                </a:lnTo>
                <a:lnTo>
                  <a:pt x="0" y="33010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4119" t="35900" r="26228" b="-49966"/>
            <a:stretch/>
          </a:blipFill>
        </p:spPr>
      </p:sp>
      <p:grpSp>
        <p:nvGrpSpPr>
          <p:cNvPr id="1591965424" name="Group 5"/>
          <p:cNvGrpSpPr/>
          <p:nvPr/>
        </p:nvGrpSpPr>
        <p:grpSpPr bwMode="auto">
          <a:xfrm rot="0" flipH="0" flipV="0">
            <a:off x="0" y="3486106"/>
            <a:ext cx="1980083" cy="6800893"/>
            <a:chOff x="0" y="0"/>
            <a:chExt cx="1980083" cy="6800893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1980056" cy="6800896"/>
            </a:xfrm>
            <a:custGeom>
              <a:avLst/>
              <a:gdLst/>
              <a:ahLst/>
              <a:cxnLst/>
              <a:rect l="l" t="t" r="r" b="b"/>
              <a:pathLst>
                <a:path w="2640076" h="9548114" fill="norm" stroke="1" extrusionOk="0">
                  <a:moveTo>
                    <a:pt x="0" y="0"/>
                  </a:moveTo>
                  <a:lnTo>
                    <a:pt x="2640076" y="0"/>
                  </a:lnTo>
                  <a:lnTo>
                    <a:pt x="2640076" y="9548114"/>
                  </a:lnTo>
                  <a:lnTo>
                    <a:pt x="0" y="9548114"/>
                  </a:lnTo>
                  <a:close/>
                </a:path>
              </a:pathLst>
            </a:custGeom>
            <a:solidFill>
              <a:srgbClr val="0EDB94"/>
            </a:solidFill>
          </p:spPr>
        </p:sp>
      </p:grpSp>
      <p:sp>
        <p:nvSpPr>
          <p:cNvPr id="1641591146" name="Freeform 7"/>
          <p:cNvSpPr/>
          <p:nvPr/>
        </p:nvSpPr>
        <p:spPr bwMode="auto">
          <a:xfrm rot="0" flipH="0" flipV="0">
            <a:off x="13418013" y="4462983"/>
            <a:ext cx="3701145" cy="2300931"/>
          </a:xfrm>
          <a:custGeom>
            <a:avLst/>
            <a:gdLst/>
            <a:ahLst/>
            <a:cxnLst/>
            <a:rect l="l" t="t" r="r" b="b"/>
            <a:pathLst>
              <a:path w="3701145" h="2300931" fill="norm" stroke="1" extrusionOk="0">
                <a:moveTo>
                  <a:pt x="0" y="0"/>
                </a:moveTo>
                <a:lnTo>
                  <a:pt x="3701145" y="0"/>
                </a:lnTo>
                <a:lnTo>
                  <a:pt x="3701145" y="2300931"/>
                </a:lnTo>
                <a:lnTo>
                  <a:pt x="0" y="230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45842" r="0" b="12736"/>
            <a:stretch/>
          </a:blipFill>
        </p:spPr>
      </p:sp>
      <p:sp>
        <p:nvSpPr>
          <p:cNvPr id="1854745650" name="Freeform 8"/>
          <p:cNvSpPr/>
          <p:nvPr/>
        </p:nvSpPr>
        <p:spPr bwMode="auto">
          <a:xfrm rot="0" flipH="0" flipV="0">
            <a:off x="13418013" y="1939999"/>
            <a:ext cx="3701145" cy="2300933"/>
          </a:xfrm>
          <a:custGeom>
            <a:avLst/>
            <a:gdLst/>
            <a:ahLst/>
            <a:cxnLst/>
            <a:rect l="l" t="t" r="r" b="b"/>
            <a:pathLst>
              <a:path w="3701145" h="2300933" fill="norm" stroke="1" extrusionOk="0">
                <a:moveTo>
                  <a:pt x="0" y="0"/>
                </a:moveTo>
                <a:lnTo>
                  <a:pt x="3701145" y="0"/>
                </a:lnTo>
                <a:lnTo>
                  <a:pt x="3701145" y="2300933"/>
                </a:lnTo>
                <a:lnTo>
                  <a:pt x="0" y="23009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 l="0" t="3344" r="0" b="3343"/>
            <a:stretch/>
          </a:blipFill>
        </p:spPr>
      </p:sp>
      <p:sp>
        <p:nvSpPr>
          <p:cNvPr id="1933373714" name="Freeform 9"/>
          <p:cNvSpPr/>
          <p:nvPr/>
        </p:nvSpPr>
        <p:spPr bwMode="auto">
          <a:xfrm rot="0" flipH="0" flipV="0">
            <a:off x="9488248" y="4462983"/>
            <a:ext cx="3701147" cy="2300931"/>
          </a:xfrm>
          <a:custGeom>
            <a:avLst/>
            <a:gdLst/>
            <a:ahLst/>
            <a:cxnLst/>
            <a:rect l="l" t="t" r="r" b="b"/>
            <a:pathLst>
              <a:path w="3701147" h="2300931" fill="norm" stroke="1" extrusionOk="0">
                <a:moveTo>
                  <a:pt x="0" y="0"/>
                </a:moveTo>
                <a:lnTo>
                  <a:pt x="3701147" y="0"/>
                </a:lnTo>
                <a:lnTo>
                  <a:pt x="3701147" y="2300931"/>
                </a:lnTo>
                <a:lnTo>
                  <a:pt x="0" y="23009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 l="0" t="10461" r="0" b="48118"/>
            <a:stretch/>
          </a:blipFill>
        </p:spPr>
      </p:sp>
      <p:grpSp>
        <p:nvGrpSpPr>
          <p:cNvPr id="447335608" name="Group 10"/>
          <p:cNvGrpSpPr/>
          <p:nvPr/>
        </p:nvGrpSpPr>
        <p:grpSpPr bwMode="auto">
          <a:xfrm rot="0" flipH="0" flipV="0">
            <a:off x="1150143" y="8890597"/>
            <a:ext cx="2267521" cy="1396402"/>
            <a:chOff x="0" y="0"/>
            <a:chExt cx="2267521" cy="1396402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2267521" cy="1396372"/>
            </a:xfrm>
            <a:custGeom>
              <a:avLst/>
              <a:gdLst/>
              <a:ahLst/>
              <a:cxnLst/>
              <a:rect l="l" t="t" r="r" b="b"/>
              <a:pathLst>
                <a:path w="3023362" h="2248535" fill="norm" stroke="1" extrusionOk="0">
                  <a:moveTo>
                    <a:pt x="0" y="0"/>
                  </a:moveTo>
                  <a:lnTo>
                    <a:pt x="3023362" y="0"/>
                  </a:lnTo>
                  <a:lnTo>
                    <a:pt x="3023362" y="2248535"/>
                  </a:lnTo>
                  <a:lnTo>
                    <a:pt x="0" y="2248535"/>
                  </a:lnTo>
                  <a:close/>
                </a:path>
              </a:pathLst>
            </a:custGeom>
            <a:solidFill>
              <a:srgbClr val="0EDB94"/>
            </a:solidFill>
          </p:spPr>
        </p:sp>
      </p:grpSp>
      <p:sp>
        <p:nvSpPr>
          <p:cNvPr id="1698251250" name="TextBox 14"/>
          <p:cNvSpPr txBox="1"/>
          <p:nvPr/>
        </p:nvSpPr>
        <p:spPr bwMode="auto">
          <a:xfrm rot="0">
            <a:off x="10024024" y="2326644"/>
            <a:ext cx="2102917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时间</a:t>
            </a:r>
            <a:endParaRPr lang="zh-CN"/>
          </a:p>
        </p:txBody>
      </p:sp>
      <p:sp>
        <p:nvSpPr>
          <p:cNvPr id="510596423" name="TextBox 15"/>
          <p:cNvSpPr txBox="1"/>
          <p:nvPr/>
        </p:nvSpPr>
        <p:spPr bwMode="auto">
          <a:xfrm rot="0" flipH="0" flipV="0">
            <a:off x="10024023" y="2911977"/>
            <a:ext cx="2742193" cy="35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8"/>
              </a:lnSpc>
              <a:defRPr/>
            </a:pPr>
            <a:r>
              <a:rPr lang="zh-CN" sz="22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10.25 - 11.10</a:t>
            </a:r>
            <a:endParaRPr lang="zh-CN" sz="2200"/>
          </a:p>
        </p:txBody>
      </p:sp>
      <p:sp>
        <p:nvSpPr>
          <p:cNvPr id="307516504" name="TextBox 16"/>
          <p:cNvSpPr txBox="1"/>
          <p:nvPr/>
        </p:nvSpPr>
        <p:spPr bwMode="auto">
          <a:xfrm rot="0">
            <a:off x="10024023" y="7366212"/>
            <a:ext cx="3026843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策略</a:t>
            </a:r>
            <a:endParaRPr lang="zh-CN"/>
          </a:p>
        </p:txBody>
      </p:sp>
      <p:sp>
        <p:nvSpPr>
          <p:cNvPr id="1486679147" name="TextBox 17"/>
          <p:cNvSpPr txBox="1"/>
          <p:nvPr/>
        </p:nvSpPr>
        <p:spPr bwMode="auto">
          <a:xfrm rot="0" flipH="0" flipV="0">
            <a:off x="10024023" y="8056845"/>
            <a:ext cx="7218945" cy="35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8"/>
              </a:lnSpc>
              <a:defRPr/>
            </a:pPr>
            <a:r>
              <a:rPr lang="zh-CN" sz="22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预售机制、社交种草、KOL投放覆盖粉丝2000万+</a:t>
            </a:r>
            <a:endParaRPr lang="zh-CN" sz="2200"/>
          </a:p>
        </p:txBody>
      </p:sp>
      <p:graphicFrame>
        <p:nvGraphicFramePr>
          <p:cNvPr id="1799239790" name=""/>
          <p:cNvGraphicFramePr>
            <a:graphicFrameLocks xmlns:a="http://schemas.openxmlformats.org/drawingml/2006/main"/>
          </p:cNvGraphicFramePr>
          <p:nvPr/>
        </p:nvGraphicFramePr>
        <p:xfrm rot="0">
          <a:off x="694942" y="1671781"/>
          <a:ext cx="7504504" cy="705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1341075" name="Freeform 2"/>
          <p:cNvSpPr/>
          <p:nvPr/>
        </p:nvSpPr>
        <p:spPr bwMode="auto">
          <a:xfrm rot="0" flipH="0" flipV="0">
            <a:off x="13215254" y="1"/>
            <a:ext cx="5072747" cy="1902619"/>
          </a:xfrm>
          <a:custGeom>
            <a:avLst/>
            <a:gdLst/>
            <a:ahLst/>
            <a:cxnLst/>
            <a:rect l="l" t="t" r="r" b="b"/>
            <a:pathLst>
              <a:path w="5072747" h="1902619" fill="norm" stroke="1" extrusionOk="0">
                <a:moveTo>
                  <a:pt x="0" y="0"/>
                </a:moveTo>
                <a:lnTo>
                  <a:pt x="5072746" y="0"/>
                </a:lnTo>
                <a:lnTo>
                  <a:pt x="5072746" y="1902620"/>
                </a:lnTo>
                <a:lnTo>
                  <a:pt x="0" y="1902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  <p:sp>
        <p:nvSpPr>
          <p:cNvPr id="1288038724" name="Freeform 3"/>
          <p:cNvSpPr/>
          <p:nvPr/>
        </p:nvSpPr>
        <p:spPr bwMode="auto">
          <a:xfrm rot="0" flipH="0" flipV="0">
            <a:off x="9101379" y="2742570"/>
            <a:ext cx="9186620" cy="5599038"/>
          </a:xfrm>
          <a:custGeom>
            <a:avLst/>
            <a:gdLst/>
            <a:ahLst/>
            <a:cxnLst/>
            <a:rect l="l" t="t" r="r" b="b"/>
            <a:pathLst>
              <a:path w="11359782" h="5599040" fill="norm" stroke="1" extrusionOk="0">
                <a:moveTo>
                  <a:pt x="0" y="0"/>
                </a:moveTo>
                <a:lnTo>
                  <a:pt x="11359782" y="0"/>
                </a:lnTo>
                <a:lnTo>
                  <a:pt x="11359782" y="5599040"/>
                </a:lnTo>
                <a:lnTo>
                  <a:pt x="0" y="559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sp>
        <p:nvSpPr>
          <p:cNvPr id="1476480659" name="TextBox 4"/>
          <p:cNvSpPr txBox="1"/>
          <p:nvPr/>
        </p:nvSpPr>
        <p:spPr bwMode="auto">
          <a:xfrm rot="0">
            <a:off x="644268" y="520758"/>
            <a:ext cx="3629390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defRPr/>
            </a:pPr>
            <a:r>
              <a:rPr lang="zh-CN" sz="4200" b="1">
                <a:solidFill>
                  <a:srgbClr val="FF4F76"/>
                </a:solidFill>
                <a:latin typeface="思源黑体-超粗体"/>
                <a:ea typeface="思源黑体-超粗体"/>
                <a:cs typeface="思源黑体-超粗体"/>
              </a:rPr>
              <a:t>爆发期</a:t>
            </a:r>
            <a:endParaRPr lang="zh-CN"/>
          </a:p>
        </p:txBody>
      </p:sp>
      <p:sp>
        <p:nvSpPr>
          <p:cNvPr id="389525880" name="AutoShape 5"/>
          <p:cNvSpPr/>
          <p:nvPr/>
        </p:nvSpPr>
        <p:spPr bwMode="auto">
          <a:xfrm>
            <a:off x="10068369" y="4789241"/>
            <a:ext cx="7188550" cy="9525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15681763" name="Freeform 6"/>
          <p:cNvSpPr/>
          <p:nvPr/>
        </p:nvSpPr>
        <p:spPr bwMode="auto">
          <a:xfrm rot="0" flipH="0" flipV="0">
            <a:off x="0" y="9197208"/>
            <a:ext cx="4898498" cy="1089792"/>
          </a:xfrm>
          <a:custGeom>
            <a:avLst/>
            <a:gdLst/>
            <a:ahLst/>
            <a:cxnLst/>
            <a:rect l="l" t="t" r="r" b="b"/>
            <a:pathLst>
              <a:path w="4898498" h="1089792" fill="norm" stroke="1" extrusionOk="0">
                <a:moveTo>
                  <a:pt x="0" y="0"/>
                </a:moveTo>
                <a:lnTo>
                  <a:pt x="4898498" y="0"/>
                </a:lnTo>
                <a:lnTo>
                  <a:pt x="4898498" y="1089792"/>
                </a:lnTo>
                <a:lnTo>
                  <a:pt x="0" y="10897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0" r="0" b="0"/>
            <a:stretch/>
          </a:blipFill>
        </p:spPr>
      </p:sp>
      <p:sp>
        <p:nvSpPr>
          <p:cNvPr id="629315674" name="TextBox 7"/>
          <p:cNvSpPr txBox="1"/>
          <p:nvPr/>
        </p:nvSpPr>
        <p:spPr bwMode="auto">
          <a:xfrm rot="0">
            <a:off x="9998577" y="3475206"/>
            <a:ext cx="4141660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时间</a:t>
            </a:r>
            <a:endParaRPr lang="zh-CN"/>
          </a:p>
        </p:txBody>
      </p:sp>
      <p:sp>
        <p:nvSpPr>
          <p:cNvPr id="1932989211" name="TextBox 8"/>
          <p:cNvSpPr txBox="1"/>
          <p:nvPr/>
        </p:nvSpPr>
        <p:spPr bwMode="auto">
          <a:xfrm rot="0">
            <a:off x="9998573" y="4111066"/>
            <a:ext cx="7157421" cy="35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8"/>
              </a:lnSpc>
              <a:defRPr/>
            </a:pPr>
            <a:r>
              <a:rPr lang="zh-CN" sz="22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11.11</a:t>
            </a:r>
            <a:endParaRPr lang="zh-CN" sz="2200"/>
          </a:p>
        </p:txBody>
      </p:sp>
      <p:sp>
        <p:nvSpPr>
          <p:cNvPr id="1909069617" name="TextBox 10"/>
          <p:cNvSpPr txBox="1"/>
          <p:nvPr/>
        </p:nvSpPr>
        <p:spPr bwMode="auto">
          <a:xfrm rot="0">
            <a:off x="9998577" y="5054426"/>
            <a:ext cx="4141660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玩法</a:t>
            </a:r>
            <a:endParaRPr lang="zh-CN"/>
          </a:p>
        </p:txBody>
      </p:sp>
      <p:sp>
        <p:nvSpPr>
          <p:cNvPr id="491289911" name="TextBox 11"/>
          <p:cNvSpPr txBox="1"/>
          <p:nvPr/>
        </p:nvSpPr>
        <p:spPr bwMode="auto">
          <a:xfrm rot="0">
            <a:off x="9998573" y="5737914"/>
            <a:ext cx="7158139" cy="107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8189" lvl="1" indent="-283879" algn="just">
              <a:lnSpc>
                <a:spcPts val="2808"/>
              </a:lnSpc>
              <a:buFont typeface="Wingdings"/>
              <a:buChar char="§"/>
              <a:defRPr/>
            </a:pPr>
            <a:r>
              <a:rPr lang="zh-CN" sz="22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限时秒杀</a:t>
            </a:r>
            <a:endParaRPr lang="zh-CN" sz="2200">
              <a:latin typeface="黑体"/>
              <a:cs typeface="黑体"/>
            </a:endParaRPr>
          </a:p>
          <a:p>
            <a:pPr marL="478189" lvl="1" indent="-283879" algn="just">
              <a:lnSpc>
                <a:spcPts val="2808"/>
              </a:lnSpc>
              <a:buFont typeface="Wingdings"/>
              <a:buChar char="§"/>
              <a:defRPr/>
            </a:pPr>
            <a:r>
              <a:rPr lang="zh-CN" sz="22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满减优惠</a:t>
            </a:r>
            <a:endParaRPr lang="zh-CN" sz="2200">
              <a:latin typeface="黑体"/>
              <a:cs typeface="黑体"/>
            </a:endParaRPr>
          </a:p>
          <a:p>
            <a:pPr marL="478189" lvl="1" indent="-283879" algn="just">
              <a:lnSpc>
                <a:spcPts val="2808"/>
              </a:lnSpc>
              <a:buFont typeface="Wingdings"/>
              <a:buChar char="§"/>
              <a:defRPr/>
            </a:pPr>
            <a:r>
              <a:rPr lang="zh-CN" sz="220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直播带货（预计GMV 200万+）</a:t>
            </a:r>
            <a:endParaRPr lang="zh-CN" sz="2200">
              <a:latin typeface="黑体"/>
              <a:cs typeface="黑体"/>
            </a:endParaRPr>
          </a:p>
        </p:txBody>
      </p:sp>
      <p:sp>
        <p:nvSpPr>
          <p:cNvPr id="1849709056" name="AutoShape 12"/>
          <p:cNvSpPr/>
          <p:nvPr/>
        </p:nvSpPr>
        <p:spPr bwMode="auto">
          <a:xfrm>
            <a:off x="10068375" y="7070027"/>
            <a:ext cx="7188550" cy="9525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1722399741" name=""/>
          <p:cNvGraphicFramePr>
            <a:graphicFrameLocks xmlns:a="http://schemas.openxmlformats.org/drawingml/2006/main"/>
          </p:cNvGraphicFramePr>
          <p:nvPr/>
        </p:nvGraphicFramePr>
        <p:xfrm rot="0">
          <a:off x="644268" y="2784093"/>
          <a:ext cx="8457110" cy="557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9692116" name="Freeform 2"/>
          <p:cNvSpPr/>
          <p:nvPr/>
        </p:nvSpPr>
        <p:spPr bwMode="auto">
          <a:xfrm rot="0" flipH="0" flipV="0">
            <a:off x="7381956" y="0"/>
            <a:ext cx="10906046" cy="4713378"/>
          </a:xfrm>
          <a:custGeom>
            <a:avLst/>
            <a:gdLst/>
            <a:ahLst/>
            <a:cxnLst/>
            <a:rect l="l" t="t" r="r" b="b"/>
            <a:pathLst>
              <a:path w="10906046" h="4713378" fill="norm" stroke="1" extrusionOk="0">
                <a:moveTo>
                  <a:pt x="0" y="0"/>
                </a:moveTo>
                <a:lnTo>
                  <a:pt x="10906046" y="0"/>
                </a:lnTo>
                <a:lnTo>
                  <a:pt x="10906046" y="4713378"/>
                </a:lnTo>
                <a:lnTo>
                  <a:pt x="0" y="4713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</p:sp>
      <p:sp>
        <p:nvSpPr>
          <p:cNvPr id="1491050695" name="TextBox 3"/>
          <p:cNvSpPr txBox="1"/>
          <p:nvPr/>
        </p:nvSpPr>
        <p:spPr bwMode="auto">
          <a:xfrm rot="0">
            <a:off x="9240871" y="1833084"/>
            <a:ext cx="4141660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时间</a:t>
            </a:r>
            <a:endParaRPr lang="zh-CN"/>
          </a:p>
        </p:txBody>
      </p:sp>
      <p:sp>
        <p:nvSpPr>
          <p:cNvPr id="2052322741" name="TextBox 4"/>
          <p:cNvSpPr txBox="1"/>
          <p:nvPr/>
        </p:nvSpPr>
        <p:spPr bwMode="auto">
          <a:xfrm rot="0">
            <a:off x="9240870" y="2516571"/>
            <a:ext cx="7978069" cy="356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8"/>
              </a:lnSpc>
              <a:defRPr/>
            </a:pPr>
            <a:r>
              <a:rPr lang="zh-CN" sz="2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11.12 - 11.15</a:t>
            </a:r>
            <a:endParaRPr lang="zh-CN" sz="2200"/>
          </a:p>
        </p:txBody>
      </p:sp>
      <p:sp>
        <p:nvSpPr>
          <p:cNvPr id="671148596" name="TextBox 6"/>
          <p:cNvSpPr txBox="1"/>
          <p:nvPr/>
        </p:nvSpPr>
        <p:spPr bwMode="auto">
          <a:xfrm rot="0">
            <a:off x="9240871" y="6065928"/>
            <a:ext cx="4141660" cy="50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  <a:defRPr/>
            </a:pPr>
            <a:r>
              <a:rPr lang="zh-CN" sz="30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玩法</a:t>
            </a:r>
            <a:endParaRPr lang="zh-CN"/>
          </a:p>
        </p:txBody>
      </p:sp>
      <p:sp>
        <p:nvSpPr>
          <p:cNvPr id="277763776" name="TextBox 7"/>
          <p:cNvSpPr txBox="1"/>
          <p:nvPr/>
        </p:nvSpPr>
        <p:spPr bwMode="auto">
          <a:xfrm rot="0">
            <a:off x="9240870" y="6749412"/>
            <a:ext cx="7978429" cy="107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8189" lvl="1" indent="-283879" algn="just">
              <a:lnSpc>
                <a:spcPts val="2808"/>
              </a:lnSpc>
              <a:buFont typeface="Wingdings"/>
              <a:buChar char="§"/>
              <a:defRPr/>
            </a:pPr>
            <a:r>
              <a:rPr lang="zh-CN" sz="2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晒单送红包</a:t>
            </a:r>
            <a:endParaRPr lang="zh-CN" sz="2200">
              <a:latin typeface="黑体"/>
              <a:cs typeface="黑体"/>
            </a:endParaRPr>
          </a:p>
          <a:p>
            <a:pPr marL="478189" lvl="1" indent="-283879" algn="just">
              <a:lnSpc>
                <a:spcPts val="2808"/>
              </a:lnSpc>
              <a:buFont typeface="Wingdings"/>
              <a:buChar char="§"/>
              <a:defRPr/>
            </a:pPr>
            <a:r>
              <a:rPr lang="zh-CN" sz="2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老客返场券</a:t>
            </a:r>
            <a:endParaRPr lang="zh-CN" sz="2200">
              <a:latin typeface="黑体"/>
              <a:cs typeface="黑体"/>
            </a:endParaRPr>
          </a:p>
          <a:p>
            <a:pPr marL="478189" lvl="1" indent="-283879" algn="just">
              <a:lnSpc>
                <a:spcPts val="2808"/>
              </a:lnSpc>
              <a:buFont typeface="Wingdings"/>
              <a:buChar char="§"/>
              <a:defRPr/>
            </a:pPr>
            <a:r>
              <a:rPr lang="zh-CN" sz="2200" b="1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推荐有礼</a:t>
            </a:r>
            <a:endParaRPr lang="zh-CN" sz="2200"/>
          </a:p>
        </p:txBody>
      </p:sp>
      <p:sp>
        <p:nvSpPr>
          <p:cNvPr id="1447986848" name="TextBox 8"/>
          <p:cNvSpPr txBox="1"/>
          <p:nvPr/>
        </p:nvSpPr>
        <p:spPr bwMode="auto">
          <a:xfrm rot="0">
            <a:off x="644267" y="520758"/>
            <a:ext cx="3629749" cy="64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defRPr/>
            </a:pPr>
            <a:r>
              <a:rPr lang="zh-CN" sz="4200" b="1">
                <a:solidFill>
                  <a:srgbClr val="FF4F76"/>
                </a:solidFill>
                <a:latin typeface="黑体"/>
                <a:ea typeface="黑体"/>
                <a:cs typeface="黑体"/>
              </a:rPr>
              <a:t>余热期</a:t>
            </a:r>
            <a:endParaRPr lang="zh-CN"/>
          </a:p>
        </p:txBody>
      </p:sp>
      <p:sp>
        <p:nvSpPr>
          <p:cNvPr id="1151356709" name="Freeform 9"/>
          <p:cNvSpPr/>
          <p:nvPr/>
        </p:nvSpPr>
        <p:spPr bwMode="auto">
          <a:xfrm rot="0" flipH="0" flipV="0">
            <a:off x="0" y="9064473"/>
            <a:ext cx="4898498" cy="1222529"/>
          </a:xfrm>
          <a:custGeom>
            <a:avLst/>
            <a:gdLst/>
            <a:ahLst/>
            <a:cxnLst/>
            <a:rect l="l" t="t" r="r" b="b"/>
            <a:pathLst>
              <a:path w="4898498" h="1222529" fill="norm" stroke="1" extrusionOk="0">
                <a:moveTo>
                  <a:pt x="0" y="0"/>
                </a:moveTo>
                <a:lnTo>
                  <a:pt x="4898498" y="0"/>
                </a:lnTo>
                <a:lnTo>
                  <a:pt x="4898498" y="1222529"/>
                </a:lnTo>
                <a:lnTo>
                  <a:pt x="0" y="1222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graphicFrame>
        <p:nvGraphicFramePr>
          <p:cNvPr id="196895294" name=""/>
          <p:cNvGraphicFramePr>
            <a:graphicFrameLocks xmlns:a="http://schemas.openxmlformats.org/drawingml/2006/main"/>
          </p:cNvGraphicFramePr>
          <p:nvPr/>
        </p:nvGraphicFramePr>
        <p:xfrm rot="0">
          <a:off x="18690" y="1391785"/>
          <a:ext cx="7884945" cy="720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01013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3705623" name="Freeform 2"/>
          <p:cNvSpPr/>
          <p:nvPr/>
        </p:nvSpPr>
        <p:spPr bwMode="auto">
          <a:xfrm rot="0" flipH="0" flipV="0">
            <a:off x="0" y="2222499"/>
            <a:ext cx="18288000" cy="6000750"/>
          </a:xfrm>
          <a:custGeom>
            <a:avLst/>
            <a:gdLst/>
            <a:ahLst/>
            <a:cxnLst/>
            <a:rect l="l" t="t" r="r" b="b"/>
            <a:pathLst>
              <a:path w="18288000" h="6000750" fill="norm" stroke="1" extrusionOk="0">
                <a:moveTo>
                  <a:pt x="0" y="0"/>
                </a:moveTo>
                <a:lnTo>
                  <a:pt x="18288000" y="0"/>
                </a:lnTo>
                <a:lnTo>
                  <a:pt x="18288000" y="6000750"/>
                </a:lnTo>
                <a:lnTo>
                  <a:pt x="0" y="6000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/>
          </a:p>
        </p:txBody>
      </p:sp>
      <p:grpSp>
        <p:nvGrpSpPr>
          <p:cNvPr id="1867131542" name="Group 3"/>
          <p:cNvGrpSpPr/>
          <p:nvPr/>
        </p:nvGrpSpPr>
        <p:grpSpPr bwMode="auto">
          <a:xfrm rot="0">
            <a:off x="2324097" y="9486899"/>
            <a:ext cx="15963897" cy="800100"/>
            <a:chOff x="0" y="0"/>
            <a:chExt cx="21285198" cy="1066799"/>
          </a:xfrm>
        </p:grpSpPr>
        <p:sp>
          <p:nvSpPr>
            <p:cNvPr id="1167955270" name="Freeform 4"/>
            <p:cNvSpPr/>
            <p:nvPr/>
          </p:nvSpPr>
          <p:spPr bwMode="auto">
            <a:xfrm rot="0" flipH="0" flipV="0">
              <a:off x="0" y="0"/>
              <a:ext cx="21285199" cy="1066799"/>
            </a:xfrm>
            <a:custGeom>
              <a:avLst/>
              <a:gdLst/>
              <a:ahLst/>
              <a:cxnLst/>
              <a:rect l="l" t="t" r="r" b="b"/>
              <a:pathLst>
                <a:path w="21285200" h="1066800" fill="norm" stroke="1" extrusionOk="0">
                  <a:moveTo>
                    <a:pt x="0" y="0"/>
                  </a:moveTo>
                  <a:lnTo>
                    <a:pt x="21285200" y="0"/>
                  </a:lnTo>
                  <a:lnTo>
                    <a:pt x="212852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7320E0"/>
            </a:solidFill>
          </p:spPr>
        </p:sp>
      </p:grpSp>
      <p:sp>
        <p:nvSpPr>
          <p:cNvPr id="2105047244" name="TextBox 6"/>
          <p:cNvSpPr txBox="1"/>
          <p:nvPr/>
        </p:nvSpPr>
        <p:spPr bwMode="auto">
          <a:xfrm rot="0">
            <a:off x="1233180" y="3627891"/>
            <a:ext cx="9526512" cy="164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59"/>
              </a:lnSpc>
              <a:defRPr/>
            </a:pPr>
            <a:r>
              <a:rPr lang="zh-CN" sz="10800" b="1" i="0" u="none" strike="noStrike" cap="none" spc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活动具体运作</a:t>
            </a:r>
            <a:endParaRPr lang="zh-CN"/>
          </a:p>
        </p:txBody>
      </p:sp>
      <p:sp>
        <p:nvSpPr>
          <p:cNvPr id="812078315" name="TextBox 7"/>
          <p:cNvSpPr txBox="1"/>
          <p:nvPr/>
        </p:nvSpPr>
        <p:spPr bwMode="auto">
          <a:xfrm rot="0">
            <a:off x="1342665" y="5566549"/>
            <a:ext cx="7931844" cy="631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7"/>
              </a:lnSpc>
              <a:defRPr/>
            </a:pPr>
            <a:r>
              <a:rPr lang="zh-CN" sz="2200" b="0" i="0" u="none" strike="noStrike" cap="none" spc="0">
                <a:solidFill>
                  <a:srgbClr val="FFFFFF"/>
                </a:solidFill>
                <a:latin typeface="黑体"/>
                <a:ea typeface="黑体"/>
                <a:cs typeface="黑体"/>
              </a:rPr>
              <a:t>组织架构、渠道资源整合、时间节点安排</a:t>
            </a:r>
            <a:endParaRPr lang="zh-CN" sz="2200"/>
          </a:p>
          <a:p>
            <a:pPr>
              <a:defRPr/>
            </a:pPr>
            <a:endParaRPr lang="zh-CN"/>
          </a:p>
        </p:txBody>
      </p:sp>
      <p:sp>
        <p:nvSpPr>
          <p:cNvPr id="1830593513" name="AutoShape 8"/>
          <p:cNvSpPr/>
          <p:nvPr/>
        </p:nvSpPr>
        <p:spPr bwMode="auto">
          <a:xfrm rot="4125">
            <a:off x="1462084" y="6972300"/>
            <a:ext cx="790575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18139262" name="Freeform 9"/>
          <p:cNvSpPr/>
          <p:nvPr/>
        </p:nvSpPr>
        <p:spPr bwMode="auto">
          <a:xfrm rot="0" flipH="0" flipV="0">
            <a:off x="0" y="14153"/>
            <a:ext cx="16373475" cy="800100"/>
          </a:xfrm>
          <a:custGeom>
            <a:avLst/>
            <a:gdLst/>
            <a:ahLst/>
            <a:cxnLst/>
            <a:rect l="l" t="t" r="r" b="b"/>
            <a:pathLst>
              <a:path w="16373475" h="800100" fill="norm" stroke="1" extrusionOk="0">
                <a:moveTo>
                  <a:pt x="0" y="0"/>
                </a:moveTo>
                <a:lnTo>
                  <a:pt x="16373475" y="0"/>
                </a:lnTo>
                <a:lnTo>
                  <a:pt x="16373475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 l="0" t="0" r="0" b="0"/>
            <a:stretch/>
          </a:blipFill>
        </p:spPr>
      </p:sp>
      <p:sp>
        <p:nvSpPr>
          <p:cNvPr id="1937932146" name="Freeform 10"/>
          <p:cNvSpPr/>
          <p:nvPr/>
        </p:nvSpPr>
        <p:spPr bwMode="auto">
          <a:xfrm rot="0" flipH="0" flipV="0">
            <a:off x="16011524" y="0"/>
            <a:ext cx="2276474" cy="1847849"/>
          </a:xfrm>
          <a:custGeom>
            <a:avLst/>
            <a:gdLst/>
            <a:ahLst/>
            <a:cxnLst/>
            <a:rect l="l" t="t" r="r" b="b"/>
            <a:pathLst>
              <a:path w="2276475" h="1847850" fill="norm" stroke="1" extrusionOk="0">
                <a:moveTo>
                  <a:pt x="0" y="0"/>
                </a:moveTo>
                <a:lnTo>
                  <a:pt x="2276475" y="0"/>
                </a:lnTo>
                <a:lnTo>
                  <a:pt x="2276475" y="1847850"/>
                </a:lnTo>
                <a:lnTo>
                  <a:pt x="0" y="1847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 l="0" t="0" r="0" b="0"/>
            <a:stretch/>
          </a:blipFill>
        </p:spPr>
      </p:sp>
      <p:sp>
        <p:nvSpPr>
          <p:cNvPr id="1830955879" name="AutoShape 11"/>
          <p:cNvSpPr/>
          <p:nvPr/>
        </p:nvSpPr>
        <p:spPr bwMode="auto">
          <a:xfrm rot="5389527">
            <a:off x="9090932" y="5134062"/>
            <a:ext cx="313236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85495193" name="Group 12"/>
          <p:cNvGrpSpPr/>
          <p:nvPr/>
        </p:nvGrpSpPr>
        <p:grpSpPr bwMode="auto">
          <a:xfrm rot="0">
            <a:off x="0" y="8439149"/>
            <a:ext cx="2324098" cy="1847849"/>
            <a:chOff x="0" y="0"/>
            <a:chExt cx="3098799" cy="2463799"/>
          </a:xfrm>
        </p:grpSpPr>
        <p:sp>
          <p:nvSpPr>
            <p:cNvPr id="1966229670" name="Freeform 13"/>
            <p:cNvSpPr/>
            <p:nvPr/>
          </p:nvSpPr>
          <p:spPr bwMode="auto">
            <a:xfrm rot="0" flipH="0" flipV="0">
              <a:off x="0" y="0"/>
              <a:ext cx="3098799" cy="2463799"/>
            </a:xfrm>
            <a:custGeom>
              <a:avLst/>
              <a:gdLst/>
              <a:ahLst/>
              <a:cxnLst/>
              <a:rect l="l" t="t" r="r" b="b"/>
              <a:pathLst>
                <a:path w="3098800" h="2463800" fill="norm" stroke="1" extrusionOk="0">
                  <a:moveTo>
                    <a:pt x="0" y="0"/>
                  </a:moveTo>
                  <a:lnTo>
                    <a:pt x="3098800" y="0"/>
                  </a:lnTo>
                  <a:lnTo>
                    <a:pt x="3098800" y="2463800"/>
                  </a:lnTo>
                  <a:lnTo>
                    <a:pt x="0" y="2463800"/>
                  </a:lnTo>
                  <a:close/>
                </a:path>
              </a:pathLst>
            </a:custGeom>
            <a:solidFill>
              <a:srgbClr val="FF4F76"/>
            </a:solidFill>
          </p:spPr>
        </p:sp>
      </p:grpSp>
      <p:sp>
        <p:nvSpPr>
          <p:cNvPr id="1067177733" name=""/>
          <p:cNvSpPr txBox="1"/>
          <p:nvPr/>
        </p:nvSpPr>
        <p:spPr bwMode="auto">
          <a:xfrm rot="0" flipH="0" flipV="0">
            <a:off x="11496748" y="2802162"/>
            <a:ext cx="6465443" cy="46637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03</a:t>
            </a:r>
            <a:endParaRPr sz="30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onlyoffice/9.1.0.167</Application>
  <PresentationFormat>On-screen Show (4:3)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11.11活动策划方案PPT</dc:title>
  <dc:identifier>DAGqJhtyZg4</dc:identifier>
  <cp:lastModifiedBy/>
  <cp:revision>8</cp:revision>
  <dcterms:created xsi:type="dcterms:W3CDTF">2006-08-16T00:00:00Z</dcterms:created>
  <dcterms:modified xsi:type="dcterms:W3CDTF">2025-10-24T18:50:05Z</dcterms:modified>
  <dc:creator/>
</cp:coreProperties>
</file>